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0" r:id="rId1"/>
    <p:sldMasterId id="2147483723" r:id="rId2"/>
  </p:sldMasterIdLst>
  <p:sldIdLst>
    <p:sldId id="293" r:id="rId3"/>
    <p:sldId id="330" r:id="rId4"/>
    <p:sldId id="257" r:id="rId5"/>
    <p:sldId id="309" r:id="rId6"/>
    <p:sldId id="258" r:id="rId7"/>
    <p:sldId id="259" r:id="rId8"/>
    <p:sldId id="261" r:id="rId9"/>
    <p:sldId id="276" r:id="rId10"/>
    <p:sldId id="277" r:id="rId11"/>
    <p:sldId id="302" r:id="rId12"/>
    <p:sldId id="303" r:id="rId13"/>
    <p:sldId id="262" r:id="rId14"/>
    <p:sldId id="260" r:id="rId15"/>
    <p:sldId id="263" r:id="rId16"/>
    <p:sldId id="305" r:id="rId17"/>
    <p:sldId id="304" r:id="rId18"/>
    <p:sldId id="264" r:id="rId19"/>
    <p:sldId id="306" r:id="rId20"/>
    <p:sldId id="308" r:id="rId21"/>
    <p:sldId id="265" r:id="rId22"/>
    <p:sldId id="267" r:id="rId23"/>
    <p:sldId id="268" r:id="rId24"/>
    <p:sldId id="266" r:id="rId25"/>
    <p:sldId id="270" r:id="rId26"/>
    <p:sldId id="325" r:id="rId27"/>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41"/>
    <p:restoredTop sz="94691"/>
  </p:normalViewPr>
  <p:slideViewPr>
    <p:cSldViewPr snapToGrid="0">
      <p:cViewPr varScale="1">
        <p:scale>
          <a:sx n="59" d="100"/>
          <a:sy n="59" d="100"/>
        </p:scale>
        <p:origin x="57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2/4/2025</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09521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2/4/2025</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2245336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2/4/2025</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809941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2/4/2025</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4097275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da-DK"/>
              <a:t>Klik for at redigere titeltypografien i masteren</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3C04E684-10F4-4CC3-A0B9-F03AA7BE37CF}"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rIns="45720"/>
          <a:lstStyle/>
          <a:p>
            <a:fld id="{51845F5A-061D-4825-9AE9-D7794091C6CF}" type="slidenum">
              <a:rPr lang="en-US" smtClean="0"/>
              <a:t>‹nr.›</a:t>
            </a:fld>
            <a:endParaRPr lang="en-US"/>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4202061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nchor="ct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3C04E684-10F4-4CC3-A0B9-F03AA7BE37CF}"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‹nr.›</a:t>
            </a:fld>
            <a:endParaRPr lang="en-US"/>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057502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da-DK"/>
              <a:t>Klik for at redigere titeltypografien i masteren</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3C04E684-10F4-4CC3-A0B9-F03AA7BE37CF}"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3746093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3C04E684-10F4-4CC3-A0B9-F03AA7BE37CF}" type="datetimeFigureOut">
              <a:rPr lang="en-US" smtClean="0"/>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45F5A-061D-4825-9AE9-D7794091C6CF}" type="slidenum">
              <a:rPr lang="en-US" smtClean="0"/>
              <a:t>‹nr.›</a:t>
            </a:fld>
            <a:endParaRPr lang="en-US"/>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573902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2609285" y="2851331"/>
            <a:ext cx="3893623" cy="307143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p:cNvSpPr>
            <a:spLocks noGrp="1"/>
          </p:cNvSpPr>
          <p:nvPr>
            <p:ph sz="quarter" idx="4"/>
          </p:nvPr>
        </p:nvSpPr>
        <p:spPr>
          <a:xfrm>
            <a:off x="6666635" y="2851331"/>
            <a:ext cx="3899798" cy="307143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3C04E684-10F4-4CC3-A0B9-F03AA7BE37CF}" type="datetimeFigureOut">
              <a:rPr lang="en-US" smtClean="0"/>
              <a:t>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2707894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3C04E684-10F4-4CC3-A0B9-F03AA7BE37CF}" type="datetimeFigureOut">
              <a:rPr lang="en-US" smtClean="0"/>
              <a:t>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845F5A-061D-4825-9AE9-D7794091C6CF}" type="slidenum">
              <a:rPr lang="en-US" smtClean="0"/>
              <a:t>‹nr.›</a:t>
            </a:fld>
            <a:endParaRPr lang="en-US"/>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3685746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C04E684-10F4-4CC3-A0B9-F03AA7BE37CF}" type="datetimeFigureOut">
              <a:rPr lang="en-US" smtClean="0"/>
              <a:t>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3741661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2/4/2025</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22960251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da-DK"/>
              <a:t>Klik for at redigere titeltypografien i masteren</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3C04E684-10F4-4CC3-A0B9-F03AA7BE37CF}" type="datetimeFigureOut">
              <a:rPr lang="en-US" smtClean="0"/>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2468690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da-DK"/>
              <a:t>Klik for at redigere titeltypografien i masteren</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3C04E684-10F4-4CC3-A0B9-F03AA7BE37CF}" type="datetimeFigureOut">
              <a:rPr lang="en-US" smtClean="0"/>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30192858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3C04E684-10F4-4CC3-A0B9-F03AA7BE37CF}"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31219802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3C04E684-10F4-4CC3-A0B9-F03AA7BE37CF}"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3139729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2/4/2025</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365308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2/4/2025</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4252425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2/4/2025</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4128029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2/4/2025</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4254076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2/4/2025</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3309362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2/4/2025</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93498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2/4/2025</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3835543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2/4/2025</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‹nr.›</a:t>
            </a:fld>
            <a:endParaRPr lang="en-US"/>
          </a:p>
        </p:txBody>
      </p:sp>
    </p:spTree>
    <p:extLst>
      <p:ext uri="{BB962C8B-B14F-4D97-AF65-F5344CB8AC3E}">
        <p14:creationId xmlns:p14="http://schemas.microsoft.com/office/powerpoint/2010/main" val="3491685174"/>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698" r:id="rId5"/>
    <p:sldLayoutId id="2147483699" r:id="rId6"/>
    <p:sldLayoutId id="2147483705" r:id="rId7"/>
    <p:sldLayoutId id="2147483700" r:id="rId8"/>
    <p:sldLayoutId id="2147483701" r:id="rId9"/>
    <p:sldLayoutId id="2147483702" r:id="rId10"/>
    <p:sldLayoutId id="2147483703" r:id="rId11"/>
    <p:sldLayoutId id="2147483704" r:id="rId12"/>
  </p:sldLayoutIdLst>
  <p:txStyles>
    <p:titleStyle>
      <a:lvl1pPr algn="l" defTabSz="914400" rtl="0" eaLnBrk="1" latinLnBrk="0" hangingPunct="1">
        <a:lnSpc>
          <a:spcPct val="90000"/>
        </a:lnSpc>
        <a:spcBef>
          <a:spcPct val="0"/>
        </a:spcBef>
        <a:buNone/>
        <a:defRPr sz="4000"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04E684-10F4-4CC3-A0B9-F03AA7BE37CF}" type="datetimeFigureOut">
              <a:rPr lang="en-US" smtClean="0"/>
              <a:t>2/4/2025</a:t>
            </a:fld>
            <a:endParaRPr lang="en-US"/>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51845F5A-061D-4825-9AE9-D7794091C6CF}" type="slidenum">
              <a:rPr lang="en-US" smtClean="0"/>
              <a:t>‹nr.›</a:t>
            </a:fld>
            <a:endParaRPr lang="en-US"/>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70075149"/>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4.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a:extLst>
            <a:ext uri="{FF2B5EF4-FFF2-40B4-BE49-F238E27FC236}">
              <a16:creationId xmlns:a16="http://schemas.microsoft.com/office/drawing/2014/main" id="{A8F4DFFE-3D32-7DF2-629A-4C7F49483209}"/>
            </a:ext>
          </a:extLst>
        </p:cNvPr>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C29552FF-C630-3D7A-B883-EC2F51A3B7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F2C81CB8-9E8B-730D-C558-0C240023EF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8" name="Picture 37">
            <a:extLst>
              <a:ext uri="{FF2B5EF4-FFF2-40B4-BE49-F238E27FC236}">
                <a16:creationId xmlns:a16="http://schemas.microsoft.com/office/drawing/2014/main" id="{9E675496-4646-6011-B47C-F654E65E5E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40" name="Rectangle 39">
            <a:extLst>
              <a:ext uri="{FF2B5EF4-FFF2-40B4-BE49-F238E27FC236}">
                <a16:creationId xmlns:a16="http://schemas.microsoft.com/office/drawing/2014/main" id="{3EE0D3EA-2EE7-E1DA-930B-E7898097B4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0444091-A718-5FE4-8C63-3F4221344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8123" y="0"/>
            <a:ext cx="463972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lede 4">
            <a:extLst>
              <a:ext uri="{FF2B5EF4-FFF2-40B4-BE49-F238E27FC236}">
                <a16:creationId xmlns:a16="http://schemas.microsoft.com/office/drawing/2014/main" id="{000CF594-8DD6-CF1D-3C79-3BFB13D6B5F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183" r="4940"/>
          <a:stretch/>
        </p:blipFill>
        <p:spPr>
          <a:xfrm>
            <a:off x="1007761" y="227"/>
            <a:ext cx="5740362" cy="6858000"/>
          </a:xfrm>
          <a:prstGeom prst="rect">
            <a:avLst/>
          </a:prstGeom>
          <a:ln w="12700">
            <a:solidFill>
              <a:schemeClr val="tx1"/>
            </a:solidFill>
          </a:ln>
        </p:spPr>
      </p:pic>
      <p:sp>
        <p:nvSpPr>
          <p:cNvPr id="44" name="Rectangle 43">
            <a:extLst>
              <a:ext uri="{FF2B5EF4-FFF2-40B4-BE49-F238E27FC236}">
                <a16:creationId xmlns:a16="http://schemas.microsoft.com/office/drawing/2014/main" id="{AFB9E0F0-59B8-591B-BA6E-1F4EE60C0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4FA0E79-E2A0-A9D4-7A28-429089FC2EBA}"/>
              </a:ext>
            </a:extLst>
          </p:cNvPr>
          <p:cNvSpPr>
            <a:spLocks noGrp="1"/>
          </p:cNvSpPr>
          <p:nvPr>
            <p:ph type="ctrTitle"/>
          </p:nvPr>
        </p:nvSpPr>
        <p:spPr>
          <a:xfrm>
            <a:off x="7708739" y="3428998"/>
            <a:ext cx="2863229" cy="2268559"/>
          </a:xfrm>
        </p:spPr>
        <p:txBody>
          <a:bodyPr>
            <a:normAutofit/>
          </a:bodyPr>
          <a:lstStyle/>
          <a:p>
            <a:r>
              <a:rPr lang="da-DK" sz="3600" dirty="0"/>
              <a:t>Baptistiske kendetegn</a:t>
            </a:r>
          </a:p>
        </p:txBody>
      </p:sp>
      <p:sp>
        <p:nvSpPr>
          <p:cNvPr id="3" name="Undertitel 2">
            <a:extLst>
              <a:ext uri="{FF2B5EF4-FFF2-40B4-BE49-F238E27FC236}">
                <a16:creationId xmlns:a16="http://schemas.microsoft.com/office/drawing/2014/main" id="{46675B1B-9C0A-E788-0048-1DE8CF9FCD5F}"/>
              </a:ext>
            </a:extLst>
          </p:cNvPr>
          <p:cNvSpPr>
            <a:spLocks noGrp="1"/>
          </p:cNvSpPr>
          <p:nvPr>
            <p:ph type="subTitle" idx="1"/>
          </p:nvPr>
        </p:nvSpPr>
        <p:spPr>
          <a:xfrm>
            <a:off x="7877054" y="2268786"/>
            <a:ext cx="2694914" cy="1160213"/>
          </a:xfrm>
        </p:spPr>
        <p:txBody>
          <a:bodyPr>
            <a:normAutofit/>
          </a:bodyPr>
          <a:lstStyle/>
          <a:p>
            <a:r>
              <a:rPr lang="da-DK" sz="1600" dirty="0"/>
              <a:t>Lederdage i BaptistKirken 2025</a:t>
            </a:r>
          </a:p>
          <a:p>
            <a:endParaRPr lang="da-DK" sz="1600" dirty="0"/>
          </a:p>
        </p:txBody>
      </p:sp>
      <p:sp>
        <p:nvSpPr>
          <p:cNvPr id="46" name="Rectangle 45">
            <a:extLst>
              <a:ext uri="{FF2B5EF4-FFF2-40B4-BE49-F238E27FC236}">
                <a16:creationId xmlns:a16="http://schemas.microsoft.com/office/drawing/2014/main" id="{48E59F3D-B0E6-CECD-150E-44C105FDA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428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AC238-21B8-C4AB-E14B-7B35513C87C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9727CAD-27DD-6C84-86CD-F3887C2BF369}"/>
              </a:ext>
            </a:extLst>
          </p:cNvPr>
          <p:cNvSpPr>
            <a:spLocks noGrp="1"/>
          </p:cNvSpPr>
          <p:nvPr>
            <p:ph type="title"/>
          </p:nvPr>
        </p:nvSpPr>
        <p:spPr/>
        <p:txBody>
          <a:bodyPr>
            <a:normAutofit fontScale="90000"/>
          </a:bodyPr>
          <a:lstStyle/>
          <a:p>
            <a:pPr algn="l"/>
            <a:r>
              <a:rPr lang="da-DK" sz="2700" b="1" dirty="0">
                <a:effectLst/>
                <a:latin typeface="Times New Roman" panose="02020603050405020304" pitchFamily="18" charset="0"/>
                <a:ea typeface="Times New Roman" panose="02020603050405020304" pitchFamily="18" charset="0"/>
              </a:rPr>
              <a:t>Vi betragter Det gamle og Det nye Testamente som den vigtigste kilde til erkendelse af Guds åbenbaring i Jesus Kristus </a:t>
            </a:r>
            <a:br>
              <a:rPr lang="da-DK" sz="4000" dirty="0">
                <a:effectLst/>
                <a:latin typeface="Times New Roman" panose="02020603050405020304" pitchFamily="18" charset="0"/>
                <a:ea typeface="Times New Roman" panose="02020603050405020304" pitchFamily="18" charset="0"/>
              </a:rPr>
            </a:br>
            <a:endParaRPr lang="da-DK" dirty="0"/>
          </a:p>
        </p:txBody>
      </p:sp>
      <p:sp>
        <p:nvSpPr>
          <p:cNvPr id="3" name="Pladsholder til indhold 2">
            <a:extLst>
              <a:ext uri="{FF2B5EF4-FFF2-40B4-BE49-F238E27FC236}">
                <a16:creationId xmlns:a16="http://schemas.microsoft.com/office/drawing/2014/main" id="{7C3C4ACE-7EFB-0A3E-8C46-EE98179325DB}"/>
              </a:ext>
            </a:extLst>
          </p:cNvPr>
          <p:cNvSpPr>
            <a:spLocks noGrp="1"/>
          </p:cNvSpPr>
          <p:nvPr>
            <p:ph idx="1"/>
          </p:nvPr>
        </p:nvSpPr>
        <p:spPr>
          <a:xfrm>
            <a:off x="2211049" y="1922350"/>
            <a:ext cx="9452539" cy="4741333"/>
          </a:xfrm>
        </p:spPr>
        <p:txBody>
          <a:bodyPr>
            <a:normAutofit/>
          </a:bodyPr>
          <a:lstStyle/>
          <a:p>
            <a:pPr marL="0" indent="0" algn="l" rtl="0">
              <a:buNone/>
            </a:pPr>
            <a:r>
              <a:rPr lang="da-DK" sz="1800" b="0" i="0" u="none" strike="noStrike" dirty="0">
                <a:solidFill>
                  <a:srgbClr val="000000"/>
                </a:solidFill>
                <a:effectLst/>
                <a:latin typeface="Arial" panose="020B0604020202020204" pitchFamily="34" charset="0"/>
              </a:rPr>
              <a:t> </a:t>
            </a:r>
            <a:endParaRPr lang="da-DK" b="0" i="0" u="none" strike="noStrike" dirty="0">
              <a:solidFill>
                <a:srgbClr val="000000"/>
              </a:solidFill>
              <a:effectLst/>
            </a:endParaRPr>
          </a:p>
          <a:p>
            <a:pPr marL="355600"/>
            <a:r>
              <a:rPr lang="da-DK" sz="4000" b="0" i="0" u="none" strike="noStrike" dirty="0">
                <a:effectLst/>
                <a:latin typeface="Arial" panose="020B0604020202020204" pitchFamily="34" charset="0"/>
              </a:rPr>
              <a:t>”</a:t>
            </a:r>
            <a:r>
              <a:rPr lang="da-DK"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da-DK" sz="3600" kern="0" dirty="0">
                <a:effectLst/>
                <a:latin typeface="Arial" panose="020B0604020202020204" pitchFamily="34" charset="0"/>
                <a:ea typeface="Times New Roman" panose="02020603050405020304" pitchFamily="18" charset="0"/>
                <a:cs typeface="Times New Roman" panose="02020603050405020304" pitchFamily="18" charset="0"/>
              </a:rPr>
              <a:t>Herren har stadig lys og sandhed at lade bryde frem fra sit hellige ord”.</a:t>
            </a:r>
            <a:endParaRPr lang="da-DK" sz="36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da-DK" sz="1800" kern="0" dirty="0">
                <a:solidFill>
                  <a:srgbClr val="000000"/>
                </a:solidFill>
                <a:latin typeface="Arial" panose="020B0604020202020204" pitchFamily="34" charset="0"/>
                <a:ea typeface="Aptos" panose="020B0004020202020204" pitchFamily="34" charset="0"/>
                <a:cs typeface="Times New Roman" panose="02020603050405020304" pitchFamily="18" charset="0"/>
              </a:rPr>
              <a:t>							</a:t>
            </a:r>
            <a:r>
              <a:rPr lang="da-DK" sz="2400" i="1" kern="0" dirty="0">
                <a:effectLst/>
                <a:latin typeface="Arial" panose="020B0604020202020204" pitchFamily="34" charset="0"/>
                <a:ea typeface="Times New Roman" panose="02020603050405020304" pitchFamily="18" charset="0"/>
              </a:rPr>
              <a:t>John Robinson </a:t>
            </a:r>
            <a:endParaRPr lang="da-DK" sz="2400" i="1" kern="100" dirty="0">
              <a:effectLst/>
              <a:latin typeface="Aptos" panose="020B0004020202020204" pitchFamily="34" charset="0"/>
              <a:ea typeface="Aptos" panose="020B0004020202020204" pitchFamily="34" charset="0"/>
              <a:cs typeface="Times New Roman" panose="02020603050405020304" pitchFamily="18" charset="0"/>
            </a:endParaRPr>
          </a:p>
          <a:p>
            <a:pPr marL="11112" marR="355600" indent="0" algn="l" rtl="0">
              <a:buNone/>
            </a:pPr>
            <a:br>
              <a:rPr lang="da-DK" dirty="0"/>
            </a:br>
            <a:br>
              <a:rPr lang="da-DK" dirty="0"/>
            </a:br>
            <a:endParaRPr lang="da-DK" dirty="0"/>
          </a:p>
        </p:txBody>
      </p:sp>
    </p:spTree>
    <p:extLst>
      <p:ext uri="{BB962C8B-B14F-4D97-AF65-F5344CB8AC3E}">
        <p14:creationId xmlns:p14="http://schemas.microsoft.com/office/powerpoint/2010/main" val="1518057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EA30B-28B8-7B6C-FA87-C6B080DEE39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B88D6F0-7D54-774D-075B-8F7A691A7130}"/>
              </a:ext>
            </a:extLst>
          </p:cNvPr>
          <p:cNvSpPr>
            <a:spLocks noGrp="1"/>
          </p:cNvSpPr>
          <p:nvPr>
            <p:ph type="title"/>
          </p:nvPr>
        </p:nvSpPr>
        <p:spPr/>
        <p:txBody>
          <a:bodyPr>
            <a:normAutofit fontScale="90000"/>
          </a:bodyPr>
          <a:lstStyle/>
          <a:p>
            <a:pPr algn="l"/>
            <a:r>
              <a:rPr lang="da-DK" sz="2700" b="1" dirty="0">
                <a:effectLst/>
                <a:latin typeface="Times New Roman" panose="02020603050405020304" pitchFamily="18" charset="0"/>
                <a:ea typeface="Times New Roman" panose="02020603050405020304" pitchFamily="18" charset="0"/>
              </a:rPr>
              <a:t>Vi betragter Det gamle og Det nye Testamente som den vigtigste kilde til erkendelse af Guds åbenbaring i Jesus Kristus </a:t>
            </a:r>
            <a:br>
              <a:rPr lang="da-DK" sz="4000" dirty="0">
                <a:effectLst/>
                <a:latin typeface="Times New Roman" panose="02020603050405020304" pitchFamily="18" charset="0"/>
                <a:ea typeface="Times New Roman" panose="02020603050405020304" pitchFamily="18" charset="0"/>
              </a:rPr>
            </a:br>
            <a:endParaRPr lang="da-DK" dirty="0"/>
          </a:p>
        </p:txBody>
      </p:sp>
      <p:sp>
        <p:nvSpPr>
          <p:cNvPr id="3" name="Pladsholder til indhold 2">
            <a:extLst>
              <a:ext uri="{FF2B5EF4-FFF2-40B4-BE49-F238E27FC236}">
                <a16:creationId xmlns:a16="http://schemas.microsoft.com/office/drawing/2014/main" id="{9DB1B536-AC10-4CEB-67E2-A4C9850908ED}"/>
              </a:ext>
            </a:extLst>
          </p:cNvPr>
          <p:cNvSpPr>
            <a:spLocks noGrp="1"/>
          </p:cNvSpPr>
          <p:nvPr>
            <p:ph idx="1"/>
          </p:nvPr>
        </p:nvSpPr>
        <p:spPr>
          <a:xfrm>
            <a:off x="2211049" y="1922350"/>
            <a:ext cx="9452539" cy="4741333"/>
          </a:xfrm>
        </p:spPr>
        <p:txBody>
          <a:bodyPr>
            <a:normAutofit fontScale="77500" lnSpcReduction="20000"/>
          </a:bodyPr>
          <a:lstStyle/>
          <a:p>
            <a:pPr marL="0" indent="0" algn="l" rtl="0">
              <a:buNone/>
            </a:pPr>
            <a:r>
              <a:rPr lang="da-DK"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pPr marL="355600"/>
            <a:r>
              <a:rPr lang="da-DK" sz="3600" kern="0" dirty="0">
                <a:effectLst/>
                <a:latin typeface="Arial" panose="020B0604020202020204" pitchFamily="34" charset="0"/>
                <a:ea typeface="Times New Roman" panose="02020603050405020304" pitchFamily="18" charset="0"/>
                <a:cs typeface="Times New Roman" panose="02020603050405020304" pitchFamily="18" charset="0"/>
              </a:rPr>
              <a:t>”Bibelen</a:t>
            </a:r>
            <a:r>
              <a:rPr lang="da-DK" sz="3600" b="1" kern="0" dirty="0">
                <a:effectLst/>
                <a:latin typeface="Arial" panose="020B0604020202020204" pitchFamily="34" charset="0"/>
                <a:ea typeface="Times New Roman" panose="02020603050405020304" pitchFamily="18" charset="0"/>
                <a:cs typeface="Times New Roman" panose="02020603050405020304" pitchFamily="18" charset="0"/>
              </a:rPr>
              <a:t> </a:t>
            </a:r>
            <a:r>
              <a:rPr lang="da-DK" sz="3600" kern="0" dirty="0">
                <a:effectLst/>
                <a:latin typeface="Arial" panose="020B0604020202020204" pitchFamily="34" charset="0"/>
                <a:ea typeface="Times New Roman" panose="02020603050405020304" pitchFamily="18" charset="0"/>
                <a:cs typeface="Times New Roman" panose="02020603050405020304" pitchFamily="18" charset="0"/>
              </a:rPr>
              <a:t>er vores rettesnor for tro, liv og lære. Vi læser og tolker de bibelske skrifter i lyset af Jesus Kristus i bøn om, at det må ske under </a:t>
            </a:r>
            <a:r>
              <a:rPr lang="da-DK" sz="3600" kern="0" dirty="0" err="1">
                <a:effectLst/>
                <a:latin typeface="Arial" panose="020B0604020202020204" pitchFamily="34" charset="0"/>
                <a:ea typeface="Times New Roman" panose="02020603050405020304" pitchFamily="18" charset="0"/>
                <a:cs typeface="Times New Roman" panose="02020603050405020304" pitchFamily="18" charset="0"/>
              </a:rPr>
              <a:t>Helligåndens</a:t>
            </a:r>
            <a:r>
              <a:rPr lang="da-DK" sz="3600" kern="0" dirty="0">
                <a:effectLst/>
                <a:latin typeface="Arial" panose="020B0604020202020204" pitchFamily="34" charset="0"/>
                <a:ea typeface="Times New Roman" panose="02020603050405020304" pitchFamily="18" charset="0"/>
                <a:cs typeface="Times New Roman" panose="02020603050405020304" pitchFamily="18" charset="0"/>
              </a:rPr>
              <a:t> vejledning. Vi læser Bibelen individuelt og i fællesskab med ønske om at gøre dens budskab relevant i dag.”</a:t>
            </a:r>
            <a:endParaRPr lang="da-DK" sz="36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da-DK" sz="3600" kern="0" dirty="0">
                <a:effectLst/>
                <a:latin typeface="Arial" panose="020B0604020202020204" pitchFamily="34" charset="0"/>
                <a:ea typeface="Times New Roman" panose="02020603050405020304" pitchFamily="18" charset="0"/>
                <a:cs typeface="Times New Roman" panose="02020603050405020304" pitchFamily="18" charset="0"/>
              </a:rPr>
              <a:t>					</a:t>
            </a:r>
            <a:r>
              <a:rPr lang="da-DK" sz="3600" i="1" kern="0" dirty="0">
                <a:effectLst/>
                <a:latin typeface="Arial" panose="020B0604020202020204" pitchFamily="34" charset="0"/>
                <a:ea typeface="Times New Roman" panose="02020603050405020304" pitchFamily="18" charset="0"/>
                <a:cs typeface="Times New Roman" panose="02020603050405020304" pitchFamily="18" charset="0"/>
              </a:rPr>
              <a:t>Lille Katekismus, 2018</a:t>
            </a:r>
            <a:endParaRPr lang="da-DK" sz="3600" kern="100" dirty="0">
              <a:effectLst/>
              <a:latin typeface="Aptos" panose="020B0004020202020204" pitchFamily="34" charset="0"/>
              <a:ea typeface="Aptos" panose="020B0004020202020204" pitchFamily="34" charset="0"/>
              <a:cs typeface="Times New Roman" panose="02020603050405020304" pitchFamily="18" charset="0"/>
            </a:endParaRPr>
          </a:p>
          <a:p>
            <a:pPr marL="11112" indent="0">
              <a:buNone/>
            </a:pPr>
            <a:br>
              <a:rPr lang="da-DK" dirty="0"/>
            </a:br>
            <a:br>
              <a:rPr lang="da-DK" dirty="0"/>
            </a:br>
            <a:endParaRPr lang="da-DK" dirty="0"/>
          </a:p>
        </p:txBody>
      </p:sp>
    </p:spTree>
    <p:extLst>
      <p:ext uri="{BB962C8B-B14F-4D97-AF65-F5344CB8AC3E}">
        <p14:creationId xmlns:p14="http://schemas.microsoft.com/office/powerpoint/2010/main" val="727995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E5067-A873-1D01-5706-216FD24EE47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DD7F421-6526-1F67-3697-0D4DD94570CF}"/>
              </a:ext>
            </a:extLst>
          </p:cNvPr>
          <p:cNvSpPr>
            <a:spLocks noGrp="1"/>
          </p:cNvSpPr>
          <p:nvPr>
            <p:ph type="title"/>
          </p:nvPr>
        </p:nvSpPr>
        <p:spPr/>
        <p:txBody>
          <a:bodyPr>
            <a:normAutofit fontScale="90000"/>
          </a:bodyPr>
          <a:lstStyle/>
          <a:p>
            <a:pPr algn="l"/>
            <a:r>
              <a:rPr lang="da-DK" sz="4000" b="1" dirty="0">
                <a:effectLst/>
                <a:latin typeface="Times New Roman" panose="02020603050405020304" pitchFamily="18" charset="0"/>
                <a:ea typeface="Times New Roman" panose="02020603050405020304" pitchFamily="18" charset="0"/>
              </a:rPr>
              <a:t>Vi forstår menigheden som et fællesskab af troende, der samles om Herrens bord</a:t>
            </a:r>
            <a:br>
              <a:rPr lang="da-DK" sz="4000" dirty="0">
                <a:effectLst/>
                <a:latin typeface="Times New Roman" panose="02020603050405020304" pitchFamily="18" charset="0"/>
                <a:ea typeface="Times New Roman" panose="02020603050405020304" pitchFamily="18" charset="0"/>
              </a:rPr>
            </a:br>
            <a:endParaRPr lang="da-DK" dirty="0"/>
          </a:p>
        </p:txBody>
      </p:sp>
      <p:sp>
        <p:nvSpPr>
          <p:cNvPr id="5" name="Pladsholder til indhold 4">
            <a:extLst>
              <a:ext uri="{FF2B5EF4-FFF2-40B4-BE49-F238E27FC236}">
                <a16:creationId xmlns:a16="http://schemas.microsoft.com/office/drawing/2014/main" id="{386A4915-6084-459A-FF82-DD47EC7C33EC}"/>
              </a:ext>
            </a:extLst>
          </p:cNvPr>
          <p:cNvSpPr>
            <a:spLocks noGrp="1"/>
          </p:cNvSpPr>
          <p:nvPr>
            <p:ph idx="1"/>
          </p:nvPr>
        </p:nvSpPr>
        <p:spPr/>
        <p:txBody>
          <a:bodyPr/>
          <a:lstStyle/>
          <a:p>
            <a:endParaRPr lang="da-DK" dirty="0"/>
          </a:p>
        </p:txBody>
      </p:sp>
    </p:spTree>
    <p:extLst>
      <p:ext uri="{BB962C8B-B14F-4D97-AF65-F5344CB8AC3E}">
        <p14:creationId xmlns:p14="http://schemas.microsoft.com/office/powerpoint/2010/main" val="216712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BA8EF-E4B5-69B9-4379-20E48CF8C43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8523BDD-7252-0988-DA29-2E77B1482073}"/>
              </a:ext>
            </a:extLst>
          </p:cNvPr>
          <p:cNvSpPr>
            <a:spLocks noGrp="1"/>
          </p:cNvSpPr>
          <p:nvPr>
            <p:ph type="title"/>
          </p:nvPr>
        </p:nvSpPr>
        <p:spPr/>
        <p:txBody>
          <a:bodyPr>
            <a:normAutofit fontScale="90000"/>
          </a:bodyPr>
          <a:lstStyle/>
          <a:p>
            <a:pPr algn="l"/>
            <a:r>
              <a:rPr lang="da-DK" sz="4000" b="1" dirty="0">
                <a:effectLst/>
                <a:latin typeface="Times New Roman" panose="02020603050405020304" pitchFamily="18" charset="0"/>
                <a:ea typeface="Times New Roman" panose="02020603050405020304" pitchFamily="18" charset="0"/>
              </a:rPr>
              <a:t>Vi praktiserer troendes dåb til tjeneste ud fra menighedens fællesskab</a:t>
            </a:r>
            <a:br>
              <a:rPr lang="da-DK" sz="4000" dirty="0">
                <a:effectLst/>
                <a:latin typeface="Times New Roman" panose="02020603050405020304" pitchFamily="18" charset="0"/>
                <a:ea typeface="Times New Roman" panose="02020603050405020304" pitchFamily="18" charset="0"/>
              </a:rPr>
            </a:br>
            <a:endParaRPr lang="da-DK" dirty="0"/>
          </a:p>
        </p:txBody>
      </p:sp>
      <p:sp>
        <p:nvSpPr>
          <p:cNvPr id="3" name="Pladsholder til indhold 2">
            <a:extLst>
              <a:ext uri="{FF2B5EF4-FFF2-40B4-BE49-F238E27FC236}">
                <a16:creationId xmlns:a16="http://schemas.microsoft.com/office/drawing/2014/main" id="{A25FEE3D-5702-1F72-015C-6804EE8742DF}"/>
              </a:ext>
            </a:extLst>
          </p:cNvPr>
          <p:cNvSpPr>
            <a:spLocks noGrp="1"/>
          </p:cNvSpPr>
          <p:nvPr>
            <p:ph idx="1"/>
          </p:nvPr>
        </p:nvSpPr>
        <p:spPr/>
        <p:txBody>
          <a:bodyPr>
            <a:normAutofit/>
          </a:bodyPr>
          <a:lstStyle/>
          <a:p>
            <a:pPr marL="0" indent="0">
              <a:buNone/>
            </a:pPr>
            <a:r>
              <a:rPr lang="da-DK" sz="1200" b="1" dirty="0">
                <a:effectLst/>
                <a:latin typeface="Times New Roman" panose="02020603050405020304" pitchFamily="18" charset="0"/>
                <a:ea typeface="Times New Roman" panose="02020603050405020304" pitchFamily="18" charset="0"/>
              </a:rPr>
              <a:t> </a:t>
            </a:r>
            <a:endParaRPr lang="da-DK" dirty="0"/>
          </a:p>
        </p:txBody>
      </p:sp>
    </p:spTree>
    <p:extLst>
      <p:ext uri="{BB962C8B-B14F-4D97-AF65-F5344CB8AC3E}">
        <p14:creationId xmlns:p14="http://schemas.microsoft.com/office/powerpoint/2010/main" val="2725033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9EA2D-4983-866F-5AF5-55C1ED7B4D4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F90E4F7-3F9F-3E3C-4139-67AF8AEC4603}"/>
              </a:ext>
            </a:extLst>
          </p:cNvPr>
          <p:cNvSpPr>
            <a:spLocks noGrp="1"/>
          </p:cNvSpPr>
          <p:nvPr>
            <p:ph type="title"/>
          </p:nvPr>
        </p:nvSpPr>
        <p:spPr/>
        <p:txBody>
          <a:bodyPr>
            <a:normAutofit fontScale="90000"/>
          </a:bodyPr>
          <a:lstStyle/>
          <a:p>
            <a:pPr algn="l"/>
            <a:r>
              <a:rPr lang="da-DK" sz="4000" b="1" dirty="0">
                <a:effectLst/>
                <a:latin typeface="Times New Roman" panose="02020603050405020304" pitchFamily="18" charset="0"/>
                <a:ea typeface="Times New Roman" panose="02020603050405020304" pitchFamily="18" charset="0"/>
              </a:rPr>
              <a:t>Vi fastholder den lokale menigheds selvstændighed og dens ansvar overfor andre</a:t>
            </a:r>
            <a:br>
              <a:rPr lang="da-DK" sz="4000" dirty="0">
                <a:effectLst/>
                <a:latin typeface="Times New Roman" panose="02020603050405020304" pitchFamily="18" charset="0"/>
                <a:ea typeface="Times New Roman" panose="02020603050405020304" pitchFamily="18" charset="0"/>
              </a:rPr>
            </a:br>
            <a:endParaRPr lang="da-DK" dirty="0"/>
          </a:p>
        </p:txBody>
      </p:sp>
      <p:sp>
        <p:nvSpPr>
          <p:cNvPr id="5" name="Pladsholder til indhold 4">
            <a:extLst>
              <a:ext uri="{FF2B5EF4-FFF2-40B4-BE49-F238E27FC236}">
                <a16:creationId xmlns:a16="http://schemas.microsoft.com/office/drawing/2014/main" id="{6EF05C6F-216B-2E05-2CB3-34D543E85535}"/>
              </a:ext>
            </a:extLst>
          </p:cNvPr>
          <p:cNvSpPr>
            <a:spLocks noGrp="1"/>
          </p:cNvSpPr>
          <p:nvPr>
            <p:ph idx="1"/>
          </p:nvPr>
        </p:nvSpPr>
        <p:spPr/>
        <p:txBody>
          <a:bodyPr/>
          <a:lstStyle/>
          <a:p>
            <a:endParaRPr lang="da-DK"/>
          </a:p>
        </p:txBody>
      </p:sp>
    </p:spTree>
    <p:extLst>
      <p:ext uri="{BB962C8B-B14F-4D97-AF65-F5344CB8AC3E}">
        <p14:creationId xmlns:p14="http://schemas.microsoft.com/office/powerpoint/2010/main" val="2596015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097D6-F4C5-A039-BD33-7FA37C37152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54B311F-C0D3-20DE-8581-9B56BBA147B0}"/>
              </a:ext>
            </a:extLst>
          </p:cNvPr>
          <p:cNvSpPr>
            <a:spLocks noGrp="1"/>
          </p:cNvSpPr>
          <p:nvPr>
            <p:ph type="title"/>
          </p:nvPr>
        </p:nvSpPr>
        <p:spPr/>
        <p:txBody>
          <a:bodyPr>
            <a:normAutofit fontScale="90000"/>
          </a:bodyPr>
          <a:lstStyle/>
          <a:p>
            <a:r>
              <a:rPr lang="da-DK" sz="2700" b="1" dirty="0">
                <a:effectLst/>
                <a:latin typeface="Times New Roman" panose="02020603050405020304" pitchFamily="18" charset="0"/>
                <a:ea typeface="Times New Roman" panose="02020603050405020304" pitchFamily="18" charset="0"/>
              </a:rPr>
              <a:t>Vi fastholder den lokale menigheds selvstændighed og dens ansvar overfor andre</a:t>
            </a:r>
            <a:br>
              <a:rPr lang="da-DK" sz="4000" dirty="0">
                <a:effectLst/>
                <a:latin typeface="Times New Roman" panose="02020603050405020304" pitchFamily="18" charset="0"/>
                <a:ea typeface="Times New Roman" panose="02020603050405020304" pitchFamily="18" charset="0"/>
              </a:rPr>
            </a:br>
            <a:endParaRPr lang="da-DK" dirty="0"/>
          </a:p>
        </p:txBody>
      </p:sp>
      <p:sp>
        <p:nvSpPr>
          <p:cNvPr id="5" name="Pladsholder til indhold 4">
            <a:extLst>
              <a:ext uri="{FF2B5EF4-FFF2-40B4-BE49-F238E27FC236}">
                <a16:creationId xmlns:a16="http://schemas.microsoft.com/office/drawing/2014/main" id="{0BF3712E-A8FF-8A7B-240D-28CD295C056F}"/>
              </a:ext>
            </a:extLst>
          </p:cNvPr>
          <p:cNvSpPr>
            <a:spLocks noGrp="1"/>
          </p:cNvSpPr>
          <p:nvPr>
            <p:ph idx="1"/>
          </p:nvPr>
        </p:nvSpPr>
        <p:spPr>
          <a:xfrm>
            <a:off x="2367418" y="1903956"/>
            <a:ext cx="8580329" cy="4471792"/>
          </a:xfrm>
        </p:spPr>
        <p:txBody>
          <a:bodyPr>
            <a:normAutofit fontScale="92500" lnSpcReduction="20000"/>
          </a:bodyPr>
          <a:lstStyle/>
          <a:p>
            <a:r>
              <a:rPr lang="da-DK"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da-DK" sz="2400" kern="0" dirty="0">
                <a:effectLst/>
                <a:latin typeface="Arial" panose="020B0604020202020204" pitchFamily="34" charset="0"/>
                <a:ea typeface="Times New Roman" panose="02020603050405020304" pitchFamily="18" charset="0"/>
                <a:cs typeface="Times New Roman" panose="02020603050405020304" pitchFamily="18" charset="0"/>
              </a:rPr>
              <a:t>”Baptister er af den opfattelse, at hver lokal kirke har friheden og forpligtelsen til at udvirke sit eget liv og mission. Forpligtelsen udspringer af troen på, at den opstandne Kristus er fuldt ud til stede i det forsamlede menigheds liv (Matt 18,20). En lokal menighed, samlet i det, der som regel kaldes `menighedsmødet ́, er ansvarlig for at finde Herrens </a:t>
            </a:r>
            <a:r>
              <a:rPr lang="da-DK" sz="2400" kern="0" dirty="0" err="1">
                <a:effectLst/>
                <a:latin typeface="Arial" panose="020B0604020202020204" pitchFamily="34" charset="0"/>
                <a:ea typeface="Times New Roman" panose="02020603050405020304" pitchFamily="18" charset="0"/>
                <a:cs typeface="Times New Roman" panose="02020603050405020304" pitchFamily="18" charset="0"/>
              </a:rPr>
              <a:t>formål</a:t>
            </a:r>
            <a:r>
              <a:rPr lang="da-DK" sz="2400" kern="0" dirty="0">
                <a:effectLst/>
                <a:latin typeface="Arial" panose="020B0604020202020204" pitchFamily="34" charset="0"/>
                <a:ea typeface="Times New Roman" panose="02020603050405020304" pitchFamily="18" charset="0"/>
                <a:cs typeface="Times New Roman" panose="02020603050405020304" pitchFamily="18" charset="0"/>
              </a:rPr>
              <a:t> med fællesskabet. Dette involverer </a:t>
            </a:r>
            <a:r>
              <a:rPr lang="da-DK" sz="2400" kern="0" dirty="0" err="1">
                <a:effectLst/>
                <a:latin typeface="Arial" panose="020B0604020202020204" pitchFamily="34" charset="0"/>
                <a:ea typeface="Times New Roman" panose="02020603050405020304" pitchFamily="18" charset="0"/>
                <a:cs typeface="Times New Roman" panose="02020603050405020304" pitchFamily="18" charset="0"/>
              </a:rPr>
              <a:t>spørgsmål</a:t>
            </a:r>
            <a:r>
              <a:rPr lang="da-DK" sz="2400" kern="0" dirty="0">
                <a:effectLst/>
                <a:latin typeface="Arial" panose="020B0604020202020204" pitchFamily="34" charset="0"/>
                <a:ea typeface="Times New Roman" panose="02020603050405020304" pitchFamily="18" charset="0"/>
                <a:cs typeface="Times New Roman" panose="02020603050405020304" pitchFamily="18" charset="0"/>
              </a:rPr>
              <a:t> om tilbedelse, mission, udnævnelse af ledere, modtagelse af medlemmer og deling af visioner. Ledere vil uden tvivl tilbyde vejledning, men i en baptistmenighed har menigheden den endelige autoritet, under Kristus, for kirkens liv og mission.” </a:t>
            </a:r>
          </a:p>
          <a:p>
            <a:pPr marL="3703320" lvl="8" indent="0" algn="r">
              <a:buNone/>
            </a:pPr>
            <a:r>
              <a:rPr lang="da-DK" sz="2100" i="1" kern="0" dirty="0" err="1">
                <a:effectLst/>
                <a:latin typeface="Arial" panose="020B0604020202020204" pitchFamily="34" charset="0"/>
                <a:ea typeface="Times New Roman" panose="02020603050405020304" pitchFamily="18" charset="0"/>
                <a:cs typeface="Times New Roman" panose="02020603050405020304" pitchFamily="18" charset="0"/>
              </a:rPr>
              <a:t>We</a:t>
            </a:r>
            <a:r>
              <a:rPr lang="da-DK" sz="2100" i="1" kern="0" dirty="0">
                <a:effectLst/>
                <a:latin typeface="Arial" panose="020B0604020202020204" pitchFamily="34" charset="0"/>
                <a:ea typeface="Times New Roman" panose="02020603050405020304" pitchFamily="18" charset="0"/>
                <a:cs typeface="Times New Roman" panose="02020603050405020304" pitchFamily="18" charset="0"/>
              </a:rPr>
              <a:t> Baptists, 1999</a:t>
            </a:r>
            <a:endParaRPr lang="da-DK" sz="2100" i="1" kern="100" dirty="0">
              <a:effectLst/>
              <a:latin typeface="Aptos" panose="020B0004020202020204" pitchFamily="34" charset="0"/>
              <a:ea typeface="Aptos" panose="020B0004020202020204" pitchFamily="34" charset="0"/>
              <a:cs typeface="Times New Roman" panose="02020603050405020304" pitchFamily="18" charset="0"/>
            </a:endParaRPr>
          </a:p>
          <a:p>
            <a:endParaRPr lang="da-DK" dirty="0"/>
          </a:p>
        </p:txBody>
      </p:sp>
    </p:spTree>
    <p:extLst>
      <p:ext uri="{BB962C8B-B14F-4D97-AF65-F5344CB8AC3E}">
        <p14:creationId xmlns:p14="http://schemas.microsoft.com/office/powerpoint/2010/main" val="3384212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31938-D80A-1236-3974-8F719EA19CA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00B54EE-1D3F-66D2-3F26-84982E0ABC9E}"/>
              </a:ext>
            </a:extLst>
          </p:cNvPr>
          <p:cNvSpPr>
            <a:spLocks noGrp="1"/>
          </p:cNvSpPr>
          <p:nvPr>
            <p:ph type="title"/>
          </p:nvPr>
        </p:nvSpPr>
        <p:spPr/>
        <p:txBody>
          <a:bodyPr>
            <a:normAutofit fontScale="90000"/>
          </a:bodyPr>
          <a:lstStyle/>
          <a:p>
            <a:r>
              <a:rPr lang="da-DK" sz="2700" b="1" dirty="0">
                <a:effectLst/>
                <a:latin typeface="Times New Roman" panose="02020603050405020304" pitchFamily="18" charset="0"/>
                <a:ea typeface="Times New Roman" panose="02020603050405020304" pitchFamily="18" charset="0"/>
              </a:rPr>
              <a:t>Vi fastholder den lokale menigheds selvstændighed og dens ansvar overfor andre</a:t>
            </a:r>
            <a:br>
              <a:rPr lang="da-DK" sz="4000" dirty="0">
                <a:effectLst/>
                <a:latin typeface="Times New Roman" panose="02020603050405020304" pitchFamily="18" charset="0"/>
                <a:ea typeface="Times New Roman" panose="02020603050405020304" pitchFamily="18" charset="0"/>
              </a:rPr>
            </a:br>
            <a:endParaRPr lang="da-DK" dirty="0"/>
          </a:p>
        </p:txBody>
      </p:sp>
      <p:sp>
        <p:nvSpPr>
          <p:cNvPr id="5" name="Pladsholder til indhold 4">
            <a:extLst>
              <a:ext uri="{FF2B5EF4-FFF2-40B4-BE49-F238E27FC236}">
                <a16:creationId xmlns:a16="http://schemas.microsoft.com/office/drawing/2014/main" id="{7ECFA7EA-CA68-0CB2-C4D8-2A5C4E06D518}"/>
              </a:ext>
            </a:extLst>
          </p:cNvPr>
          <p:cNvSpPr>
            <a:spLocks noGrp="1"/>
          </p:cNvSpPr>
          <p:nvPr>
            <p:ph idx="1"/>
          </p:nvPr>
        </p:nvSpPr>
        <p:spPr>
          <a:xfrm>
            <a:off x="2367418" y="1903956"/>
            <a:ext cx="8580329" cy="4471792"/>
          </a:xfrm>
        </p:spPr>
        <p:txBody>
          <a:bodyPr>
            <a:normAutofit/>
          </a:bodyPr>
          <a:lstStyle/>
          <a:p>
            <a:r>
              <a:rPr lang="da-DK" sz="1800" kern="0" dirty="0">
                <a:effectLst/>
                <a:latin typeface="Arial" panose="020B0604020202020204" pitchFamily="34" charset="0"/>
                <a:ea typeface="Times New Roman" panose="02020603050405020304" pitchFamily="18" charset="0"/>
                <a:cs typeface="Times New Roman" panose="02020603050405020304" pitchFamily="18" charset="0"/>
              </a:rPr>
              <a:t> </a:t>
            </a:r>
            <a:r>
              <a:rPr lang="da-DK" sz="3200" kern="0" dirty="0">
                <a:effectLst/>
                <a:latin typeface="Arial" panose="020B0604020202020204" pitchFamily="34" charset="0"/>
                <a:ea typeface="Times New Roman" panose="02020603050405020304" pitchFamily="18" charset="0"/>
                <a:cs typeface="Times New Roman" panose="02020603050405020304" pitchFamily="18" charset="0"/>
              </a:rPr>
              <a:t>”Selvom den lokale menighed er selvstændig, står den dog samtidig i et gensidigt afhængigt forhold til andre menigheder, som den har fællesskab med, som som den derfor gerne lytter til.”</a:t>
            </a:r>
            <a:r>
              <a:rPr lang="da-DK" sz="1800" kern="0" dirty="0">
                <a:effectLst/>
                <a:latin typeface="Arial" panose="020B0604020202020204" pitchFamily="34" charset="0"/>
                <a:ea typeface="Times New Roman" panose="02020603050405020304" pitchFamily="18" charset="0"/>
                <a:cs typeface="Times New Roman" panose="02020603050405020304" pitchFamily="18" charset="0"/>
              </a:rPr>
              <a:t> </a:t>
            </a:r>
          </a:p>
          <a:p>
            <a:pPr marL="3703320" lvl="8" indent="0" algn="r">
              <a:buNone/>
            </a:pPr>
            <a:r>
              <a:rPr lang="da-DK" sz="1400" i="1" kern="0" dirty="0">
                <a:effectLst/>
                <a:latin typeface="Arial" panose="020B0604020202020204" pitchFamily="34" charset="0"/>
                <a:ea typeface="Times New Roman" panose="02020603050405020304" pitchFamily="18" charset="0"/>
                <a:cs typeface="Times New Roman" panose="02020603050405020304" pitchFamily="18" charset="0"/>
              </a:rPr>
              <a:t>Noget godt i ryggen</a:t>
            </a:r>
            <a:r>
              <a:rPr lang="da-DK" sz="1400" kern="0" dirty="0">
                <a:effectLst/>
                <a:latin typeface="Arial" panose="020B0604020202020204" pitchFamily="34" charset="0"/>
                <a:ea typeface="Times New Roman" panose="02020603050405020304" pitchFamily="18" charset="0"/>
                <a:cs typeface="Times New Roman" panose="02020603050405020304" pitchFamily="18" charset="0"/>
              </a:rPr>
              <a:t> s. 10</a:t>
            </a:r>
            <a:r>
              <a:rPr lang="da-DK" sz="1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da-DK" sz="1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da-DK" dirty="0"/>
          </a:p>
        </p:txBody>
      </p:sp>
    </p:spTree>
    <p:extLst>
      <p:ext uri="{BB962C8B-B14F-4D97-AF65-F5344CB8AC3E}">
        <p14:creationId xmlns:p14="http://schemas.microsoft.com/office/powerpoint/2010/main" val="3169381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7930A-1AAB-892B-378A-FBDF9F97B36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30285FC-2BEC-1354-C375-86154601EA3D}"/>
              </a:ext>
            </a:extLst>
          </p:cNvPr>
          <p:cNvSpPr>
            <a:spLocks noGrp="1"/>
          </p:cNvSpPr>
          <p:nvPr>
            <p:ph type="title"/>
          </p:nvPr>
        </p:nvSpPr>
        <p:spPr>
          <a:xfrm>
            <a:off x="2546554" y="704110"/>
            <a:ext cx="8313809" cy="1325563"/>
          </a:xfrm>
        </p:spPr>
        <p:txBody>
          <a:bodyPr>
            <a:normAutofit fontScale="90000"/>
          </a:bodyPr>
          <a:lstStyle/>
          <a:p>
            <a:pPr algn="l"/>
            <a:r>
              <a:rPr lang="da-DK" sz="4000" b="1" dirty="0">
                <a:effectLst/>
                <a:latin typeface="Times New Roman" panose="02020603050405020304" pitchFamily="18" charset="0"/>
                <a:ea typeface="Times New Roman" panose="02020603050405020304" pitchFamily="18" charset="0"/>
              </a:rPr>
              <a:t>Vi lægger vægt på ”det almindelige præstedømme”, dette at ethvert menighedsmedlem er kaldet til tjeneste, men også på at nogle kaldes til at tjene som menighedens ledere</a:t>
            </a:r>
            <a:br>
              <a:rPr lang="da-DK" sz="4000" dirty="0">
                <a:effectLst/>
                <a:latin typeface="Times New Roman" panose="02020603050405020304" pitchFamily="18" charset="0"/>
                <a:ea typeface="Times New Roman" panose="02020603050405020304" pitchFamily="18" charset="0"/>
              </a:rPr>
            </a:br>
            <a:endParaRPr lang="da-DK" dirty="0"/>
          </a:p>
        </p:txBody>
      </p:sp>
      <p:sp>
        <p:nvSpPr>
          <p:cNvPr id="3" name="Pladsholder til indhold 2">
            <a:extLst>
              <a:ext uri="{FF2B5EF4-FFF2-40B4-BE49-F238E27FC236}">
                <a16:creationId xmlns:a16="http://schemas.microsoft.com/office/drawing/2014/main" id="{5BDC6D1B-F0C9-89B1-E190-FCF81A374A61}"/>
              </a:ext>
            </a:extLst>
          </p:cNvPr>
          <p:cNvSpPr>
            <a:spLocks noGrp="1"/>
          </p:cNvSpPr>
          <p:nvPr>
            <p:ph idx="1"/>
          </p:nvPr>
        </p:nvSpPr>
        <p:spPr/>
        <p:txBody>
          <a:bodyPr>
            <a:normAutofit/>
          </a:bodyPr>
          <a:lstStyle/>
          <a:p>
            <a:pPr marL="0" indent="0">
              <a:buNone/>
            </a:pPr>
            <a:r>
              <a:rPr lang="da-DK" sz="1200" b="1" dirty="0">
                <a:effectLst/>
                <a:latin typeface="Times New Roman" panose="02020603050405020304" pitchFamily="18" charset="0"/>
                <a:ea typeface="Times New Roman" panose="02020603050405020304" pitchFamily="18" charset="0"/>
              </a:rPr>
              <a:t> </a:t>
            </a:r>
            <a:endParaRPr lang="da-DK" sz="1200" dirty="0">
              <a:effectLst/>
              <a:latin typeface="Times New Roman" panose="02020603050405020304" pitchFamily="18" charset="0"/>
              <a:ea typeface="Times New Roman" panose="02020603050405020304" pitchFamily="18" charset="0"/>
            </a:endParaRPr>
          </a:p>
          <a:p>
            <a:r>
              <a:rPr lang="da-DK" sz="1200" b="1" dirty="0">
                <a:effectLst/>
                <a:latin typeface="Times New Roman" panose="02020603050405020304" pitchFamily="18" charset="0"/>
                <a:ea typeface="Times New Roman" panose="02020603050405020304" pitchFamily="18" charset="0"/>
              </a:rPr>
              <a:t> </a:t>
            </a:r>
            <a:endParaRPr lang="da-DK" dirty="0"/>
          </a:p>
        </p:txBody>
      </p:sp>
    </p:spTree>
    <p:extLst>
      <p:ext uri="{BB962C8B-B14F-4D97-AF65-F5344CB8AC3E}">
        <p14:creationId xmlns:p14="http://schemas.microsoft.com/office/powerpoint/2010/main" val="3402689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CB160-3F60-C08A-D8E4-42EBA288242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A595672-F11C-30E5-EB14-15D642DB6BF9}"/>
              </a:ext>
            </a:extLst>
          </p:cNvPr>
          <p:cNvSpPr>
            <a:spLocks noGrp="1"/>
          </p:cNvSpPr>
          <p:nvPr>
            <p:ph type="title"/>
          </p:nvPr>
        </p:nvSpPr>
        <p:spPr>
          <a:xfrm>
            <a:off x="2546554" y="704110"/>
            <a:ext cx="8313809" cy="1325563"/>
          </a:xfrm>
        </p:spPr>
        <p:txBody>
          <a:bodyPr>
            <a:normAutofit fontScale="90000"/>
          </a:bodyPr>
          <a:lstStyle/>
          <a:p>
            <a:pPr algn="l"/>
            <a:r>
              <a:rPr lang="da-DK" sz="2700" b="1" dirty="0">
                <a:effectLst/>
                <a:latin typeface="Times New Roman" panose="02020603050405020304" pitchFamily="18" charset="0"/>
                <a:ea typeface="Times New Roman" panose="02020603050405020304" pitchFamily="18" charset="0"/>
              </a:rPr>
              <a:t>Vi lægger vægt på ”det almindelige præstedømme”, dette at ethvert menighedsmedlem er kaldet til tjeneste, men også på at nogle kaldes til at tjene som menighedens ledere</a:t>
            </a:r>
            <a:br>
              <a:rPr lang="da-DK" sz="4000" dirty="0">
                <a:effectLst/>
                <a:latin typeface="Times New Roman" panose="02020603050405020304" pitchFamily="18" charset="0"/>
                <a:ea typeface="Times New Roman" panose="02020603050405020304" pitchFamily="18" charset="0"/>
              </a:rPr>
            </a:br>
            <a:endParaRPr lang="da-DK" dirty="0"/>
          </a:p>
        </p:txBody>
      </p:sp>
      <p:sp>
        <p:nvSpPr>
          <p:cNvPr id="3" name="Pladsholder til indhold 2">
            <a:extLst>
              <a:ext uri="{FF2B5EF4-FFF2-40B4-BE49-F238E27FC236}">
                <a16:creationId xmlns:a16="http://schemas.microsoft.com/office/drawing/2014/main" id="{0D32ABE3-6DED-3803-6036-D38CE1B069DF}"/>
              </a:ext>
            </a:extLst>
          </p:cNvPr>
          <p:cNvSpPr>
            <a:spLocks noGrp="1"/>
          </p:cNvSpPr>
          <p:nvPr>
            <p:ph idx="1"/>
          </p:nvPr>
        </p:nvSpPr>
        <p:spPr>
          <a:xfrm>
            <a:off x="2773599" y="2052115"/>
            <a:ext cx="8499826" cy="4586679"/>
          </a:xfrm>
        </p:spPr>
        <p:txBody>
          <a:bodyPr>
            <a:normAutofit fontScale="92500"/>
          </a:bodyPr>
          <a:lstStyle/>
          <a:p>
            <a:r>
              <a:rPr lang="da-DK" sz="3200" kern="0" dirty="0">
                <a:effectLst/>
                <a:latin typeface="Arial" panose="020B0604020202020204" pitchFamily="34" charset="0"/>
                <a:ea typeface="Times New Roman" panose="02020603050405020304" pitchFamily="18" charset="0"/>
                <a:cs typeface="Times New Roman" panose="02020603050405020304" pitchFamily="18" charset="0"/>
              </a:rPr>
              <a:t>I det hele taget er medlemmerne af Kristi menighed ingen tumper, som kun har betydning, når de står bag pastoren og stemmer i med ham; pastoren er ikke medlemmernes fælles sjæl, for hvert medlem har selv hjerte og sjæl, vilje og indsigt.</a:t>
            </a:r>
            <a:endParaRPr lang="da-DK" sz="3200" kern="100" dirty="0">
              <a:effectLst/>
              <a:latin typeface="Aptos" panose="020B0004020202020204" pitchFamily="34" charset="0"/>
              <a:ea typeface="Aptos" panose="020B0004020202020204" pitchFamily="34" charset="0"/>
              <a:cs typeface="Times New Roman" panose="02020603050405020304" pitchFamily="18" charset="0"/>
            </a:endParaRPr>
          </a:p>
          <a:p>
            <a:r>
              <a:rPr lang="da-DK" sz="1900" kern="0" dirty="0">
                <a:effectLst/>
                <a:latin typeface="Arial" panose="020B0604020202020204" pitchFamily="34" charset="0"/>
                <a:ea typeface="Times New Roman" panose="02020603050405020304" pitchFamily="18" charset="0"/>
                <a:cs typeface="Times New Roman" panose="02020603050405020304" pitchFamily="18" charset="0"/>
              </a:rPr>
              <a:t>fra Julius </a:t>
            </a:r>
            <a:r>
              <a:rPr lang="da-DK" sz="1900" kern="0" dirty="0" err="1">
                <a:effectLst/>
                <a:latin typeface="Arial" panose="020B0604020202020204" pitchFamily="34" charset="0"/>
                <a:ea typeface="Times New Roman" panose="02020603050405020304" pitchFamily="18" charset="0"/>
                <a:cs typeface="Times New Roman" panose="02020603050405020304" pitchFamily="18" charset="0"/>
              </a:rPr>
              <a:t>Købner</a:t>
            </a:r>
            <a:r>
              <a:rPr lang="da-DK" sz="1900" kern="0" dirty="0">
                <a:effectLst/>
                <a:latin typeface="Arial" panose="020B0604020202020204" pitchFamily="34" charset="0"/>
                <a:ea typeface="Times New Roman" panose="02020603050405020304" pitchFamily="18" charset="0"/>
                <a:cs typeface="Times New Roman" panose="02020603050405020304" pitchFamily="18" charset="0"/>
              </a:rPr>
              <a:t>, Manifest til det tyske folk om den frie </a:t>
            </a:r>
            <a:r>
              <a:rPr lang="da-DK" sz="1900" kern="0" dirty="0" err="1">
                <a:effectLst/>
                <a:latin typeface="Arial" panose="020B0604020202020204" pitchFamily="34" charset="0"/>
                <a:ea typeface="Times New Roman" panose="02020603050405020304" pitchFamily="18" charset="0"/>
                <a:cs typeface="Times New Roman" panose="02020603050405020304" pitchFamily="18" charset="0"/>
              </a:rPr>
              <a:t>urkristendom</a:t>
            </a:r>
            <a:r>
              <a:rPr lang="da-DK" sz="1900" kern="0" dirty="0">
                <a:effectLst/>
                <a:latin typeface="Arial" panose="020B0604020202020204" pitchFamily="34" charset="0"/>
                <a:ea typeface="Times New Roman" panose="02020603050405020304" pitchFamily="18" charset="0"/>
                <a:cs typeface="Times New Roman" panose="02020603050405020304" pitchFamily="18" charset="0"/>
              </a:rPr>
              <a:t> (1848)</a:t>
            </a:r>
            <a:endParaRPr lang="da-DK" sz="19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244828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8CB29-5CB7-4D1B-146E-D43D737F249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7E1EB37-9258-4A71-0039-259265DA7F04}"/>
              </a:ext>
            </a:extLst>
          </p:cNvPr>
          <p:cNvSpPr>
            <a:spLocks noGrp="1"/>
          </p:cNvSpPr>
          <p:nvPr>
            <p:ph type="title"/>
          </p:nvPr>
        </p:nvSpPr>
        <p:spPr>
          <a:xfrm>
            <a:off x="2546554" y="704110"/>
            <a:ext cx="8313809" cy="1325563"/>
          </a:xfrm>
        </p:spPr>
        <p:txBody>
          <a:bodyPr>
            <a:normAutofit fontScale="90000"/>
          </a:bodyPr>
          <a:lstStyle/>
          <a:p>
            <a:pPr algn="l"/>
            <a:r>
              <a:rPr lang="da-DK" sz="2700" b="1" dirty="0">
                <a:effectLst/>
                <a:latin typeface="Times New Roman" panose="02020603050405020304" pitchFamily="18" charset="0"/>
                <a:ea typeface="Times New Roman" panose="02020603050405020304" pitchFamily="18" charset="0"/>
              </a:rPr>
              <a:t>Vi lægger vægt på ”det almindelige præstedømme”, dette at ethvert menighedsmedlem er kaldet til tjeneste, men også på at nogle kaldes til at tjene som menighedens ledere</a:t>
            </a:r>
            <a:br>
              <a:rPr lang="da-DK" sz="4000" dirty="0">
                <a:effectLst/>
                <a:latin typeface="Times New Roman" panose="02020603050405020304" pitchFamily="18" charset="0"/>
                <a:ea typeface="Times New Roman" panose="02020603050405020304" pitchFamily="18" charset="0"/>
              </a:rPr>
            </a:br>
            <a:endParaRPr lang="da-DK" dirty="0"/>
          </a:p>
        </p:txBody>
      </p:sp>
      <p:sp>
        <p:nvSpPr>
          <p:cNvPr id="3" name="Pladsholder til indhold 2">
            <a:extLst>
              <a:ext uri="{FF2B5EF4-FFF2-40B4-BE49-F238E27FC236}">
                <a16:creationId xmlns:a16="http://schemas.microsoft.com/office/drawing/2014/main" id="{512C82E4-0C55-3D21-445F-E41C13D31267}"/>
              </a:ext>
            </a:extLst>
          </p:cNvPr>
          <p:cNvSpPr>
            <a:spLocks noGrp="1"/>
          </p:cNvSpPr>
          <p:nvPr>
            <p:ph idx="1"/>
          </p:nvPr>
        </p:nvSpPr>
        <p:spPr>
          <a:xfrm>
            <a:off x="2773599" y="2052115"/>
            <a:ext cx="8499826" cy="4586679"/>
          </a:xfrm>
        </p:spPr>
        <p:txBody>
          <a:bodyPr>
            <a:normAutofit fontScale="92500"/>
          </a:bodyPr>
          <a:lstStyle/>
          <a:p>
            <a:r>
              <a:rPr lang="da-DK" sz="3600" kern="0" dirty="0">
                <a:effectLst/>
                <a:latin typeface="Arial" panose="020B0604020202020204" pitchFamily="34" charset="0"/>
                <a:ea typeface="Times New Roman" panose="02020603050405020304" pitchFamily="18" charset="0"/>
                <a:cs typeface="Times New Roman" panose="02020603050405020304" pitchFamily="18" charset="0"/>
              </a:rPr>
              <a:t>”Men at sige, at alle er lige i kirkens liv, eller at alle kirkemedlemmer er evangeliets tjenere, betyder ikke, at alle medlemmer har den samme funktion i kirken.”</a:t>
            </a:r>
            <a:r>
              <a:rPr lang="da-DK" sz="3600" i="1" kern="0" dirty="0">
                <a:effectLst/>
                <a:latin typeface="Arial" panose="020B0604020202020204" pitchFamily="34" charset="0"/>
                <a:ea typeface="Times New Roman" panose="02020603050405020304" pitchFamily="18" charset="0"/>
                <a:cs typeface="Times New Roman" panose="02020603050405020304" pitchFamily="18" charset="0"/>
              </a:rPr>
              <a:t>                                                                                               </a:t>
            </a:r>
            <a:r>
              <a:rPr lang="da-DK" sz="1900" i="1" kern="0" dirty="0" err="1">
                <a:effectLst/>
                <a:latin typeface="Arial" panose="020B0604020202020204" pitchFamily="34" charset="0"/>
                <a:ea typeface="Times New Roman" panose="02020603050405020304" pitchFamily="18" charset="0"/>
                <a:cs typeface="Times New Roman" panose="02020603050405020304" pitchFamily="18" charset="0"/>
              </a:rPr>
              <a:t>We</a:t>
            </a:r>
            <a:r>
              <a:rPr lang="da-DK" sz="1900" i="1" kern="0" dirty="0">
                <a:effectLst/>
                <a:latin typeface="Arial" panose="020B0604020202020204" pitchFamily="34" charset="0"/>
                <a:ea typeface="Times New Roman" panose="02020603050405020304" pitchFamily="18" charset="0"/>
                <a:cs typeface="Times New Roman" panose="02020603050405020304" pitchFamily="18" charset="0"/>
              </a:rPr>
              <a:t> Baptists</a:t>
            </a:r>
            <a:r>
              <a:rPr lang="da-DK" sz="1900" kern="0" dirty="0">
                <a:effectLst/>
                <a:latin typeface="Arial" panose="020B0604020202020204" pitchFamily="34" charset="0"/>
                <a:ea typeface="Times New Roman" panose="02020603050405020304" pitchFamily="18" charset="0"/>
                <a:cs typeface="Times New Roman" panose="02020603050405020304" pitchFamily="18" charset="0"/>
              </a:rPr>
              <a:t>, BWA 1999</a:t>
            </a:r>
            <a:endParaRPr lang="da-DK" sz="19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da-DK" sz="19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699436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a:extLst>
            <a:ext uri="{FF2B5EF4-FFF2-40B4-BE49-F238E27FC236}">
              <a16:creationId xmlns:a16="http://schemas.microsoft.com/office/drawing/2014/main" id="{DDF9F47A-1339-D877-64AB-8C7402AEBC02}"/>
            </a:ext>
          </a:extLst>
        </p:cNvPr>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CC393EB0-C44D-41D2-BEF6-291E434068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a:extLst>
              <a:ext uri="{FF2B5EF4-FFF2-40B4-BE49-F238E27FC236}">
                <a16:creationId xmlns:a16="http://schemas.microsoft.com/office/drawing/2014/main" id="{27F47B0A-40EE-41EA-815D-384670FF1A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55" name="Picture 54">
            <a:extLst>
              <a:ext uri="{FF2B5EF4-FFF2-40B4-BE49-F238E27FC236}">
                <a16:creationId xmlns:a16="http://schemas.microsoft.com/office/drawing/2014/main" id="{43AC9E88-695B-421A-B3FF-5BC41EF582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57" name="Rectangle 56">
            <a:extLst>
              <a:ext uri="{FF2B5EF4-FFF2-40B4-BE49-F238E27FC236}">
                <a16:creationId xmlns:a16="http://schemas.microsoft.com/office/drawing/2014/main" id="{C5A7D586-7678-4F41-A289-1F83BB95F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F88A7F60-B102-433E-BE45-95BBC58281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8123" y="0"/>
            <a:ext cx="463972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Billede 5" descr="Et billede, der indeholder tekst, ur, skærmbillede, Brand&#10;&#10;Indhold genereret af kunstig intelligens kan være forkert.">
            <a:extLst>
              <a:ext uri="{FF2B5EF4-FFF2-40B4-BE49-F238E27FC236}">
                <a16:creationId xmlns:a16="http://schemas.microsoft.com/office/drawing/2014/main" id="{7E0548DA-FFBE-E948-7658-789A20849227}"/>
              </a:ext>
            </a:extLst>
          </p:cNvPr>
          <p:cNvPicPr>
            <a:picLocks noChangeAspect="1"/>
          </p:cNvPicPr>
          <p:nvPr/>
        </p:nvPicPr>
        <p:blipFill>
          <a:blip r:embed="rId5"/>
          <a:srcRect l="3448" t="2529" r="10760" b="3387"/>
          <a:stretch/>
        </p:blipFill>
        <p:spPr>
          <a:xfrm rot="5400000">
            <a:off x="338501" y="615656"/>
            <a:ext cx="6936370" cy="5705061"/>
          </a:xfrm>
          <a:prstGeom prst="rect">
            <a:avLst/>
          </a:prstGeom>
          <a:ln w="12700">
            <a:solidFill>
              <a:schemeClr val="tx1"/>
            </a:solidFill>
          </a:ln>
        </p:spPr>
      </p:pic>
      <p:sp>
        <p:nvSpPr>
          <p:cNvPr id="61" name="Rectangle 60">
            <a:extLst>
              <a:ext uri="{FF2B5EF4-FFF2-40B4-BE49-F238E27FC236}">
                <a16:creationId xmlns:a16="http://schemas.microsoft.com/office/drawing/2014/main" id="{3153C0C7-BA84-429D-A533-F021A955B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B94F810-3687-CCA0-1EB0-4EFEB329B8CD}"/>
              </a:ext>
            </a:extLst>
          </p:cNvPr>
          <p:cNvSpPr>
            <a:spLocks noGrp="1"/>
          </p:cNvSpPr>
          <p:nvPr>
            <p:ph type="ctrTitle"/>
          </p:nvPr>
        </p:nvSpPr>
        <p:spPr>
          <a:xfrm>
            <a:off x="7708739" y="3428998"/>
            <a:ext cx="2863229" cy="2268559"/>
          </a:xfrm>
        </p:spPr>
        <p:txBody>
          <a:bodyPr>
            <a:normAutofit/>
          </a:bodyPr>
          <a:lstStyle/>
          <a:p>
            <a:r>
              <a:rPr lang="da-DK" sz="3600" dirty="0"/>
              <a:t>Baptistiske kendetegn</a:t>
            </a:r>
          </a:p>
        </p:txBody>
      </p:sp>
      <p:sp>
        <p:nvSpPr>
          <p:cNvPr id="3" name="Undertitel 2">
            <a:extLst>
              <a:ext uri="{FF2B5EF4-FFF2-40B4-BE49-F238E27FC236}">
                <a16:creationId xmlns:a16="http://schemas.microsoft.com/office/drawing/2014/main" id="{FBAF7C91-DF8D-56A2-45FD-C45469F2B0F0}"/>
              </a:ext>
            </a:extLst>
          </p:cNvPr>
          <p:cNvSpPr>
            <a:spLocks noGrp="1"/>
          </p:cNvSpPr>
          <p:nvPr>
            <p:ph type="subTitle" idx="1"/>
          </p:nvPr>
        </p:nvSpPr>
        <p:spPr>
          <a:xfrm>
            <a:off x="7877054" y="2268786"/>
            <a:ext cx="2694914" cy="1160213"/>
          </a:xfrm>
        </p:spPr>
        <p:txBody>
          <a:bodyPr>
            <a:normAutofit/>
          </a:bodyPr>
          <a:lstStyle/>
          <a:p>
            <a:r>
              <a:rPr lang="da-DK" sz="1600" dirty="0"/>
              <a:t>Lederdage i BaptistKirken 2025</a:t>
            </a:r>
          </a:p>
          <a:p>
            <a:endParaRPr lang="da-DK" sz="1600" dirty="0"/>
          </a:p>
        </p:txBody>
      </p:sp>
      <p:sp>
        <p:nvSpPr>
          <p:cNvPr id="63" name="Rectangle 62">
            <a:extLst>
              <a:ext uri="{FF2B5EF4-FFF2-40B4-BE49-F238E27FC236}">
                <a16:creationId xmlns:a16="http://schemas.microsoft.com/office/drawing/2014/main" id="{F20D64EC-C0BF-4228-85C3-76D9D1518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923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9377A-62A6-1270-158B-33FAD4E4006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96B44C5-3299-2554-CF6F-8B0C77E54D81}"/>
              </a:ext>
            </a:extLst>
          </p:cNvPr>
          <p:cNvSpPr>
            <a:spLocks noGrp="1"/>
          </p:cNvSpPr>
          <p:nvPr>
            <p:ph type="title"/>
          </p:nvPr>
        </p:nvSpPr>
        <p:spPr/>
        <p:txBody>
          <a:bodyPr>
            <a:normAutofit fontScale="90000"/>
          </a:bodyPr>
          <a:lstStyle/>
          <a:p>
            <a:r>
              <a:rPr lang="da-DK" sz="4000" b="1" dirty="0">
                <a:effectLst/>
                <a:latin typeface="Times New Roman" panose="02020603050405020304" pitchFamily="18" charset="0"/>
                <a:ea typeface="Times New Roman" panose="02020603050405020304" pitchFamily="18" charset="0"/>
              </a:rPr>
              <a:t>Vi ønsker partnerskaber med andre kirker, overalt hvor det er muligt</a:t>
            </a:r>
            <a:br>
              <a:rPr lang="da-DK" sz="4000" dirty="0">
                <a:effectLst/>
                <a:latin typeface="Times New Roman" panose="02020603050405020304" pitchFamily="18" charset="0"/>
                <a:ea typeface="Times New Roman" panose="02020603050405020304" pitchFamily="18" charset="0"/>
              </a:rPr>
            </a:br>
            <a:endParaRPr lang="da-DK" dirty="0"/>
          </a:p>
        </p:txBody>
      </p:sp>
      <p:sp>
        <p:nvSpPr>
          <p:cNvPr id="3" name="Pladsholder til indhold 2">
            <a:extLst>
              <a:ext uri="{FF2B5EF4-FFF2-40B4-BE49-F238E27FC236}">
                <a16:creationId xmlns:a16="http://schemas.microsoft.com/office/drawing/2014/main" id="{08F92574-1B3D-0C49-34B8-3210E2057EAF}"/>
              </a:ext>
            </a:extLst>
          </p:cNvPr>
          <p:cNvSpPr>
            <a:spLocks noGrp="1"/>
          </p:cNvSpPr>
          <p:nvPr>
            <p:ph idx="1"/>
          </p:nvPr>
        </p:nvSpPr>
        <p:spPr/>
        <p:txBody>
          <a:bodyPr>
            <a:normAutofit/>
          </a:bodyPr>
          <a:lstStyle/>
          <a:p>
            <a:pPr marL="0" indent="0">
              <a:buNone/>
            </a:pPr>
            <a:r>
              <a:rPr lang="da-DK" sz="1200" b="1" dirty="0">
                <a:effectLst/>
                <a:latin typeface="Times New Roman" panose="02020603050405020304" pitchFamily="18" charset="0"/>
                <a:ea typeface="Times New Roman" panose="02020603050405020304" pitchFamily="18" charset="0"/>
              </a:rPr>
              <a:t> </a:t>
            </a:r>
            <a:endParaRPr lang="da-DK" sz="1200" dirty="0">
              <a:effectLst/>
              <a:latin typeface="Times New Roman" panose="02020603050405020304" pitchFamily="18" charset="0"/>
              <a:ea typeface="Times New Roman" panose="02020603050405020304" pitchFamily="18" charset="0"/>
            </a:endParaRPr>
          </a:p>
          <a:p>
            <a:endParaRPr lang="da-DK" dirty="0"/>
          </a:p>
        </p:txBody>
      </p:sp>
    </p:spTree>
    <p:extLst>
      <p:ext uri="{BB962C8B-B14F-4D97-AF65-F5344CB8AC3E}">
        <p14:creationId xmlns:p14="http://schemas.microsoft.com/office/powerpoint/2010/main" val="578685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E92F4-3BFC-DFAB-1011-2D3F0C24AEA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C2755A8-0254-C90A-347E-01EEA43EB6A7}"/>
              </a:ext>
            </a:extLst>
          </p:cNvPr>
          <p:cNvSpPr>
            <a:spLocks noGrp="1"/>
          </p:cNvSpPr>
          <p:nvPr>
            <p:ph type="title"/>
          </p:nvPr>
        </p:nvSpPr>
        <p:spPr>
          <a:xfrm>
            <a:off x="2005781" y="879854"/>
            <a:ext cx="9366186" cy="1325563"/>
          </a:xfrm>
        </p:spPr>
        <p:txBody>
          <a:bodyPr>
            <a:normAutofit fontScale="90000"/>
          </a:bodyPr>
          <a:lstStyle/>
          <a:p>
            <a:r>
              <a:rPr lang="da-DK" sz="4000" b="1" dirty="0">
                <a:effectLst/>
                <a:latin typeface="Times New Roman" panose="02020603050405020304" pitchFamily="18" charset="0"/>
                <a:ea typeface="Times New Roman" panose="02020603050405020304" pitchFamily="18" charset="0"/>
              </a:rPr>
              <a:t>Vi tror, at enhver kristen er kaldet til at vidne om Jesu Kristi herredømme, og at kirken som en del af Guds rige må tage del i Guds mission i verden</a:t>
            </a:r>
            <a:br>
              <a:rPr lang="da-DK" sz="4000" dirty="0">
                <a:effectLst/>
                <a:latin typeface="Times New Roman" panose="02020603050405020304" pitchFamily="18" charset="0"/>
                <a:ea typeface="Times New Roman" panose="02020603050405020304" pitchFamily="18" charset="0"/>
              </a:rPr>
            </a:br>
            <a:endParaRPr lang="da-DK" dirty="0"/>
          </a:p>
        </p:txBody>
      </p:sp>
      <p:sp>
        <p:nvSpPr>
          <p:cNvPr id="5" name="Pladsholder til indhold 4">
            <a:extLst>
              <a:ext uri="{FF2B5EF4-FFF2-40B4-BE49-F238E27FC236}">
                <a16:creationId xmlns:a16="http://schemas.microsoft.com/office/drawing/2014/main" id="{045651BF-C414-6145-04DD-4FCCD9E9F555}"/>
              </a:ext>
            </a:extLst>
          </p:cNvPr>
          <p:cNvSpPr>
            <a:spLocks noGrp="1"/>
          </p:cNvSpPr>
          <p:nvPr>
            <p:ph idx="1"/>
          </p:nvPr>
        </p:nvSpPr>
        <p:spPr/>
        <p:txBody>
          <a:bodyPr/>
          <a:lstStyle/>
          <a:p>
            <a:endParaRPr lang="da-DK"/>
          </a:p>
        </p:txBody>
      </p:sp>
    </p:spTree>
    <p:extLst>
      <p:ext uri="{BB962C8B-B14F-4D97-AF65-F5344CB8AC3E}">
        <p14:creationId xmlns:p14="http://schemas.microsoft.com/office/powerpoint/2010/main" val="1684573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F74DA-8377-F7F6-568E-43A4D14D75C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CF2B918-1F9D-1418-FCF9-4AF4BF8B1F31}"/>
              </a:ext>
            </a:extLst>
          </p:cNvPr>
          <p:cNvSpPr>
            <a:spLocks noGrp="1"/>
          </p:cNvSpPr>
          <p:nvPr>
            <p:ph type="title"/>
          </p:nvPr>
        </p:nvSpPr>
        <p:spPr>
          <a:xfrm>
            <a:off x="2467626" y="730777"/>
            <a:ext cx="8924949" cy="1325563"/>
          </a:xfrm>
        </p:spPr>
        <p:txBody>
          <a:bodyPr>
            <a:normAutofit fontScale="90000"/>
          </a:bodyPr>
          <a:lstStyle/>
          <a:p>
            <a:pPr algn="l"/>
            <a:r>
              <a:rPr lang="da-DK" sz="4000" b="1" dirty="0">
                <a:effectLst/>
                <a:latin typeface="Times New Roman" panose="02020603050405020304" pitchFamily="18" charset="0"/>
                <a:ea typeface="Times New Roman" panose="02020603050405020304" pitchFamily="18" charset="0"/>
              </a:rPr>
              <a:t>Det er vigtigt for os, at samvittighedsfriheden bevares, </a:t>
            </a:r>
            <a:br>
              <a:rPr lang="da-DK" sz="4000" b="1" dirty="0">
                <a:effectLst/>
                <a:latin typeface="Times New Roman" panose="02020603050405020304" pitchFamily="18" charset="0"/>
                <a:ea typeface="Times New Roman" panose="02020603050405020304" pitchFamily="18" charset="0"/>
              </a:rPr>
            </a:br>
            <a:r>
              <a:rPr lang="da-DK" sz="4000" b="1" dirty="0">
                <a:effectLst/>
                <a:latin typeface="Times New Roman" panose="02020603050405020304" pitchFamily="18" charset="0"/>
                <a:ea typeface="Times New Roman" panose="02020603050405020304" pitchFamily="18" charset="0"/>
              </a:rPr>
              <a:t>hvorfor vi også accepterer de forskelle, </a:t>
            </a:r>
            <a:br>
              <a:rPr lang="da-DK" sz="4000" b="1" dirty="0">
                <a:effectLst/>
                <a:latin typeface="Times New Roman" panose="02020603050405020304" pitchFamily="18" charset="0"/>
                <a:ea typeface="Times New Roman" panose="02020603050405020304" pitchFamily="18" charset="0"/>
              </a:rPr>
            </a:br>
            <a:r>
              <a:rPr lang="da-DK" sz="4000" b="1" dirty="0">
                <a:effectLst/>
                <a:latin typeface="Times New Roman" panose="02020603050405020304" pitchFamily="18" charset="0"/>
                <a:ea typeface="Times New Roman" panose="02020603050405020304" pitchFamily="18" charset="0"/>
              </a:rPr>
              <a:t>der er inden for vore egne rækker</a:t>
            </a:r>
            <a:br>
              <a:rPr lang="da-DK" sz="4000" dirty="0">
                <a:effectLst/>
                <a:latin typeface="Times New Roman" panose="02020603050405020304" pitchFamily="18" charset="0"/>
                <a:ea typeface="Times New Roman" panose="02020603050405020304" pitchFamily="18" charset="0"/>
              </a:rPr>
            </a:br>
            <a:r>
              <a:rPr lang="da-DK" sz="4000" b="1" dirty="0">
                <a:effectLst/>
                <a:latin typeface="Times New Roman" panose="02020603050405020304" pitchFamily="18" charset="0"/>
                <a:ea typeface="Times New Roman" panose="02020603050405020304" pitchFamily="18" charset="0"/>
              </a:rPr>
              <a:t> </a:t>
            </a:r>
            <a:br>
              <a:rPr lang="da-DK" sz="4000" dirty="0">
                <a:effectLst/>
                <a:latin typeface="Times New Roman" panose="02020603050405020304" pitchFamily="18" charset="0"/>
                <a:ea typeface="Times New Roman" panose="02020603050405020304" pitchFamily="18" charset="0"/>
              </a:rPr>
            </a:br>
            <a:br>
              <a:rPr lang="da-DK" sz="4000" dirty="0">
                <a:effectLst/>
                <a:latin typeface="Times New Roman" panose="02020603050405020304" pitchFamily="18" charset="0"/>
                <a:ea typeface="Times New Roman" panose="02020603050405020304" pitchFamily="18" charset="0"/>
              </a:rPr>
            </a:br>
            <a:endParaRPr lang="da-DK" dirty="0"/>
          </a:p>
        </p:txBody>
      </p:sp>
    </p:spTree>
    <p:extLst>
      <p:ext uri="{BB962C8B-B14F-4D97-AF65-F5344CB8AC3E}">
        <p14:creationId xmlns:p14="http://schemas.microsoft.com/office/powerpoint/2010/main" val="2118608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03DB4-0D5E-99E6-988A-2A352425961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CF1330C-5314-4621-2831-C361F6034BA1}"/>
              </a:ext>
            </a:extLst>
          </p:cNvPr>
          <p:cNvSpPr>
            <a:spLocks noGrp="1"/>
          </p:cNvSpPr>
          <p:nvPr>
            <p:ph type="title"/>
          </p:nvPr>
        </p:nvSpPr>
        <p:spPr>
          <a:xfrm>
            <a:off x="2605413" y="713116"/>
            <a:ext cx="9026033" cy="1325563"/>
          </a:xfrm>
        </p:spPr>
        <p:txBody>
          <a:bodyPr>
            <a:normAutofit fontScale="90000"/>
          </a:bodyPr>
          <a:lstStyle/>
          <a:p>
            <a:pPr algn="l"/>
            <a:r>
              <a:rPr lang="da-DK" sz="4000" b="1" dirty="0">
                <a:effectLst/>
                <a:latin typeface="Times New Roman" panose="02020603050405020304" pitchFamily="18" charset="0"/>
                <a:ea typeface="Times New Roman" panose="02020603050405020304" pitchFamily="18" charset="0"/>
              </a:rPr>
              <a:t>Vi går ind for adskillelse af stat og kirke, </a:t>
            </a:r>
            <a:br>
              <a:rPr lang="da-DK" sz="4000" b="1" dirty="0">
                <a:effectLst/>
                <a:latin typeface="Times New Roman" panose="02020603050405020304" pitchFamily="18" charset="0"/>
                <a:ea typeface="Times New Roman" panose="02020603050405020304" pitchFamily="18" charset="0"/>
              </a:rPr>
            </a:br>
            <a:r>
              <a:rPr lang="da-DK" sz="4000" b="1" dirty="0">
                <a:effectLst/>
                <a:latin typeface="Times New Roman" panose="02020603050405020304" pitchFamily="18" charset="0"/>
                <a:ea typeface="Times New Roman" panose="02020603050405020304" pitchFamily="18" charset="0"/>
              </a:rPr>
              <a:t>idet vi henviser til Kristi eneherredømme </a:t>
            </a:r>
            <a:br>
              <a:rPr lang="da-DK" sz="4000" dirty="0">
                <a:effectLst/>
                <a:latin typeface="Times New Roman" panose="02020603050405020304" pitchFamily="18" charset="0"/>
                <a:ea typeface="Times New Roman" panose="02020603050405020304" pitchFamily="18" charset="0"/>
              </a:rPr>
            </a:br>
            <a:br>
              <a:rPr lang="da-DK" sz="4000" dirty="0">
                <a:effectLst/>
                <a:latin typeface="Times New Roman" panose="02020603050405020304" pitchFamily="18" charset="0"/>
                <a:ea typeface="Times New Roman" panose="02020603050405020304" pitchFamily="18" charset="0"/>
              </a:rPr>
            </a:br>
            <a:endParaRPr lang="da-DK" dirty="0"/>
          </a:p>
        </p:txBody>
      </p:sp>
      <p:sp>
        <p:nvSpPr>
          <p:cNvPr id="5" name="Pladsholder til indhold 4">
            <a:extLst>
              <a:ext uri="{FF2B5EF4-FFF2-40B4-BE49-F238E27FC236}">
                <a16:creationId xmlns:a16="http://schemas.microsoft.com/office/drawing/2014/main" id="{3D4AEE42-2F64-17E5-9C55-6D6582E4EF26}"/>
              </a:ext>
            </a:extLst>
          </p:cNvPr>
          <p:cNvSpPr>
            <a:spLocks noGrp="1"/>
          </p:cNvSpPr>
          <p:nvPr>
            <p:ph idx="1"/>
          </p:nvPr>
        </p:nvSpPr>
        <p:spPr>
          <a:xfrm>
            <a:off x="711032" y="2811023"/>
            <a:ext cx="10515600" cy="4160520"/>
          </a:xfrm>
        </p:spPr>
        <p:txBody>
          <a:bodyPr/>
          <a:lstStyle/>
          <a:p>
            <a:endParaRPr lang="da-DK" dirty="0"/>
          </a:p>
        </p:txBody>
      </p:sp>
    </p:spTree>
    <p:extLst>
      <p:ext uri="{BB962C8B-B14F-4D97-AF65-F5344CB8AC3E}">
        <p14:creationId xmlns:p14="http://schemas.microsoft.com/office/powerpoint/2010/main" val="4231169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B678F-2306-991F-2A80-64C65035F1A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57C2821-CCB8-3B83-A7F6-7ECA278B1552}"/>
              </a:ext>
            </a:extLst>
          </p:cNvPr>
          <p:cNvSpPr>
            <a:spLocks noGrp="1"/>
          </p:cNvSpPr>
          <p:nvPr>
            <p:ph type="title"/>
          </p:nvPr>
        </p:nvSpPr>
        <p:spPr>
          <a:xfrm>
            <a:off x="2445633" y="285551"/>
            <a:ext cx="9591880" cy="1325563"/>
          </a:xfrm>
        </p:spPr>
        <p:txBody>
          <a:bodyPr>
            <a:normAutofit fontScale="90000"/>
          </a:bodyPr>
          <a:lstStyle/>
          <a:p>
            <a:pPr algn="l"/>
            <a:br>
              <a:rPr lang="da-DK" sz="4000" b="1" dirty="0">
                <a:effectLst/>
                <a:latin typeface="Times New Roman" panose="02020603050405020304" pitchFamily="18" charset="0"/>
                <a:ea typeface="Times New Roman" panose="02020603050405020304" pitchFamily="18" charset="0"/>
              </a:rPr>
            </a:br>
            <a:r>
              <a:rPr lang="da-DK" sz="4000" b="1" dirty="0">
                <a:effectLst/>
                <a:latin typeface="Times New Roman" panose="02020603050405020304" pitchFamily="18" charset="0"/>
                <a:ea typeface="Times New Roman" panose="02020603050405020304" pitchFamily="18" charset="0"/>
              </a:rPr>
              <a:t>Vi lever som kristne i håbet om </a:t>
            </a:r>
            <a:br>
              <a:rPr lang="da-DK" sz="4000" b="1" dirty="0">
                <a:effectLst/>
                <a:latin typeface="Times New Roman" panose="02020603050405020304" pitchFamily="18" charset="0"/>
                <a:ea typeface="Times New Roman" panose="02020603050405020304" pitchFamily="18" charset="0"/>
              </a:rPr>
            </a:br>
            <a:r>
              <a:rPr lang="da-DK" sz="4000" b="1" dirty="0">
                <a:effectLst/>
                <a:latin typeface="Times New Roman" panose="02020603050405020304" pitchFamily="18" charset="0"/>
                <a:ea typeface="Times New Roman" panose="02020603050405020304" pitchFamily="18" charset="0"/>
              </a:rPr>
              <a:t>Kristi komme i herlighed </a:t>
            </a:r>
            <a:br>
              <a:rPr lang="da-DK" sz="4000" b="1" dirty="0">
                <a:effectLst/>
                <a:latin typeface="Times New Roman" panose="02020603050405020304" pitchFamily="18" charset="0"/>
                <a:ea typeface="Times New Roman" panose="02020603050405020304" pitchFamily="18" charset="0"/>
              </a:rPr>
            </a:br>
            <a:r>
              <a:rPr lang="da-DK" sz="4000" b="1" dirty="0">
                <a:effectLst/>
                <a:latin typeface="Times New Roman" panose="02020603050405020304" pitchFamily="18" charset="0"/>
                <a:ea typeface="Times New Roman" panose="02020603050405020304" pitchFamily="18" charset="0"/>
              </a:rPr>
              <a:t>og om hele skaberværkets forvandling</a:t>
            </a:r>
            <a:br>
              <a:rPr lang="da-DK" sz="4000" b="1" dirty="0">
                <a:effectLst/>
                <a:latin typeface="Times New Roman" panose="02020603050405020304" pitchFamily="18" charset="0"/>
                <a:ea typeface="Times New Roman" panose="02020603050405020304" pitchFamily="18" charset="0"/>
              </a:rPr>
            </a:br>
            <a:br>
              <a:rPr lang="da-DK" sz="4000" dirty="0">
                <a:effectLst/>
                <a:latin typeface="Times New Roman" panose="02020603050405020304" pitchFamily="18" charset="0"/>
                <a:ea typeface="Times New Roman" panose="02020603050405020304" pitchFamily="18" charset="0"/>
              </a:rPr>
            </a:br>
            <a:endParaRPr lang="da-DK" dirty="0"/>
          </a:p>
        </p:txBody>
      </p:sp>
      <p:sp>
        <p:nvSpPr>
          <p:cNvPr id="5" name="Pladsholder til indhold 4">
            <a:extLst>
              <a:ext uri="{FF2B5EF4-FFF2-40B4-BE49-F238E27FC236}">
                <a16:creationId xmlns:a16="http://schemas.microsoft.com/office/drawing/2014/main" id="{99F8C0C5-FDD4-1749-6CA0-16DF7BBD22C8}"/>
              </a:ext>
            </a:extLst>
          </p:cNvPr>
          <p:cNvSpPr>
            <a:spLocks noGrp="1"/>
          </p:cNvSpPr>
          <p:nvPr>
            <p:ph idx="1"/>
          </p:nvPr>
        </p:nvSpPr>
        <p:spPr>
          <a:xfrm>
            <a:off x="711032" y="2811023"/>
            <a:ext cx="10515600" cy="4160520"/>
          </a:xfrm>
        </p:spPr>
        <p:txBody>
          <a:bodyPr/>
          <a:lstStyle/>
          <a:p>
            <a:endParaRPr lang="da-DK" dirty="0"/>
          </a:p>
        </p:txBody>
      </p:sp>
    </p:spTree>
    <p:extLst>
      <p:ext uri="{BB962C8B-B14F-4D97-AF65-F5344CB8AC3E}">
        <p14:creationId xmlns:p14="http://schemas.microsoft.com/office/powerpoint/2010/main" val="1416839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a:extLst>
            <a:ext uri="{FF2B5EF4-FFF2-40B4-BE49-F238E27FC236}">
              <a16:creationId xmlns:a16="http://schemas.microsoft.com/office/drawing/2014/main" id="{FE8B412E-8DF5-DB15-EF34-40B802A5E6F4}"/>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11F69B0-4F26-49A1-6ADB-D045F5E9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4952FE4-9055-22C3-4642-02396A4E28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a:extLst>
              <a:ext uri="{FF2B5EF4-FFF2-40B4-BE49-F238E27FC236}">
                <a16:creationId xmlns:a16="http://schemas.microsoft.com/office/drawing/2014/main" id="{2B553A40-0FDD-5418-FE8A-F132210DC7A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7" name="Rectangle 16">
            <a:extLst>
              <a:ext uri="{FF2B5EF4-FFF2-40B4-BE49-F238E27FC236}">
                <a16:creationId xmlns:a16="http://schemas.microsoft.com/office/drawing/2014/main" id="{FA747F58-665D-3965-7617-663E9F63F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A38A206-F433-BD91-E574-1F76B34EE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9FAFC4A-A63F-8D67-64D8-15210766DF1C}"/>
              </a:ext>
            </a:extLst>
          </p:cNvPr>
          <p:cNvSpPr>
            <a:spLocks noGrp="1"/>
          </p:cNvSpPr>
          <p:nvPr>
            <p:ph type="title"/>
          </p:nvPr>
        </p:nvSpPr>
        <p:spPr>
          <a:xfrm>
            <a:off x="5981168" y="657743"/>
            <a:ext cx="4916476" cy="1621994"/>
          </a:xfrm>
        </p:spPr>
        <p:txBody>
          <a:bodyPr>
            <a:normAutofit fontScale="90000"/>
          </a:bodyPr>
          <a:lstStyle/>
          <a:p>
            <a:pPr algn="l"/>
            <a:r>
              <a:rPr lang="da-DK" sz="4000" dirty="0"/>
              <a:t>Tilbagemelding til ledelsen </a:t>
            </a:r>
            <a:br>
              <a:rPr lang="da-DK" sz="4000" dirty="0"/>
            </a:br>
            <a:r>
              <a:rPr lang="da-DK" sz="4000" dirty="0"/>
              <a:t>senest 26. februar</a:t>
            </a:r>
          </a:p>
        </p:txBody>
      </p:sp>
      <p:pic>
        <p:nvPicPr>
          <p:cNvPr id="4" name="Pladsholder til indhold 3">
            <a:extLst>
              <a:ext uri="{FF2B5EF4-FFF2-40B4-BE49-F238E27FC236}">
                <a16:creationId xmlns:a16="http://schemas.microsoft.com/office/drawing/2014/main" id="{0E1FF5DB-B629-8675-1455-CD9DAAB57C2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258" r="15016"/>
          <a:stretch/>
        </p:blipFill>
        <p:spPr>
          <a:xfrm>
            <a:off x="1005401" y="227"/>
            <a:ext cx="4424045" cy="6858000"/>
          </a:xfrm>
          <a:prstGeom prst="rect">
            <a:avLst/>
          </a:prstGeom>
          <a:ln w="12700">
            <a:solidFill>
              <a:schemeClr val="tx1"/>
            </a:solidFill>
          </a:ln>
        </p:spPr>
      </p:pic>
      <p:sp>
        <p:nvSpPr>
          <p:cNvPr id="21" name="Rectangle 20">
            <a:extLst>
              <a:ext uri="{FF2B5EF4-FFF2-40B4-BE49-F238E27FC236}">
                <a16:creationId xmlns:a16="http://schemas.microsoft.com/office/drawing/2014/main" id="{BB6C31E5-00E8-D600-C955-E92D2600B6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BA71250-985E-38BC-D5C7-04B690BC13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el 1">
            <a:extLst>
              <a:ext uri="{FF2B5EF4-FFF2-40B4-BE49-F238E27FC236}">
                <a16:creationId xmlns:a16="http://schemas.microsoft.com/office/drawing/2014/main" id="{EE2A43F3-01A0-4DD5-6E89-4F5FB190480B}"/>
              </a:ext>
            </a:extLst>
          </p:cNvPr>
          <p:cNvSpPr txBox="1">
            <a:spLocks/>
          </p:cNvSpPr>
          <p:nvPr/>
        </p:nvSpPr>
        <p:spPr>
          <a:xfrm>
            <a:off x="6033359" y="2601365"/>
            <a:ext cx="4916476" cy="1381912"/>
          </a:xfrm>
          <a:prstGeom prst="rect">
            <a:avLst/>
          </a:prstGeom>
        </p:spPr>
        <p:txBody>
          <a:bodyPr vert="horz" lIns="91440" tIns="45720" rIns="91440" bIns="45720" rtlCol="0" anchor="t">
            <a:normAutofit fontScale="97500"/>
          </a:bodyPr>
          <a:lst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a:lstStyle>
          <a:p>
            <a:pPr algn="l"/>
            <a:r>
              <a:rPr lang="da-DK" sz="3200"/>
              <a:t>Marts-april</a:t>
            </a:r>
            <a:r>
              <a:rPr lang="da-DK" sz="3200" dirty="0"/>
              <a:t>:</a:t>
            </a:r>
          </a:p>
          <a:p>
            <a:pPr algn="l"/>
            <a:r>
              <a:rPr lang="da-DK" sz="3200" dirty="0"/>
              <a:t>Ledelsen udarbejder materiale til synoden</a:t>
            </a:r>
          </a:p>
        </p:txBody>
      </p:sp>
      <p:sp>
        <p:nvSpPr>
          <p:cNvPr id="5" name="Titel 1">
            <a:extLst>
              <a:ext uri="{FF2B5EF4-FFF2-40B4-BE49-F238E27FC236}">
                <a16:creationId xmlns:a16="http://schemas.microsoft.com/office/drawing/2014/main" id="{DBDC45E5-D13F-9032-1015-12A9AC62FAFE}"/>
              </a:ext>
            </a:extLst>
          </p:cNvPr>
          <p:cNvSpPr txBox="1">
            <a:spLocks/>
          </p:cNvSpPr>
          <p:nvPr/>
        </p:nvSpPr>
        <p:spPr>
          <a:xfrm>
            <a:off x="6010394" y="4382149"/>
            <a:ext cx="5037561" cy="1956021"/>
          </a:xfrm>
          <a:prstGeom prst="rect">
            <a:avLst/>
          </a:prstGeom>
        </p:spPr>
        <p:txBody>
          <a:bodyPr vert="horz" lIns="91440" tIns="45720" rIns="91440" bIns="45720" rtlCol="0" anchor="t">
            <a:normAutofit fontScale="97500"/>
          </a:bodyPr>
          <a:lst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a:lstStyle>
          <a:p>
            <a:pPr algn="l"/>
            <a:r>
              <a:rPr lang="da-DK" sz="3200" dirty="0"/>
              <a:t>Synoden i Pinsen</a:t>
            </a:r>
          </a:p>
          <a:p>
            <a:pPr algn="l"/>
            <a:r>
              <a:rPr lang="da-DK" sz="3200" dirty="0"/>
              <a:t>6.- 9. juni i Sæsing, v. Tårs</a:t>
            </a:r>
          </a:p>
          <a:p>
            <a:pPr algn="l"/>
            <a:endParaRPr lang="da-DK" sz="3200" dirty="0"/>
          </a:p>
        </p:txBody>
      </p:sp>
    </p:spTree>
    <p:extLst>
      <p:ext uri="{BB962C8B-B14F-4D97-AF65-F5344CB8AC3E}">
        <p14:creationId xmlns:p14="http://schemas.microsoft.com/office/powerpoint/2010/main" val="1355792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A721A0-3147-C1A0-FCCF-24DD8CCA604F}"/>
              </a:ext>
            </a:extLst>
          </p:cNvPr>
          <p:cNvSpPr>
            <a:spLocks noGrp="1"/>
          </p:cNvSpPr>
          <p:nvPr>
            <p:ph type="title"/>
          </p:nvPr>
        </p:nvSpPr>
        <p:spPr>
          <a:xfrm>
            <a:off x="2458995" y="654907"/>
            <a:ext cx="8779747" cy="1265895"/>
          </a:xfrm>
        </p:spPr>
        <p:txBody>
          <a:bodyPr>
            <a:normAutofit fontScale="90000"/>
          </a:bodyPr>
          <a:lstStyle/>
          <a:p>
            <a:pPr algn="l"/>
            <a:r>
              <a:rPr lang="da-DK" sz="4000" b="1" dirty="0">
                <a:effectLst/>
                <a:latin typeface="Times New Roman" panose="02020603050405020304" pitchFamily="18" charset="0"/>
                <a:ea typeface="Times New Roman" panose="02020603050405020304" pitchFamily="18" charset="0"/>
              </a:rPr>
              <a:t>Vi er en del af den universelle, kristne kirke, der bekender troen på den treenige Gud, som Fader, Søn og Helligånd</a:t>
            </a:r>
            <a:br>
              <a:rPr lang="da-DK" sz="4000" dirty="0">
                <a:effectLst/>
                <a:latin typeface="Times New Roman" panose="02020603050405020304" pitchFamily="18" charset="0"/>
                <a:ea typeface="Times New Roman" panose="02020603050405020304" pitchFamily="18" charset="0"/>
              </a:rPr>
            </a:br>
            <a:endParaRPr lang="da-DK" dirty="0"/>
          </a:p>
        </p:txBody>
      </p:sp>
      <p:sp>
        <p:nvSpPr>
          <p:cNvPr id="5" name="Pladsholder til indhold 4">
            <a:extLst>
              <a:ext uri="{FF2B5EF4-FFF2-40B4-BE49-F238E27FC236}">
                <a16:creationId xmlns:a16="http://schemas.microsoft.com/office/drawing/2014/main" id="{348EE976-E3E6-2A24-266D-B0933366AAEE}"/>
              </a:ext>
            </a:extLst>
          </p:cNvPr>
          <p:cNvSpPr>
            <a:spLocks noGrp="1"/>
          </p:cNvSpPr>
          <p:nvPr>
            <p:ph idx="1"/>
          </p:nvPr>
        </p:nvSpPr>
        <p:spPr/>
        <p:txBody>
          <a:bodyPr/>
          <a:lstStyle/>
          <a:p>
            <a:endParaRPr lang="da-DK"/>
          </a:p>
        </p:txBody>
      </p:sp>
    </p:spTree>
    <p:extLst>
      <p:ext uri="{BB962C8B-B14F-4D97-AF65-F5344CB8AC3E}">
        <p14:creationId xmlns:p14="http://schemas.microsoft.com/office/powerpoint/2010/main" val="4294661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657D3-7AE6-D175-D96A-59A87BD4845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61B9A20-DD5A-2FB1-BFC0-E797EDF12501}"/>
              </a:ext>
            </a:extLst>
          </p:cNvPr>
          <p:cNvSpPr>
            <a:spLocks noGrp="1"/>
          </p:cNvSpPr>
          <p:nvPr>
            <p:ph type="title"/>
          </p:nvPr>
        </p:nvSpPr>
        <p:spPr>
          <a:xfrm>
            <a:off x="2458995" y="654907"/>
            <a:ext cx="8779747" cy="1265895"/>
          </a:xfrm>
        </p:spPr>
        <p:txBody>
          <a:bodyPr>
            <a:normAutofit/>
          </a:bodyPr>
          <a:lstStyle/>
          <a:p>
            <a:pPr algn="l"/>
            <a:r>
              <a:rPr lang="da-DK" sz="2400" b="1" dirty="0">
                <a:effectLst/>
                <a:latin typeface="Times New Roman" panose="02020603050405020304" pitchFamily="18" charset="0"/>
                <a:ea typeface="Times New Roman" panose="02020603050405020304" pitchFamily="18" charset="0"/>
              </a:rPr>
              <a:t>Vi er en del af den universelle, kristne kirke, der bekender troen på den treenige Gud, som Fader, Søn og Helligånd</a:t>
            </a:r>
            <a:br>
              <a:rPr lang="da-DK" sz="2400" dirty="0">
                <a:effectLst/>
                <a:latin typeface="Times New Roman" panose="02020603050405020304" pitchFamily="18" charset="0"/>
                <a:ea typeface="Times New Roman" panose="02020603050405020304" pitchFamily="18" charset="0"/>
              </a:rPr>
            </a:br>
            <a:endParaRPr lang="da-DK" sz="2400" dirty="0"/>
          </a:p>
        </p:txBody>
      </p:sp>
      <p:sp>
        <p:nvSpPr>
          <p:cNvPr id="3" name="Pladsholder til indhold 2">
            <a:extLst>
              <a:ext uri="{FF2B5EF4-FFF2-40B4-BE49-F238E27FC236}">
                <a16:creationId xmlns:a16="http://schemas.microsoft.com/office/drawing/2014/main" id="{18F50090-881A-55B8-637D-A2CB7410A717}"/>
              </a:ext>
            </a:extLst>
          </p:cNvPr>
          <p:cNvSpPr>
            <a:spLocks noGrp="1"/>
          </p:cNvSpPr>
          <p:nvPr>
            <p:ph idx="1"/>
          </p:nvPr>
        </p:nvSpPr>
        <p:spPr>
          <a:xfrm>
            <a:off x="2404998" y="1290181"/>
            <a:ext cx="8743168" cy="5348613"/>
          </a:xfrm>
        </p:spPr>
        <p:txBody>
          <a:bodyPr>
            <a:normAutofit fontScale="92500"/>
          </a:bodyPr>
          <a:lstStyle/>
          <a:p>
            <a:pPr marL="0" indent="0">
              <a:buNone/>
            </a:pPr>
            <a:endParaRPr lang="da-DK" sz="1200" dirty="0">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228600" algn="l"/>
              </a:tabLst>
            </a:pPr>
            <a:r>
              <a:rPr lang="da-DK" sz="2800" b="1" dirty="0">
                <a:effectLst/>
                <a:latin typeface="Times New Roman" panose="02020603050405020304" pitchFamily="18" charset="0"/>
                <a:ea typeface="Times New Roman" panose="02020603050405020304" pitchFamily="18" charset="0"/>
              </a:rPr>
              <a:t>Gud som skaber	</a:t>
            </a:r>
          </a:p>
          <a:p>
            <a:pPr marL="342900" lvl="0" indent="-342900">
              <a:buSzPts val="1000"/>
              <a:buFont typeface="Symbol" pitchFamily="2" charset="2"/>
              <a:buChar char=""/>
              <a:tabLst>
                <a:tab pos="228600" algn="l"/>
              </a:tabLst>
            </a:pPr>
            <a:r>
              <a:rPr lang="da-DK" sz="2800" b="1" dirty="0">
                <a:effectLst/>
                <a:latin typeface="Times New Roman" panose="02020603050405020304" pitchFamily="18" charset="0"/>
                <a:ea typeface="Times New Roman" panose="02020603050405020304" pitchFamily="18" charset="0"/>
              </a:rPr>
              <a:t>Mennesket er </a:t>
            </a:r>
            <a:r>
              <a:rPr lang="da-DK" sz="2800" b="1" dirty="0">
                <a:latin typeface="Times New Roman" panose="02020603050405020304" pitchFamily="18" charset="0"/>
                <a:ea typeface="Times New Roman" panose="02020603050405020304" pitchFamily="18" charset="0"/>
              </a:rPr>
              <a:t>skabt i Guds billede</a:t>
            </a:r>
            <a:endParaRPr lang="da-DK" sz="2800" b="1" dirty="0">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228600" algn="l"/>
              </a:tabLst>
            </a:pPr>
            <a:r>
              <a:rPr lang="da-DK" sz="2800" b="1" dirty="0">
                <a:effectLst/>
                <a:latin typeface="Times New Roman" panose="02020603050405020304" pitchFamily="18" charset="0"/>
                <a:ea typeface="Times New Roman" panose="02020603050405020304" pitchFamily="18" charset="0"/>
              </a:rPr>
              <a:t>Jesus Kristus som sand Gud og sandt menneske </a:t>
            </a:r>
          </a:p>
          <a:p>
            <a:pPr marL="342900" lvl="0" indent="-342900">
              <a:buSzPts val="1000"/>
              <a:buFont typeface="Symbol" pitchFamily="2" charset="2"/>
              <a:buChar char=""/>
              <a:tabLst>
                <a:tab pos="228600" algn="l"/>
              </a:tabLst>
            </a:pPr>
            <a:r>
              <a:rPr lang="da-DK" sz="2800" b="1" dirty="0">
                <a:latin typeface="Times New Roman" panose="02020603050405020304" pitchFamily="18" charset="0"/>
                <a:ea typeface="Times New Roman" panose="02020603050405020304" pitchFamily="18" charset="0"/>
              </a:rPr>
              <a:t>G</a:t>
            </a:r>
            <a:r>
              <a:rPr lang="da-DK" sz="2800" b="1" dirty="0">
                <a:effectLst/>
                <a:latin typeface="Times New Roman" panose="02020603050405020304" pitchFamily="18" charset="0"/>
                <a:ea typeface="Times New Roman" panose="02020603050405020304" pitchFamily="18" charset="0"/>
              </a:rPr>
              <a:t>enløsning ved Jesu Kristi liv, forsoningsdød og opstandelse</a:t>
            </a:r>
          </a:p>
          <a:p>
            <a:pPr marL="342900" lvl="0" indent="-342900">
              <a:buSzPts val="1000"/>
              <a:buFont typeface="Symbol" pitchFamily="2" charset="2"/>
              <a:buChar char=""/>
              <a:tabLst>
                <a:tab pos="228600" algn="l"/>
              </a:tabLst>
            </a:pPr>
            <a:r>
              <a:rPr lang="da-DK" sz="2800" b="1" dirty="0">
                <a:effectLst/>
                <a:latin typeface="Times New Roman" panose="02020603050405020304" pitchFamily="18" charset="0"/>
                <a:ea typeface="Times New Roman" panose="02020603050405020304" pitchFamily="18" charset="0"/>
              </a:rPr>
              <a:t>Forvandling af det personlige liv og samfundslivet ved Helligåndens kraft</a:t>
            </a:r>
          </a:p>
          <a:p>
            <a:pPr marL="342900" lvl="0" indent="-342900">
              <a:buSzPts val="1000"/>
              <a:buFont typeface="Symbol" pitchFamily="2" charset="2"/>
              <a:buChar char=""/>
              <a:tabLst>
                <a:tab pos="228600" algn="l"/>
              </a:tabLst>
            </a:pPr>
            <a:r>
              <a:rPr lang="da-DK" sz="2800" b="1" dirty="0">
                <a:effectLst/>
                <a:latin typeface="Times New Roman" panose="02020603050405020304" pitchFamily="18" charset="0"/>
                <a:ea typeface="Times New Roman" panose="02020603050405020304" pitchFamily="18" charset="0"/>
              </a:rPr>
              <a:t>Forventning om en endegyldig fuldbyrdelse af Guds vilje</a:t>
            </a:r>
          </a:p>
        </p:txBody>
      </p:sp>
    </p:spTree>
    <p:extLst>
      <p:ext uri="{BB962C8B-B14F-4D97-AF65-F5344CB8AC3E}">
        <p14:creationId xmlns:p14="http://schemas.microsoft.com/office/powerpoint/2010/main" val="1407236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BE201-ABBC-4C56-6EE4-98CBEE5AA20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E4CB283-8C40-98BF-AC1D-FF5B64D30531}"/>
              </a:ext>
            </a:extLst>
          </p:cNvPr>
          <p:cNvSpPr>
            <a:spLocks noGrp="1"/>
          </p:cNvSpPr>
          <p:nvPr>
            <p:ph type="title"/>
          </p:nvPr>
        </p:nvSpPr>
        <p:spPr/>
        <p:txBody>
          <a:bodyPr>
            <a:normAutofit fontScale="90000"/>
          </a:bodyPr>
          <a:lstStyle/>
          <a:p>
            <a:pPr algn="l"/>
            <a:r>
              <a:rPr lang="da-DK" sz="4000" b="1" dirty="0">
                <a:effectLst/>
                <a:latin typeface="Times New Roman" panose="02020603050405020304" pitchFamily="18" charset="0"/>
                <a:ea typeface="Times New Roman" panose="02020603050405020304" pitchFamily="18" charset="0"/>
              </a:rPr>
              <a:t>Vi peger på nødvendigheden af personlig tro på Jesus Kristus og efterfølgelse af ham</a:t>
            </a:r>
            <a:br>
              <a:rPr lang="da-DK" sz="4000" dirty="0">
                <a:effectLst/>
                <a:latin typeface="Times New Roman" panose="02020603050405020304" pitchFamily="18" charset="0"/>
                <a:ea typeface="Times New Roman" panose="02020603050405020304" pitchFamily="18" charset="0"/>
              </a:rPr>
            </a:br>
            <a:r>
              <a:rPr lang="da-DK" sz="4000" b="1" dirty="0">
                <a:effectLst/>
                <a:latin typeface="Times New Roman" panose="02020603050405020304" pitchFamily="18" charset="0"/>
                <a:ea typeface="Times New Roman" panose="02020603050405020304" pitchFamily="18" charset="0"/>
              </a:rPr>
              <a:t> </a:t>
            </a:r>
            <a:br>
              <a:rPr lang="da-DK" sz="4000" dirty="0">
                <a:effectLst/>
                <a:latin typeface="Times New Roman" panose="02020603050405020304" pitchFamily="18" charset="0"/>
                <a:ea typeface="Times New Roman" panose="02020603050405020304" pitchFamily="18" charset="0"/>
              </a:rPr>
            </a:br>
            <a:endParaRPr lang="da-DK" dirty="0"/>
          </a:p>
        </p:txBody>
      </p:sp>
      <p:sp>
        <p:nvSpPr>
          <p:cNvPr id="3" name="Pladsholder til indhold 2">
            <a:extLst>
              <a:ext uri="{FF2B5EF4-FFF2-40B4-BE49-F238E27FC236}">
                <a16:creationId xmlns:a16="http://schemas.microsoft.com/office/drawing/2014/main" id="{BA2BCE88-6CC9-B211-40FD-33F3E57AB9A5}"/>
              </a:ext>
            </a:extLst>
          </p:cNvPr>
          <p:cNvSpPr>
            <a:spLocks noGrp="1"/>
          </p:cNvSpPr>
          <p:nvPr>
            <p:ph idx="1"/>
          </p:nvPr>
        </p:nvSpPr>
        <p:spPr/>
        <p:txBody>
          <a:bodyPr>
            <a:normAutofit/>
          </a:bodyPr>
          <a:lstStyle/>
          <a:p>
            <a:endParaRPr lang="da-DK" dirty="0"/>
          </a:p>
        </p:txBody>
      </p:sp>
    </p:spTree>
    <p:extLst>
      <p:ext uri="{BB962C8B-B14F-4D97-AF65-F5344CB8AC3E}">
        <p14:creationId xmlns:p14="http://schemas.microsoft.com/office/powerpoint/2010/main" val="20692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6F5B7-4341-2660-DBDB-F3AC20B5223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0C345A5-EC25-A2FE-DC37-63DD7B33F1F2}"/>
              </a:ext>
            </a:extLst>
          </p:cNvPr>
          <p:cNvSpPr>
            <a:spLocks noGrp="1"/>
          </p:cNvSpPr>
          <p:nvPr>
            <p:ph type="title"/>
          </p:nvPr>
        </p:nvSpPr>
        <p:spPr/>
        <p:txBody>
          <a:bodyPr>
            <a:normAutofit fontScale="90000"/>
          </a:bodyPr>
          <a:lstStyle/>
          <a:p>
            <a:pPr algn="l"/>
            <a:r>
              <a:rPr lang="da-DK" sz="4000" b="1" dirty="0">
                <a:effectLst/>
                <a:latin typeface="Times New Roman" panose="02020603050405020304" pitchFamily="18" charset="0"/>
                <a:ea typeface="Times New Roman" panose="02020603050405020304" pitchFamily="18" charset="0"/>
              </a:rPr>
              <a:t>Vi tror, at Jesus Kristus har den endegyldige autoritet over vores tro og livsførelse</a:t>
            </a:r>
            <a:br>
              <a:rPr lang="da-DK" sz="4000" dirty="0">
                <a:effectLst/>
                <a:latin typeface="Times New Roman" panose="02020603050405020304" pitchFamily="18" charset="0"/>
                <a:ea typeface="Times New Roman" panose="02020603050405020304" pitchFamily="18" charset="0"/>
              </a:rPr>
            </a:br>
            <a:endParaRPr lang="da-DK" dirty="0"/>
          </a:p>
        </p:txBody>
      </p:sp>
      <p:sp>
        <p:nvSpPr>
          <p:cNvPr id="3" name="Pladsholder til indhold 2">
            <a:extLst>
              <a:ext uri="{FF2B5EF4-FFF2-40B4-BE49-F238E27FC236}">
                <a16:creationId xmlns:a16="http://schemas.microsoft.com/office/drawing/2014/main" id="{7338EF5C-665B-B3C8-083F-516A29D55D80}"/>
              </a:ext>
            </a:extLst>
          </p:cNvPr>
          <p:cNvSpPr>
            <a:spLocks noGrp="1"/>
          </p:cNvSpPr>
          <p:nvPr>
            <p:ph idx="1"/>
          </p:nvPr>
        </p:nvSpPr>
        <p:spPr/>
        <p:txBody>
          <a:bodyPr>
            <a:normAutofit/>
          </a:bodyPr>
          <a:lstStyle/>
          <a:p>
            <a:pPr marL="0" indent="0">
              <a:buNone/>
            </a:pPr>
            <a:endParaRPr lang="da-DK" dirty="0"/>
          </a:p>
        </p:txBody>
      </p:sp>
    </p:spTree>
    <p:extLst>
      <p:ext uri="{BB962C8B-B14F-4D97-AF65-F5344CB8AC3E}">
        <p14:creationId xmlns:p14="http://schemas.microsoft.com/office/powerpoint/2010/main" val="914431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F8A5B-97A7-1877-D745-07A70DAC2E3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2556055-A50D-3363-F880-61F2FA05EE2F}"/>
              </a:ext>
            </a:extLst>
          </p:cNvPr>
          <p:cNvSpPr>
            <a:spLocks noGrp="1"/>
          </p:cNvSpPr>
          <p:nvPr>
            <p:ph type="title"/>
          </p:nvPr>
        </p:nvSpPr>
        <p:spPr/>
        <p:txBody>
          <a:bodyPr>
            <a:normAutofit fontScale="90000"/>
          </a:bodyPr>
          <a:lstStyle/>
          <a:p>
            <a:pPr algn="l"/>
            <a:r>
              <a:rPr lang="da-DK" sz="4000" b="1" dirty="0">
                <a:effectLst/>
                <a:latin typeface="Times New Roman" panose="02020603050405020304" pitchFamily="18" charset="0"/>
                <a:ea typeface="Times New Roman" panose="02020603050405020304" pitchFamily="18" charset="0"/>
              </a:rPr>
              <a:t>Vi betragter Det gamle og Det nye Testamente som den vigtigste kilde til erkendelse af Guds åbenbaring i Jesus Kristus </a:t>
            </a:r>
            <a:br>
              <a:rPr lang="da-DK" sz="4000" dirty="0">
                <a:effectLst/>
                <a:latin typeface="Times New Roman" panose="02020603050405020304" pitchFamily="18" charset="0"/>
                <a:ea typeface="Times New Roman" panose="02020603050405020304" pitchFamily="18" charset="0"/>
              </a:rPr>
            </a:br>
            <a:endParaRPr lang="da-DK" dirty="0"/>
          </a:p>
        </p:txBody>
      </p:sp>
      <p:sp>
        <p:nvSpPr>
          <p:cNvPr id="3" name="Pladsholder til indhold 2">
            <a:extLst>
              <a:ext uri="{FF2B5EF4-FFF2-40B4-BE49-F238E27FC236}">
                <a16:creationId xmlns:a16="http://schemas.microsoft.com/office/drawing/2014/main" id="{82B1E3F4-721B-0078-640D-FF5B3BB69F2D}"/>
              </a:ext>
            </a:extLst>
          </p:cNvPr>
          <p:cNvSpPr>
            <a:spLocks noGrp="1"/>
          </p:cNvSpPr>
          <p:nvPr>
            <p:ph idx="1"/>
          </p:nvPr>
        </p:nvSpPr>
        <p:spPr/>
        <p:txBody>
          <a:bodyPr>
            <a:normAutofit/>
          </a:bodyPr>
          <a:lstStyle/>
          <a:p>
            <a:endParaRPr lang="da-DK" dirty="0"/>
          </a:p>
        </p:txBody>
      </p:sp>
    </p:spTree>
    <p:extLst>
      <p:ext uri="{BB962C8B-B14F-4D97-AF65-F5344CB8AC3E}">
        <p14:creationId xmlns:p14="http://schemas.microsoft.com/office/powerpoint/2010/main" val="2057762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BB008-07C5-FF5B-4794-11663D00600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E754A47-AEC1-4114-7AD3-5B30ED725FF9}"/>
              </a:ext>
            </a:extLst>
          </p:cNvPr>
          <p:cNvSpPr>
            <a:spLocks noGrp="1"/>
          </p:cNvSpPr>
          <p:nvPr>
            <p:ph type="title"/>
          </p:nvPr>
        </p:nvSpPr>
        <p:spPr/>
        <p:txBody>
          <a:bodyPr>
            <a:normAutofit fontScale="90000"/>
          </a:bodyPr>
          <a:lstStyle/>
          <a:p>
            <a:pPr algn="l"/>
            <a:r>
              <a:rPr lang="da-DK" sz="2700" b="1" dirty="0">
                <a:effectLst/>
                <a:latin typeface="Times New Roman" panose="02020603050405020304" pitchFamily="18" charset="0"/>
                <a:ea typeface="Times New Roman" panose="02020603050405020304" pitchFamily="18" charset="0"/>
              </a:rPr>
              <a:t>Vi betragter Det gamle og Det nye Testamente som den vigtigste kilde til erkendelse af Guds åbenbaring i Jesus Kristus </a:t>
            </a:r>
            <a:br>
              <a:rPr lang="da-DK" sz="4000" dirty="0">
                <a:effectLst/>
                <a:latin typeface="Times New Roman" panose="02020603050405020304" pitchFamily="18" charset="0"/>
                <a:ea typeface="Times New Roman" panose="02020603050405020304" pitchFamily="18" charset="0"/>
              </a:rPr>
            </a:br>
            <a:endParaRPr lang="da-DK" dirty="0"/>
          </a:p>
        </p:txBody>
      </p:sp>
      <p:sp>
        <p:nvSpPr>
          <p:cNvPr id="3" name="Pladsholder til indhold 2">
            <a:extLst>
              <a:ext uri="{FF2B5EF4-FFF2-40B4-BE49-F238E27FC236}">
                <a16:creationId xmlns:a16="http://schemas.microsoft.com/office/drawing/2014/main" id="{CD9E908B-2635-B7F1-02A7-AD4BA39F530C}"/>
              </a:ext>
            </a:extLst>
          </p:cNvPr>
          <p:cNvSpPr>
            <a:spLocks noGrp="1"/>
          </p:cNvSpPr>
          <p:nvPr>
            <p:ph idx="1"/>
          </p:nvPr>
        </p:nvSpPr>
        <p:spPr>
          <a:xfrm>
            <a:off x="2286000" y="2252134"/>
            <a:ext cx="9452539" cy="4741333"/>
          </a:xfrm>
        </p:spPr>
        <p:txBody>
          <a:bodyPr>
            <a:normAutofit fontScale="85000" lnSpcReduction="10000"/>
          </a:bodyPr>
          <a:lstStyle/>
          <a:p>
            <a:pPr marL="11112" marR="355600" indent="0" algn="l" rtl="0">
              <a:buNone/>
            </a:pPr>
            <a:r>
              <a:rPr lang="da-DK" sz="3200" b="0" i="0" u="none" strike="noStrike" dirty="0">
                <a:effectLst/>
                <a:latin typeface="Arial" panose="020B0604020202020204" pitchFamily="34" charset="0"/>
              </a:rPr>
              <a:t>”Hverken Trosbekendelse, Kirke, Pave eller egne religiøse Følelser kan være Autoritet i Spørgsmålet om, hvad oprindelig Kristendom var. Det ny Testamente er ”det litterære Nedslag” af den første kristne Menigheds indre og ydre Liv. Det siges undertiden at en Bog ikke kan være Autoritet. Vel, lad os ikke strides om Ord. Det er </a:t>
            </a:r>
            <a:r>
              <a:rPr lang="da-DK" sz="3200" b="0" i="1" u="none" strike="noStrike" dirty="0">
                <a:effectLst/>
                <a:latin typeface="Arial" panose="020B0604020202020204" pitchFamily="34" charset="0"/>
              </a:rPr>
              <a:t>Jesus</a:t>
            </a:r>
            <a:r>
              <a:rPr lang="da-DK" sz="3200" b="0" i="0" u="none" strike="noStrike" dirty="0">
                <a:effectLst/>
                <a:latin typeface="Arial" panose="020B0604020202020204" pitchFamily="34" charset="0"/>
              </a:rPr>
              <a:t>, der er Autoriteten. Han har </a:t>
            </a:r>
            <a:r>
              <a:rPr lang="da-DK" sz="3200" b="0" i="0" u="none" strike="noStrike" dirty="0" err="1">
                <a:effectLst/>
                <a:latin typeface="Arial" panose="020B0604020202020204" pitchFamily="34" charset="0"/>
              </a:rPr>
              <a:t>aabenbaret</a:t>
            </a:r>
            <a:r>
              <a:rPr lang="da-DK" sz="3200" b="0" i="0" u="none" strike="noStrike" dirty="0">
                <a:effectLst/>
                <a:latin typeface="Arial" panose="020B0604020202020204" pitchFamily="34" charset="0"/>
              </a:rPr>
              <a:t> os Faderen. Det er </a:t>
            </a:r>
            <a:r>
              <a:rPr lang="da-DK" sz="3200" b="0" i="1" u="none" strike="noStrike" dirty="0">
                <a:effectLst/>
                <a:latin typeface="Arial" panose="020B0604020202020204" pitchFamily="34" charset="0"/>
              </a:rPr>
              <a:t>Ham</a:t>
            </a:r>
            <a:r>
              <a:rPr lang="da-DK" sz="3200" b="0" i="0" u="none" strike="noStrike" dirty="0">
                <a:effectLst/>
                <a:latin typeface="Arial" panose="020B0604020202020204" pitchFamily="34" charset="0"/>
              </a:rPr>
              <a:t>, vi tror </a:t>
            </a:r>
            <a:r>
              <a:rPr lang="da-DK" sz="3200" b="0" i="0" u="none" strike="noStrike" dirty="0" err="1">
                <a:effectLst/>
                <a:latin typeface="Arial" panose="020B0604020202020204" pitchFamily="34" charset="0"/>
              </a:rPr>
              <a:t>paa</a:t>
            </a:r>
            <a:r>
              <a:rPr lang="da-DK" sz="3200" b="0" i="0" u="none" strike="noStrike" dirty="0">
                <a:effectLst/>
                <a:latin typeface="Arial" panose="020B0604020202020204" pitchFamily="34" charset="0"/>
              </a:rPr>
              <a:t>. Det ny Testamente er Autoritet fordi </a:t>
            </a:r>
            <a:r>
              <a:rPr lang="da-DK" sz="3200" b="0" i="1" u="none" strike="noStrike" dirty="0">
                <a:effectLst/>
                <a:latin typeface="Arial" panose="020B0604020202020204" pitchFamily="34" charset="0"/>
              </a:rPr>
              <a:t>Han</a:t>
            </a:r>
            <a:r>
              <a:rPr lang="da-DK" sz="3200" b="0" i="0" u="none" strike="noStrike" dirty="0">
                <a:effectLst/>
                <a:latin typeface="Arial" panose="020B0604020202020204" pitchFamily="34" charset="0"/>
              </a:rPr>
              <a:t> er Autoritet.” 					</a:t>
            </a:r>
            <a:r>
              <a:rPr lang="da-DK" sz="2100" b="0" i="1" u="none" strike="noStrike" dirty="0">
                <a:effectLst/>
                <a:latin typeface="Arial" panose="020B0604020202020204" pitchFamily="34" charset="0"/>
              </a:rPr>
              <a:t>Peter Olsen, 1925</a:t>
            </a:r>
            <a:br>
              <a:rPr lang="da-DK" dirty="0"/>
            </a:br>
            <a:br>
              <a:rPr lang="da-DK" dirty="0"/>
            </a:br>
            <a:endParaRPr lang="da-DK" dirty="0"/>
          </a:p>
        </p:txBody>
      </p:sp>
    </p:spTree>
    <p:extLst>
      <p:ext uri="{BB962C8B-B14F-4D97-AF65-F5344CB8AC3E}">
        <p14:creationId xmlns:p14="http://schemas.microsoft.com/office/powerpoint/2010/main" val="3902039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FCB9B-5381-42A5-445A-8F5C9B7E627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AE44BBC-992B-8C5F-28C9-540E7D1A0D35}"/>
              </a:ext>
            </a:extLst>
          </p:cNvPr>
          <p:cNvSpPr>
            <a:spLocks noGrp="1"/>
          </p:cNvSpPr>
          <p:nvPr>
            <p:ph type="title"/>
          </p:nvPr>
        </p:nvSpPr>
        <p:spPr/>
        <p:txBody>
          <a:bodyPr>
            <a:normAutofit fontScale="90000"/>
          </a:bodyPr>
          <a:lstStyle/>
          <a:p>
            <a:pPr algn="l"/>
            <a:r>
              <a:rPr lang="da-DK" sz="2700" b="1" dirty="0">
                <a:effectLst/>
                <a:latin typeface="Times New Roman" panose="02020603050405020304" pitchFamily="18" charset="0"/>
                <a:ea typeface="Times New Roman" panose="02020603050405020304" pitchFamily="18" charset="0"/>
              </a:rPr>
              <a:t>Vi betragter Det gamle og Det nye Testamente som den vigtigste kilde til erkendelse af Guds åbenbaring i Jesus Kristus </a:t>
            </a:r>
            <a:br>
              <a:rPr lang="da-DK" sz="4000" dirty="0">
                <a:effectLst/>
                <a:latin typeface="Times New Roman" panose="02020603050405020304" pitchFamily="18" charset="0"/>
                <a:ea typeface="Times New Roman" panose="02020603050405020304" pitchFamily="18" charset="0"/>
              </a:rPr>
            </a:br>
            <a:endParaRPr lang="da-DK" dirty="0"/>
          </a:p>
        </p:txBody>
      </p:sp>
      <p:sp>
        <p:nvSpPr>
          <p:cNvPr id="3" name="Pladsholder til indhold 2">
            <a:extLst>
              <a:ext uri="{FF2B5EF4-FFF2-40B4-BE49-F238E27FC236}">
                <a16:creationId xmlns:a16="http://schemas.microsoft.com/office/drawing/2014/main" id="{4FF249DA-FB1A-9C07-752A-AFFC6D2F8BBC}"/>
              </a:ext>
            </a:extLst>
          </p:cNvPr>
          <p:cNvSpPr>
            <a:spLocks noGrp="1"/>
          </p:cNvSpPr>
          <p:nvPr>
            <p:ph idx="1"/>
          </p:nvPr>
        </p:nvSpPr>
        <p:spPr>
          <a:xfrm>
            <a:off x="2211049" y="1922350"/>
            <a:ext cx="9452539" cy="4741333"/>
          </a:xfrm>
        </p:spPr>
        <p:txBody>
          <a:bodyPr>
            <a:normAutofit fontScale="62500" lnSpcReduction="20000"/>
          </a:bodyPr>
          <a:lstStyle/>
          <a:p>
            <a:pPr marL="0" indent="0" algn="l" rtl="0">
              <a:buNone/>
            </a:pPr>
            <a:r>
              <a:rPr lang="da-DK" sz="1800" b="0" i="0" u="none" strike="noStrike" dirty="0">
                <a:solidFill>
                  <a:srgbClr val="000000"/>
                </a:solidFill>
                <a:effectLst/>
                <a:latin typeface="Arial" panose="020B0604020202020204" pitchFamily="34" charset="0"/>
              </a:rPr>
              <a:t> </a:t>
            </a:r>
            <a:endParaRPr lang="da-DK" b="0" i="0" u="none" strike="noStrike" dirty="0">
              <a:solidFill>
                <a:srgbClr val="000000"/>
              </a:solidFill>
              <a:effectLst/>
            </a:endParaRPr>
          </a:p>
          <a:p>
            <a:pPr marL="11112" marR="355600" indent="0" algn="l" rtl="0">
              <a:buNone/>
            </a:pPr>
            <a:r>
              <a:rPr lang="da-DK" sz="4000" b="0" i="0" u="none" strike="noStrike" dirty="0">
                <a:effectLst/>
                <a:latin typeface="Arial" panose="020B0604020202020204" pitchFamily="34" charset="0"/>
              </a:rPr>
              <a:t>”Således anser jeg ligesom Peter skriften for at være en lampe, som skinner i mørket … Skriften, lampen, skinner i mørket, men kan ikke af sig selv (da den er skrevet med menneskehænder, talt med menneskemunde, set med menneskeøjne og hørt med </a:t>
            </a:r>
            <a:r>
              <a:rPr lang="da-DK" sz="4000" b="0" i="0" u="none" strike="noStrike" dirty="0" err="1">
                <a:effectLst/>
                <a:latin typeface="Arial" panose="020B0604020202020204" pitchFamily="34" charset="0"/>
              </a:rPr>
              <a:t>menneskeører</a:t>
            </a:r>
            <a:r>
              <a:rPr lang="da-DK" sz="4000" b="0" i="0" u="none" strike="noStrike" dirty="0">
                <a:effectLst/>
                <a:latin typeface="Arial" panose="020B0604020202020204" pitchFamily="34" charset="0"/>
              </a:rPr>
              <a:t>) skaffe mørket af vejen, men når dagen, det uendelige lys bryder frem, når morgenstjernen, troen som et sennepskorn, der her og nu viser Kristi retfærdigheds sol, stiger op i vore hjerter … først da overvindes vantroen. Det lys er endnu ikke i mig.”</a:t>
            </a:r>
            <a:r>
              <a:rPr lang="da-DK" sz="4000" dirty="0">
                <a:latin typeface="Arial" panose="020B0604020202020204" pitchFamily="34" charset="0"/>
              </a:rPr>
              <a:t> </a:t>
            </a:r>
          </a:p>
          <a:p>
            <a:pPr marL="11112" marR="355600" indent="0" algn="l" rtl="0">
              <a:buNone/>
            </a:pPr>
            <a:r>
              <a:rPr lang="da-DK" sz="2900" i="1" dirty="0">
                <a:latin typeface="Arial" panose="020B0604020202020204" pitchFamily="34" charset="0"/>
              </a:rPr>
              <a:t>						Hans </a:t>
            </a:r>
            <a:r>
              <a:rPr lang="da-DK" sz="2900" i="1" dirty="0" err="1">
                <a:latin typeface="Arial" panose="020B0604020202020204" pitchFamily="34" charset="0"/>
              </a:rPr>
              <a:t>Denck</a:t>
            </a:r>
            <a:r>
              <a:rPr lang="da-DK" sz="2900" i="1" dirty="0">
                <a:latin typeface="Arial" panose="020B0604020202020204" pitchFamily="34" charset="0"/>
              </a:rPr>
              <a:t>, 1525</a:t>
            </a:r>
            <a:endParaRPr lang="da-DK" dirty="0"/>
          </a:p>
        </p:txBody>
      </p:sp>
    </p:spTree>
    <p:extLst>
      <p:ext uri="{BB962C8B-B14F-4D97-AF65-F5344CB8AC3E}">
        <p14:creationId xmlns:p14="http://schemas.microsoft.com/office/powerpoint/2010/main" val="20106649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ushVTI">
  <a:themeElements>
    <a:clrScheme name="AnalogousFromLightSeedRightStep">
      <a:dk1>
        <a:srgbClr val="000000"/>
      </a:dk1>
      <a:lt1>
        <a:srgbClr val="FFFFFF"/>
      </a:lt1>
      <a:dk2>
        <a:srgbClr val="243141"/>
      </a:dk2>
      <a:lt2>
        <a:srgbClr val="E2E3E8"/>
      </a:lt2>
      <a:accent1>
        <a:srgbClr val="AAA180"/>
      </a:accent1>
      <a:accent2>
        <a:srgbClr val="9CA671"/>
      </a:accent2>
      <a:accent3>
        <a:srgbClr val="8FA880"/>
      </a:accent3>
      <a:accent4>
        <a:srgbClr val="76AD78"/>
      </a:accent4>
      <a:accent5>
        <a:srgbClr val="81AB94"/>
      </a:accent5>
      <a:accent6>
        <a:srgbClr val="74AAA2"/>
      </a:accent6>
      <a:hlink>
        <a:srgbClr val="6978AE"/>
      </a:hlink>
      <a:folHlink>
        <a:srgbClr val="7F7F7F"/>
      </a:folHlink>
    </a:clrScheme>
    <a:fontScheme name="Custom 3">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otalTime>1405</TotalTime>
  <Words>1146</Words>
  <Application>Microsoft Office PowerPoint</Application>
  <PresentationFormat>Widescreen</PresentationFormat>
  <Paragraphs>61</Paragraphs>
  <Slides>25</Slides>
  <Notes>0</Notes>
  <HiddenSlides>0</HiddenSlides>
  <MMClips>0</MMClips>
  <ScaleCrop>false</ScaleCrop>
  <HeadingPairs>
    <vt:vector size="6" baseType="variant">
      <vt:variant>
        <vt:lpstr>Benyttede skrifttyper</vt:lpstr>
      </vt:variant>
      <vt:variant>
        <vt:i4>8</vt:i4>
      </vt:variant>
      <vt:variant>
        <vt:lpstr>Tema</vt:lpstr>
      </vt:variant>
      <vt:variant>
        <vt:i4>2</vt:i4>
      </vt:variant>
      <vt:variant>
        <vt:lpstr>Slidetitler</vt:lpstr>
      </vt:variant>
      <vt:variant>
        <vt:i4>25</vt:i4>
      </vt:variant>
    </vt:vector>
  </HeadingPairs>
  <TitlesOfParts>
    <vt:vector size="35" baseType="lpstr">
      <vt:lpstr>Aptos</vt:lpstr>
      <vt:lpstr>Arial</vt:lpstr>
      <vt:lpstr>Century Gothic</vt:lpstr>
      <vt:lpstr>MS Shell Dlg 2</vt:lpstr>
      <vt:lpstr>Symbol</vt:lpstr>
      <vt:lpstr>Times New Roman</vt:lpstr>
      <vt:lpstr>Wingdings</vt:lpstr>
      <vt:lpstr>Wingdings 3</vt:lpstr>
      <vt:lpstr>BrushVTI</vt:lpstr>
      <vt:lpstr>Madison</vt:lpstr>
      <vt:lpstr>Baptistiske kendetegn</vt:lpstr>
      <vt:lpstr>Baptistiske kendetegn</vt:lpstr>
      <vt:lpstr>Vi er en del af den universelle, kristne kirke, der bekender troen på den treenige Gud, som Fader, Søn og Helligånd </vt:lpstr>
      <vt:lpstr>Vi er en del af den universelle, kristne kirke, der bekender troen på den treenige Gud, som Fader, Søn og Helligånd </vt:lpstr>
      <vt:lpstr>Vi peger på nødvendigheden af personlig tro på Jesus Kristus og efterfølgelse af ham   </vt:lpstr>
      <vt:lpstr>Vi tror, at Jesus Kristus har den endegyldige autoritet over vores tro og livsførelse </vt:lpstr>
      <vt:lpstr>Vi betragter Det gamle og Det nye Testamente som den vigtigste kilde til erkendelse af Guds åbenbaring i Jesus Kristus  </vt:lpstr>
      <vt:lpstr>Vi betragter Det gamle og Det nye Testamente som den vigtigste kilde til erkendelse af Guds åbenbaring i Jesus Kristus  </vt:lpstr>
      <vt:lpstr>Vi betragter Det gamle og Det nye Testamente som den vigtigste kilde til erkendelse af Guds åbenbaring i Jesus Kristus  </vt:lpstr>
      <vt:lpstr>Vi betragter Det gamle og Det nye Testamente som den vigtigste kilde til erkendelse af Guds åbenbaring i Jesus Kristus  </vt:lpstr>
      <vt:lpstr>Vi betragter Det gamle og Det nye Testamente som den vigtigste kilde til erkendelse af Guds åbenbaring i Jesus Kristus  </vt:lpstr>
      <vt:lpstr>Vi forstår menigheden som et fællesskab af troende, der samles om Herrens bord </vt:lpstr>
      <vt:lpstr>Vi praktiserer troendes dåb til tjeneste ud fra menighedens fællesskab </vt:lpstr>
      <vt:lpstr>Vi fastholder den lokale menigheds selvstændighed og dens ansvar overfor andre </vt:lpstr>
      <vt:lpstr>Vi fastholder den lokale menigheds selvstændighed og dens ansvar overfor andre </vt:lpstr>
      <vt:lpstr>Vi fastholder den lokale menigheds selvstændighed og dens ansvar overfor andre </vt:lpstr>
      <vt:lpstr>Vi lægger vægt på ”det almindelige præstedømme”, dette at ethvert menighedsmedlem er kaldet til tjeneste, men også på at nogle kaldes til at tjene som menighedens ledere </vt:lpstr>
      <vt:lpstr>Vi lægger vægt på ”det almindelige præstedømme”, dette at ethvert menighedsmedlem er kaldet til tjeneste, men også på at nogle kaldes til at tjene som menighedens ledere </vt:lpstr>
      <vt:lpstr>Vi lægger vægt på ”det almindelige præstedømme”, dette at ethvert menighedsmedlem er kaldet til tjeneste, men også på at nogle kaldes til at tjene som menighedens ledere </vt:lpstr>
      <vt:lpstr>Vi ønsker partnerskaber med andre kirker, overalt hvor det er muligt </vt:lpstr>
      <vt:lpstr>Vi tror, at enhver kristen er kaldet til at vidne om Jesu Kristi herredømme, og at kirken som en del af Guds rige må tage del i Guds mission i verden </vt:lpstr>
      <vt:lpstr>Det er vigtigt for os, at samvittighedsfriheden bevares,  hvorfor vi også accepterer de forskelle,  der er inden for vore egne rækker    </vt:lpstr>
      <vt:lpstr>Vi går ind for adskillelse af stat og kirke,  idet vi henviser til Kristi eneherredømme   </vt:lpstr>
      <vt:lpstr> Vi lever som kristne i håbet om  Kristi komme i herlighed  og om hele skaberværkets forvandling  </vt:lpstr>
      <vt:lpstr>Tilbagemelding til ledelsen  senest 26. februar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Bodil Højbak</dc:creator>
  <cp:lastModifiedBy>Baptistkirken i Danmark</cp:lastModifiedBy>
  <cp:revision>12</cp:revision>
  <dcterms:created xsi:type="dcterms:W3CDTF">2025-01-16T16:42:28Z</dcterms:created>
  <dcterms:modified xsi:type="dcterms:W3CDTF">2025-02-04T13:08:02Z</dcterms:modified>
</cp:coreProperties>
</file>