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305" r:id="rId2"/>
    <p:sldId id="256" r:id="rId3"/>
    <p:sldId id="288" r:id="rId4"/>
    <p:sldId id="298" r:id="rId5"/>
    <p:sldId id="274" r:id="rId6"/>
    <p:sldId id="280" r:id="rId7"/>
    <p:sldId id="257" r:id="rId8"/>
    <p:sldId id="289" r:id="rId9"/>
    <p:sldId id="258" r:id="rId10"/>
    <p:sldId id="284" r:id="rId11"/>
    <p:sldId id="259" r:id="rId12"/>
    <p:sldId id="281" r:id="rId13"/>
    <p:sldId id="282" r:id="rId14"/>
    <p:sldId id="285" r:id="rId15"/>
    <p:sldId id="306" r:id="rId16"/>
    <p:sldId id="307" r:id="rId17"/>
    <p:sldId id="266" r:id="rId18"/>
    <p:sldId id="267" r:id="rId19"/>
    <p:sldId id="268" r:id="rId20"/>
    <p:sldId id="299" r:id="rId21"/>
    <p:sldId id="308" r:id="rId22"/>
    <p:sldId id="270" r:id="rId23"/>
    <p:sldId id="271" r:id="rId24"/>
    <p:sldId id="272" r:id="rId25"/>
    <p:sldId id="295" r:id="rId26"/>
    <p:sldId id="278" r:id="rId27"/>
    <p:sldId id="279" r:id="rId28"/>
    <p:sldId id="264" r:id="rId29"/>
    <p:sldId id="277" r:id="rId30"/>
    <p:sldId id="293" r:id="rId31"/>
    <p:sldId id="292" r:id="rId32"/>
    <p:sldId id="297" r:id="rId33"/>
    <p:sldId id="291" r:id="rId34"/>
    <p:sldId id="294" r:id="rId35"/>
    <p:sldId id="283" r:id="rId36"/>
    <p:sldId id="276" r:id="rId37"/>
    <p:sldId id="260" r:id="rId38"/>
    <p:sldId id="261" r:id="rId39"/>
    <p:sldId id="263" r:id="rId40"/>
    <p:sldId id="287" r:id="rId41"/>
    <p:sldId id="273" r:id="rId42"/>
    <p:sldId id="265" r:id="rId43"/>
    <p:sldId id="300" r:id="rId44"/>
    <p:sldId id="302" r:id="rId45"/>
    <p:sldId id="304" r:id="rId46"/>
    <p:sldId id="309" r:id="rId47"/>
  </p:sldIdLst>
  <p:sldSz cx="9144000" cy="6858000" type="screen4x3"/>
  <p:notesSz cx="6858000" cy="9144000"/>
  <p:defaultTextStyle>
    <a:defPPr>
      <a:defRPr lang="da-DK"/>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90" autoAdjust="0"/>
    <p:restoredTop sz="94660" autoAdjust="0"/>
  </p:normalViewPr>
  <p:slideViewPr>
    <p:cSldViewPr>
      <p:cViewPr varScale="1">
        <p:scale>
          <a:sx n="90" d="100"/>
          <a:sy n="90" d="100"/>
        </p:scale>
        <p:origin x="106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da-DK" altLang="da-DK"/>
          </a:p>
        </p:txBody>
      </p:sp>
      <p:sp>
        <p:nvSpPr>
          <p:cNvPr id="1536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da-DK" altLang="da-DK"/>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a-DK" altLang="da-DK" noProof="0"/>
              <a:t>Klik for at redigere teksttypografierne i masteren</a:t>
            </a:r>
          </a:p>
          <a:p>
            <a:pPr lvl="1"/>
            <a:r>
              <a:rPr lang="da-DK" altLang="da-DK" noProof="0"/>
              <a:t>Andet niveau</a:t>
            </a:r>
          </a:p>
          <a:p>
            <a:pPr lvl="2"/>
            <a:r>
              <a:rPr lang="da-DK" altLang="da-DK" noProof="0"/>
              <a:t>Tredje niveau</a:t>
            </a:r>
          </a:p>
          <a:p>
            <a:pPr lvl="3"/>
            <a:r>
              <a:rPr lang="da-DK" altLang="da-DK" noProof="0"/>
              <a:t>Fjerde niveau</a:t>
            </a:r>
          </a:p>
          <a:p>
            <a:pPr lvl="4"/>
            <a:r>
              <a:rPr lang="da-DK" altLang="da-DK" noProof="0"/>
              <a:t>Femte niveau</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da-DK" altLang="da-DK"/>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32F4744-7DCA-4F09-9AD5-71D33009E1F9}" type="slidenum">
              <a:rPr lang="da-DK" altLang="da-DK"/>
              <a:pPr>
                <a:defRPr/>
              </a:pPr>
              <a:t>‹nr.›</a:t>
            </a:fld>
            <a:endParaRPr lang="da-DK" altLang="da-DK"/>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B63E7E7-AE71-4C81-BEA0-ED3C9FB9BB82}" type="slidenum">
              <a:rPr lang="da-DK" altLang="da-DK" smtClean="0"/>
              <a:pPr>
                <a:spcBef>
                  <a:spcPct val="0"/>
                </a:spcBef>
              </a:pPr>
              <a:t>2</a:t>
            </a:fld>
            <a:endParaRPr lang="da-DK" altLang="da-DK"/>
          </a:p>
        </p:txBody>
      </p:sp>
      <p:sp>
        <p:nvSpPr>
          <p:cNvPr id="4099" name="Rectangle 2"/>
          <p:cNvSpPr>
            <a:spLocks noGrp="1" noRot="1" noChangeAspect="1" noChangeArrowheads="1" noTextEdit="1"/>
          </p:cNvSpPr>
          <p:nvPr>
            <p:ph type="sldImg"/>
          </p:nvPr>
        </p:nvSpPr>
        <p:spPr>
          <a:xfrm>
            <a:off x="1143000" y="685800"/>
            <a:ext cx="4572000" cy="3429000"/>
          </a:xfrm>
          <a:ln/>
        </p:spPr>
      </p:sp>
      <p:sp>
        <p:nvSpPr>
          <p:cNvPr id="4100" name="Rectangle 3"/>
          <p:cNvSpPr>
            <a:spLocks noGrp="1" noChangeArrowheads="1"/>
          </p:cNvSpPr>
          <p:nvPr>
            <p:ph type="body" idx="1"/>
          </p:nvPr>
        </p:nvSpPr>
        <p:spPr>
          <a:noFill/>
        </p:spPr>
        <p:txBody>
          <a:bodyPr/>
          <a:lstStyle/>
          <a:p>
            <a:pPr eaLnBrk="1" hangingPunct="1"/>
            <a:endParaRPr lang="da-DK" altLang="da-DK">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7"/>
            <a:ext cx="7772400" cy="1470025"/>
          </a:xfrm>
        </p:spPr>
        <p:txBody>
          <a:bodyPr/>
          <a:lstStyle/>
          <a:p>
            <a:r>
              <a:rPr lang="da-DK"/>
              <a:t>Klik for at redigere i master</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da-DK"/>
              <a:t>Klik for at redigere i master</a:t>
            </a:r>
          </a:p>
        </p:txBody>
      </p:sp>
      <p:sp>
        <p:nvSpPr>
          <p:cNvPr id="4"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5"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6" name="Rectangle 6"/>
          <p:cNvSpPr>
            <a:spLocks noGrp="1" noChangeArrowheads="1"/>
          </p:cNvSpPr>
          <p:nvPr>
            <p:ph type="sldNum" sz="quarter" idx="12"/>
          </p:nvPr>
        </p:nvSpPr>
        <p:spPr>
          <a:ln/>
        </p:spPr>
        <p:txBody>
          <a:bodyPr/>
          <a:lstStyle>
            <a:lvl1pPr>
              <a:defRPr/>
            </a:lvl1pPr>
          </a:lstStyle>
          <a:p>
            <a:pPr>
              <a:defRPr/>
            </a:pPr>
            <a:fld id="{4F0CA726-0F9A-4AD3-BA42-B6C175DB74D2}" type="slidenum">
              <a:rPr lang="da-DK" altLang="da-DK"/>
              <a:pPr>
                <a:defRPr/>
              </a:pPr>
              <a:t>‹nr.›</a:t>
            </a:fld>
            <a:endParaRPr lang="da-DK" altLang="da-DK"/>
          </a:p>
        </p:txBody>
      </p:sp>
    </p:spTree>
    <p:extLst>
      <p:ext uri="{BB962C8B-B14F-4D97-AF65-F5344CB8AC3E}">
        <p14:creationId xmlns:p14="http://schemas.microsoft.com/office/powerpoint/2010/main" val="4167939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5"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6" name="Rectangle 6"/>
          <p:cNvSpPr>
            <a:spLocks noGrp="1" noChangeArrowheads="1"/>
          </p:cNvSpPr>
          <p:nvPr>
            <p:ph type="sldNum" sz="quarter" idx="12"/>
          </p:nvPr>
        </p:nvSpPr>
        <p:spPr>
          <a:ln/>
        </p:spPr>
        <p:txBody>
          <a:bodyPr/>
          <a:lstStyle>
            <a:lvl1pPr>
              <a:defRPr/>
            </a:lvl1pPr>
          </a:lstStyle>
          <a:p>
            <a:pPr>
              <a:defRPr/>
            </a:pPr>
            <a:fld id="{76431C93-7F68-49DE-891A-E8249237177D}" type="slidenum">
              <a:rPr lang="da-DK" altLang="da-DK"/>
              <a:pPr>
                <a:defRPr/>
              </a:pPr>
              <a:t>‹nr.›</a:t>
            </a:fld>
            <a:endParaRPr lang="da-DK" altLang="da-DK"/>
          </a:p>
        </p:txBody>
      </p:sp>
    </p:spTree>
    <p:extLst>
      <p:ext uri="{BB962C8B-B14F-4D97-AF65-F5344CB8AC3E}">
        <p14:creationId xmlns:p14="http://schemas.microsoft.com/office/powerpoint/2010/main" val="4015514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40"/>
            <a:ext cx="2057400" cy="5851525"/>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457200" y="274640"/>
            <a:ext cx="6019800" cy="5851525"/>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5"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6" name="Rectangle 6"/>
          <p:cNvSpPr>
            <a:spLocks noGrp="1" noChangeArrowheads="1"/>
          </p:cNvSpPr>
          <p:nvPr>
            <p:ph type="sldNum" sz="quarter" idx="12"/>
          </p:nvPr>
        </p:nvSpPr>
        <p:spPr>
          <a:ln/>
        </p:spPr>
        <p:txBody>
          <a:bodyPr/>
          <a:lstStyle>
            <a:lvl1pPr>
              <a:defRPr/>
            </a:lvl1pPr>
          </a:lstStyle>
          <a:p>
            <a:pPr>
              <a:defRPr/>
            </a:pPr>
            <a:fld id="{3C4F05DC-BE94-4CCF-AF62-D84CFD75CC80}" type="slidenum">
              <a:rPr lang="da-DK" altLang="da-DK"/>
              <a:pPr>
                <a:defRPr/>
              </a:pPr>
              <a:t>‹nr.›</a:t>
            </a:fld>
            <a:endParaRPr lang="da-DK" altLang="da-DK"/>
          </a:p>
        </p:txBody>
      </p:sp>
    </p:spTree>
    <p:extLst>
      <p:ext uri="{BB962C8B-B14F-4D97-AF65-F5344CB8AC3E}">
        <p14:creationId xmlns:p14="http://schemas.microsoft.com/office/powerpoint/2010/main" val="5533920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ndholdsobjekt">
    <p:spTree>
      <p:nvGrpSpPr>
        <p:cNvPr id="1" name=""/>
        <p:cNvGrpSpPr/>
        <p:nvPr/>
      </p:nvGrpSpPr>
      <p:grpSpPr>
        <a:xfrm>
          <a:off x="0" y="0"/>
          <a:ext cx="0" cy="0"/>
          <a:chOff x="0" y="0"/>
          <a:chExt cx="0" cy="0"/>
        </a:xfrm>
      </p:grpSpPr>
      <p:sp>
        <p:nvSpPr>
          <p:cNvPr id="2" name="Pladsholder til indhold 1"/>
          <p:cNvSpPr>
            <a:spLocks noGrp="1"/>
          </p:cNvSpPr>
          <p:nvPr>
            <p:ph/>
          </p:nvPr>
        </p:nvSpPr>
        <p:spPr>
          <a:xfrm>
            <a:off x="457200" y="274640"/>
            <a:ext cx="8229600" cy="5851525"/>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3"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4"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5" name="Rectangle 6"/>
          <p:cNvSpPr>
            <a:spLocks noGrp="1" noChangeArrowheads="1"/>
          </p:cNvSpPr>
          <p:nvPr>
            <p:ph type="sldNum" sz="quarter" idx="12"/>
          </p:nvPr>
        </p:nvSpPr>
        <p:spPr>
          <a:ln/>
        </p:spPr>
        <p:txBody>
          <a:bodyPr/>
          <a:lstStyle>
            <a:lvl1pPr>
              <a:defRPr/>
            </a:lvl1pPr>
          </a:lstStyle>
          <a:p>
            <a:pPr>
              <a:defRPr/>
            </a:pPr>
            <a:fld id="{195606B3-4285-43F8-B7C2-4C063A9858D9}" type="slidenum">
              <a:rPr lang="da-DK" altLang="da-DK"/>
              <a:pPr>
                <a:defRPr/>
              </a:pPr>
              <a:t>‹nr.›</a:t>
            </a:fld>
            <a:endParaRPr lang="da-DK" altLang="da-DK"/>
          </a:p>
        </p:txBody>
      </p:sp>
    </p:spTree>
    <p:extLst>
      <p:ext uri="{BB962C8B-B14F-4D97-AF65-F5344CB8AC3E}">
        <p14:creationId xmlns:p14="http://schemas.microsoft.com/office/powerpoint/2010/main" val="190434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5"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6" name="Rectangle 6"/>
          <p:cNvSpPr>
            <a:spLocks noGrp="1" noChangeArrowheads="1"/>
          </p:cNvSpPr>
          <p:nvPr>
            <p:ph type="sldNum" sz="quarter" idx="12"/>
          </p:nvPr>
        </p:nvSpPr>
        <p:spPr>
          <a:ln/>
        </p:spPr>
        <p:txBody>
          <a:bodyPr/>
          <a:lstStyle>
            <a:lvl1pPr>
              <a:defRPr/>
            </a:lvl1pPr>
          </a:lstStyle>
          <a:p>
            <a:pPr>
              <a:defRPr/>
            </a:pPr>
            <a:fld id="{B90710A7-4A93-4CFA-87B1-15A832494799}" type="slidenum">
              <a:rPr lang="da-DK" altLang="da-DK"/>
              <a:pPr>
                <a:defRPr/>
              </a:pPr>
              <a:t>‹nr.›</a:t>
            </a:fld>
            <a:endParaRPr lang="da-DK" altLang="da-DK"/>
          </a:p>
        </p:txBody>
      </p:sp>
    </p:spTree>
    <p:extLst>
      <p:ext uri="{BB962C8B-B14F-4D97-AF65-F5344CB8AC3E}">
        <p14:creationId xmlns:p14="http://schemas.microsoft.com/office/powerpoint/2010/main" val="304419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2"/>
            <a:ext cx="7772400" cy="1362075"/>
          </a:xfrm>
        </p:spPr>
        <p:txBody>
          <a:bodyPr anchor="t"/>
          <a:lstStyle>
            <a:lvl1pPr algn="l">
              <a:defRPr sz="3000" b="1" cap="all"/>
            </a:lvl1pPr>
          </a:lstStyle>
          <a:p>
            <a:r>
              <a:rPr lang="da-DK"/>
              <a:t>Klik for at redigere i master</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da-DK"/>
              <a:t>Klik for at redigere i master</a:t>
            </a:r>
          </a:p>
        </p:txBody>
      </p:sp>
      <p:sp>
        <p:nvSpPr>
          <p:cNvPr id="4"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5"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6" name="Rectangle 6"/>
          <p:cNvSpPr>
            <a:spLocks noGrp="1" noChangeArrowheads="1"/>
          </p:cNvSpPr>
          <p:nvPr>
            <p:ph type="sldNum" sz="quarter" idx="12"/>
          </p:nvPr>
        </p:nvSpPr>
        <p:spPr>
          <a:ln/>
        </p:spPr>
        <p:txBody>
          <a:bodyPr/>
          <a:lstStyle>
            <a:lvl1pPr>
              <a:defRPr/>
            </a:lvl1pPr>
          </a:lstStyle>
          <a:p>
            <a:pPr>
              <a:defRPr/>
            </a:pPr>
            <a:fld id="{CF1A4D82-203A-4F19-9D29-37BB4A6BCC6A}" type="slidenum">
              <a:rPr lang="da-DK" altLang="da-DK"/>
              <a:pPr>
                <a:defRPr/>
              </a:pPr>
              <a:t>‹nr.›</a:t>
            </a:fld>
            <a:endParaRPr lang="da-DK" altLang="da-DK"/>
          </a:p>
        </p:txBody>
      </p:sp>
    </p:spTree>
    <p:extLst>
      <p:ext uri="{BB962C8B-B14F-4D97-AF65-F5344CB8AC3E}">
        <p14:creationId xmlns:p14="http://schemas.microsoft.com/office/powerpoint/2010/main" val="2872055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6"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7" name="Rectangle 6"/>
          <p:cNvSpPr>
            <a:spLocks noGrp="1" noChangeArrowheads="1"/>
          </p:cNvSpPr>
          <p:nvPr>
            <p:ph type="sldNum" sz="quarter" idx="12"/>
          </p:nvPr>
        </p:nvSpPr>
        <p:spPr>
          <a:ln/>
        </p:spPr>
        <p:txBody>
          <a:bodyPr/>
          <a:lstStyle>
            <a:lvl1pPr>
              <a:defRPr/>
            </a:lvl1pPr>
          </a:lstStyle>
          <a:p>
            <a:pPr>
              <a:defRPr/>
            </a:pPr>
            <a:fld id="{FBF8F201-9BE7-4A8A-9565-F9090439A7F5}" type="slidenum">
              <a:rPr lang="da-DK" altLang="da-DK"/>
              <a:pPr>
                <a:defRPr/>
              </a:pPr>
              <a:t>‹nr.›</a:t>
            </a:fld>
            <a:endParaRPr lang="da-DK" altLang="da-DK"/>
          </a:p>
        </p:txBody>
      </p:sp>
    </p:spTree>
    <p:extLst>
      <p:ext uri="{BB962C8B-B14F-4D97-AF65-F5344CB8AC3E}">
        <p14:creationId xmlns:p14="http://schemas.microsoft.com/office/powerpoint/2010/main" val="3352271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i master</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a-DK"/>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a-DK"/>
              <a:t>Klik for at redigere i master</a:t>
            </a:r>
          </a:p>
        </p:txBody>
      </p:sp>
      <p:sp>
        <p:nvSpPr>
          <p:cNvPr id="6" name="Pladsholder til indhold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7"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8"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9" name="Rectangle 6"/>
          <p:cNvSpPr>
            <a:spLocks noGrp="1" noChangeArrowheads="1"/>
          </p:cNvSpPr>
          <p:nvPr>
            <p:ph type="sldNum" sz="quarter" idx="12"/>
          </p:nvPr>
        </p:nvSpPr>
        <p:spPr>
          <a:ln/>
        </p:spPr>
        <p:txBody>
          <a:bodyPr/>
          <a:lstStyle>
            <a:lvl1pPr>
              <a:defRPr/>
            </a:lvl1pPr>
          </a:lstStyle>
          <a:p>
            <a:pPr>
              <a:defRPr/>
            </a:pPr>
            <a:fld id="{3D743858-81A5-4CD0-9DC2-34EB036E972C}" type="slidenum">
              <a:rPr lang="da-DK" altLang="da-DK"/>
              <a:pPr>
                <a:defRPr/>
              </a:pPr>
              <a:t>‹nr.›</a:t>
            </a:fld>
            <a:endParaRPr lang="da-DK" altLang="da-DK"/>
          </a:p>
        </p:txBody>
      </p:sp>
    </p:spTree>
    <p:extLst>
      <p:ext uri="{BB962C8B-B14F-4D97-AF65-F5344CB8AC3E}">
        <p14:creationId xmlns:p14="http://schemas.microsoft.com/office/powerpoint/2010/main" val="2993943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4"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5" name="Rectangle 6"/>
          <p:cNvSpPr>
            <a:spLocks noGrp="1" noChangeArrowheads="1"/>
          </p:cNvSpPr>
          <p:nvPr>
            <p:ph type="sldNum" sz="quarter" idx="12"/>
          </p:nvPr>
        </p:nvSpPr>
        <p:spPr>
          <a:ln/>
        </p:spPr>
        <p:txBody>
          <a:bodyPr/>
          <a:lstStyle>
            <a:lvl1pPr>
              <a:defRPr/>
            </a:lvl1pPr>
          </a:lstStyle>
          <a:p>
            <a:pPr>
              <a:defRPr/>
            </a:pPr>
            <a:fld id="{8358FE95-FAF0-4213-B34B-6F4238547E01}" type="slidenum">
              <a:rPr lang="da-DK" altLang="da-DK"/>
              <a:pPr>
                <a:defRPr/>
              </a:pPr>
              <a:t>‹nr.›</a:t>
            </a:fld>
            <a:endParaRPr lang="da-DK" altLang="da-DK"/>
          </a:p>
        </p:txBody>
      </p:sp>
    </p:spTree>
    <p:extLst>
      <p:ext uri="{BB962C8B-B14F-4D97-AF65-F5344CB8AC3E}">
        <p14:creationId xmlns:p14="http://schemas.microsoft.com/office/powerpoint/2010/main" val="2677836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3"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4" name="Rectangle 6"/>
          <p:cNvSpPr>
            <a:spLocks noGrp="1" noChangeArrowheads="1"/>
          </p:cNvSpPr>
          <p:nvPr>
            <p:ph type="sldNum" sz="quarter" idx="12"/>
          </p:nvPr>
        </p:nvSpPr>
        <p:spPr>
          <a:ln/>
        </p:spPr>
        <p:txBody>
          <a:bodyPr/>
          <a:lstStyle>
            <a:lvl1pPr>
              <a:defRPr/>
            </a:lvl1pPr>
          </a:lstStyle>
          <a:p>
            <a:pPr>
              <a:defRPr/>
            </a:pPr>
            <a:fld id="{C627AEB6-234D-49A9-A402-40E9302B13BE}" type="slidenum">
              <a:rPr lang="da-DK" altLang="da-DK"/>
              <a:pPr>
                <a:defRPr/>
              </a:pPr>
              <a:t>‹nr.›</a:t>
            </a:fld>
            <a:endParaRPr lang="da-DK" altLang="da-DK"/>
          </a:p>
        </p:txBody>
      </p:sp>
    </p:spTree>
    <p:extLst>
      <p:ext uri="{BB962C8B-B14F-4D97-AF65-F5344CB8AC3E}">
        <p14:creationId xmlns:p14="http://schemas.microsoft.com/office/powerpoint/2010/main" val="1913243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1500" b="1"/>
            </a:lvl1pPr>
          </a:lstStyle>
          <a:p>
            <a:r>
              <a:rPr lang="da-DK"/>
              <a:t>Klik for at redigere i master</a:t>
            </a:r>
          </a:p>
        </p:txBody>
      </p:sp>
      <p:sp>
        <p:nvSpPr>
          <p:cNvPr id="3" name="Pladsholder til indhold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a-DK"/>
              <a:t>Klik for at redigere i master</a:t>
            </a:r>
          </a:p>
        </p:txBody>
      </p:sp>
      <p:sp>
        <p:nvSpPr>
          <p:cNvPr id="5"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6"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7" name="Rectangle 6"/>
          <p:cNvSpPr>
            <a:spLocks noGrp="1" noChangeArrowheads="1"/>
          </p:cNvSpPr>
          <p:nvPr>
            <p:ph type="sldNum" sz="quarter" idx="12"/>
          </p:nvPr>
        </p:nvSpPr>
        <p:spPr>
          <a:ln/>
        </p:spPr>
        <p:txBody>
          <a:bodyPr/>
          <a:lstStyle>
            <a:lvl1pPr>
              <a:defRPr/>
            </a:lvl1pPr>
          </a:lstStyle>
          <a:p>
            <a:pPr>
              <a:defRPr/>
            </a:pPr>
            <a:fld id="{F1B9D9FB-1912-443A-A86E-1EF5E2064741}" type="slidenum">
              <a:rPr lang="da-DK" altLang="da-DK"/>
              <a:pPr>
                <a:defRPr/>
              </a:pPr>
              <a:t>‹nr.›</a:t>
            </a:fld>
            <a:endParaRPr lang="da-DK" altLang="da-DK"/>
          </a:p>
        </p:txBody>
      </p:sp>
    </p:spTree>
    <p:extLst>
      <p:ext uri="{BB962C8B-B14F-4D97-AF65-F5344CB8AC3E}">
        <p14:creationId xmlns:p14="http://schemas.microsoft.com/office/powerpoint/2010/main" val="2460392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1500" b="1"/>
            </a:lvl1pPr>
          </a:lstStyle>
          <a:p>
            <a:r>
              <a:rPr lang="da-DK"/>
              <a:t>Klik for at redigere i master</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da-DK" noProof="0"/>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a-DK"/>
              <a:t>Klik for at redigere i master</a:t>
            </a:r>
          </a:p>
        </p:txBody>
      </p:sp>
      <p:sp>
        <p:nvSpPr>
          <p:cNvPr id="5" name="Rectangle 4"/>
          <p:cNvSpPr>
            <a:spLocks noGrp="1" noChangeArrowheads="1"/>
          </p:cNvSpPr>
          <p:nvPr>
            <p:ph type="dt" sz="half" idx="10"/>
          </p:nvPr>
        </p:nvSpPr>
        <p:spPr>
          <a:ln/>
        </p:spPr>
        <p:txBody>
          <a:bodyPr/>
          <a:lstStyle>
            <a:lvl1pPr>
              <a:defRPr/>
            </a:lvl1pPr>
          </a:lstStyle>
          <a:p>
            <a:pPr>
              <a:defRPr/>
            </a:pPr>
            <a:endParaRPr lang="da-DK" altLang="da-DK"/>
          </a:p>
        </p:txBody>
      </p:sp>
      <p:sp>
        <p:nvSpPr>
          <p:cNvPr id="6" name="Rectangle 5"/>
          <p:cNvSpPr>
            <a:spLocks noGrp="1" noChangeArrowheads="1"/>
          </p:cNvSpPr>
          <p:nvPr>
            <p:ph type="ftr" sz="quarter" idx="11"/>
          </p:nvPr>
        </p:nvSpPr>
        <p:spPr>
          <a:ln/>
        </p:spPr>
        <p:txBody>
          <a:bodyPr/>
          <a:lstStyle>
            <a:lvl1pPr>
              <a:defRPr/>
            </a:lvl1pPr>
          </a:lstStyle>
          <a:p>
            <a:pPr>
              <a:defRPr/>
            </a:pPr>
            <a:endParaRPr lang="da-DK" altLang="da-DK"/>
          </a:p>
        </p:txBody>
      </p:sp>
      <p:sp>
        <p:nvSpPr>
          <p:cNvPr id="7" name="Rectangle 6"/>
          <p:cNvSpPr>
            <a:spLocks noGrp="1" noChangeArrowheads="1"/>
          </p:cNvSpPr>
          <p:nvPr>
            <p:ph type="sldNum" sz="quarter" idx="12"/>
          </p:nvPr>
        </p:nvSpPr>
        <p:spPr>
          <a:ln/>
        </p:spPr>
        <p:txBody>
          <a:bodyPr/>
          <a:lstStyle>
            <a:lvl1pPr>
              <a:defRPr/>
            </a:lvl1pPr>
          </a:lstStyle>
          <a:p>
            <a:pPr>
              <a:defRPr/>
            </a:pPr>
            <a:fld id="{A2EC2F17-355D-4507-B074-FFF51C0EE3A1}" type="slidenum">
              <a:rPr lang="da-DK" altLang="da-DK"/>
              <a:pPr>
                <a:defRPr/>
              </a:pPr>
              <a:t>‹nr.›</a:t>
            </a:fld>
            <a:endParaRPr lang="da-DK" altLang="da-DK"/>
          </a:p>
        </p:txBody>
      </p:sp>
    </p:spTree>
    <p:extLst>
      <p:ext uri="{BB962C8B-B14F-4D97-AF65-F5344CB8AC3E}">
        <p14:creationId xmlns:p14="http://schemas.microsoft.com/office/powerpoint/2010/main" val="292807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a-DK" altLang="da-DK"/>
              <a:t>Klik for at redigere titeltypografi i masteren</a:t>
            </a:r>
          </a:p>
        </p:txBody>
      </p:sp>
      <p:sp>
        <p:nvSpPr>
          <p:cNvPr id="1027" name="Rectangle 3"/>
          <p:cNvSpPr>
            <a:spLocks noGrp="1" noChangeArrowheads="1"/>
          </p:cNvSpPr>
          <p:nvPr>
            <p:ph type="body" idx="1"/>
          </p:nvPr>
        </p:nvSpPr>
        <p:spPr bwMode="auto">
          <a:xfrm>
            <a:off x="457200" y="1600202"/>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a-DK" altLang="da-DK"/>
              <a:t>Klik for at redigere teksttypografierne i masteren</a:t>
            </a:r>
          </a:p>
          <a:p>
            <a:pPr lvl="1"/>
            <a:r>
              <a:rPr lang="da-DK" altLang="da-DK"/>
              <a:t>Andet niveau</a:t>
            </a:r>
          </a:p>
          <a:p>
            <a:pPr lvl="2"/>
            <a:r>
              <a:rPr lang="da-DK" altLang="da-DK"/>
              <a:t>Tredje niveau</a:t>
            </a:r>
          </a:p>
          <a:p>
            <a:pPr lvl="3"/>
            <a:r>
              <a:rPr lang="da-DK" altLang="da-DK"/>
              <a:t>Fjerde niveau</a:t>
            </a:r>
          </a:p>
          <a:p>
            <a:pPr lvl="4"/>
            <a:r>
              <a:rPr lang="da-DK" altLang="da-DK"/>
              <a:t>Femte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50">
                <a:latin typeface="Arial" charset="0"/>
              </a:defRPr>
            </a:lvl1pPr>
          </a:lstStyle>
          <a:p>
            <a:pPr>
              <a:defRPr/>
            </a:pPr>
            <a:endParaRPr lang="da-DK" altLang="da-DK"/>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50">
                <a:latin typeface="Arial" charset="0"/>
              </a:defRPr>
            </a:lvl1pPr>
          </a:lstStyle>
          <a:p>
            <a:pPr>
              <a:defRPr/>
            </a:pPr>
            <a:endParaRPr lang="da-DK" altLang="da-DK"/>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50"/>
            </a:lvl1pPr>
          </a:lstStyle>
          <a:p>
            <a:pPr>
              <a:defRPr/>
            </a:pPr>
            <a:fld id="{620ACF1B-2305-49D0-9FFC-2796CADFD9DE}" type="slidenum">
              <a:rPr lang="da-DK" altLang="da-DK"/>
              <a:pPr>
                <a:defRPr/>
              </a:pPr>
              <a:t>‹nr.›</a:t>
            </a:fld>
            <a:endParaRPr lang="da-DK" alt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300">
          <a:solidFill>
            <a:schemeClr val="tx2"/>
          </a:solidFill>
          <a:latin typeface="+mj-lt"/>
          <a:ea typeface="+mj-ea"/>
          <a:cs typeface="+mj-cs"/>
        </a:defRPr>
      </a:lvl1pPr>
      <a:lvl2pPr algn="ctr" rtl="0" eaLnBrk="0" fontAlgn="base" hangingPunct="0">
        <a:spcBef>
          <a:spcPct val="0"/>
        </a:spcBef>
        <a:spcAft>
          <a:spcPct val="0"/>
        </a:spcAft>
        <a:defRPr sz="3300">
          <a:solidFill>
            <a:schemeClr val="tx2"/>
          </a:solidFill>
          <a:latin typeface="Arial" charset="0"/>
        </a:defRPr>
      </a:lvl2pPr>
      <a:lvl3pPr algn="ctr" rtl="0" eaLnBrk="0" fontAlgn="base" hangingPunct="0">
        <a:spcBef>
          <a:spcPct val="0"/>
        </a:spcBef>
        <a:spcAft>
          <a:spcPct val="0"/>
        </a:spcAft>
        <a:defRPr sz="3300">
          <a:solidFill>
            <a:schemeClr val="tx2"/>
          </a:solidFill>
          <a:latin typeface="Arial" charset="0"/>
        </a:defRPr>
      </a:lvl3pPr>
      <a:lvl4pPr algn="ctr" rtl="0" eaLnBrk="0" fontAlgn="base" hangingPunct="0">
        <a:spcBef>
          <a:spcPct val="0"/>
        </a:spcBef>
        <a:spcAft>
          <a:spcPct val="0"/>
        </a:spcAft>
        <a:defRPr sz="3300">
          <a:solidFill>
            <a:schemeClr val="tx2"/>
          </a:solidFill>
          <a:latin typeface="Arial" charset="0"/>
        </a:defRPr>
      </a:lvl4pPr>
      <a:lvl5pPr algn="ctr" rtl="0" eaLnBrk="0" fontAlgn="base" hangingPunct="0">
        <a:spcBef>
          <a:spcPct val="0"/>
        </a:spcBef>
        <a:spcAft>
          <a:spcPct val="0"/>
        </a:spcAft>
        <a:defRPr sz="3300">
          <a:solidFill>
            <a:schemeClr val="tx2"/>
          </a:solidFill>
          <a:latin typeface="Arial" charset="0"/>
        </a:defRPr>
      </a:lvl5pPr>
      <a:lvl6pPr marL="342900" algn="ctr" rtl="0" fontAlgn="base">
        <a:spcBef>
          <a:spcPct val="0"/>
        </a:spcBef>
        <a:spcAft>
          <a:spcPct val="0"/>
        </a:spcAft>
        <a:defRPr sz="3300">
          <a:solidFill>
            <a:schemeClr val="tx2"/>
          </a:solidFill>
          <a:latin typeface="Arial" charset="0"/>
        </a:defRPr>
      </a:lvl6pPr>
      <a:lvl7pPr marL="685800" algn="ctr" rtl="0" fontAlgn="base">
        <a:spcBef>
          <a:spcPct val="0"/>
        </a:spcBef>
        <a:spcAft>
          <a:spcPct val="0"/>
        </a:spcAft>
        <a:defRPr sz="3300">
          <a:solidFill>
            <a:schemeClr val="tx2"/>
          </a:solidFill>
          <a:latin typeface="Arial" charset="0"/>
        </a:defRPr>
      </a:lvl7pPr>
      <a:lvl8pPr marL="1028700" algn="ctr" rtl="0" fontAlgn="base">
        <a:spcBef>
          <a:spcPct val="0"/>
        </a:spcBef>
        <a:spcAft>
          <a:spcPct val="0"/>
        </a:spcAft>
        <a:defRPr sz="3300">
          <a:solidFill>
            <a:schemeClr val="tx2"/>
          </a:solidFill>
          <a:latin typeface="Arial" charset="0"/>
        </a:defRPr>
      </a:lvl8pPr>
      <a:lvl9pPr marL="1371600" algn="ctr" rtl="0" fontAlgn="base">
        <a:spcBef>
          <a:spcPct val="0"/>
        </a:spcBef>
        <a:spcAft>
          <a:spcPct val="0"/>
        </a:spcAft>
        <a:defRPr sz="3300">
          <a:solidFill>
            <a:schemeClr val="tx2"/>
          </a:solidFill>
          <a:latin typeface="Arial"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p:bodyStyle>
    <p:otherStyle>
      <a:defPPr>
        <a:defRPr lang="da-DK"/>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privacykompasset.erhvervsstyrelsen.dk/"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datatilsynet.dk/nyheder/nyhed/artikel/generel-informationspjece-om-databeskyttelsesforordningen/?no_cache=1" TargetMode="External"/><Relationship Id="rId2" Type="http://schemas.openxmlformats.org/officeDocument/2006/relationships/hyperlink" Target="http://eur-lex.europa.eu/legal-content/DA/TXT/PDF/?uri=OJ:L:2016:119:FULL&amp;from=DA" TargetMode="External"/><Relationship Id="rId1" Type="http://schemas.openxmlformats.org/officeDocument/2006/relationships/slideLayout" Target="../slideLayouts/slideLayout2.xml"/><Relationship Id="rId4" Type="http://schemas.openxmlformats.org/officeDocument/2006/relationships/hyperlink" Target="http://justitsministeriet.dk/sites/default/files/media/Pressemeddelelser/pdf/2017/plan_for_vejledninger_om_forordningen.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4DAAF1-66C9-4B25-BBDB-19C645310655}"/>
              </a:ext>
            </a:extLst>
          </p:cNvPr>
          <p:cNvSpPr>
            <a:spLocks noGrp="1"/>
          </p:cNvSpPr>
          <p:nvPr>
            <p:ph type="title"/>
          </p:nvPr>
        </p:nvSpPr>
        <p:spPr/>
        <p:txBody>
          <a:bodyPr/>
          <a:lstStyle/>
          <a:p>
            <a:r>
              <a:rPr lang="da-DK" dirty="0"/>
              <a:t>Dagsorden </a:t>
            </a:r>
            <a:r>
              <a:rPr lang="da-DK" dirty="0">
                <a:sym typeface="Wingdings" panose="05000000000000000000" pitchFamily="2" charset="2"/>
              </a:rPr>
              <a:t></a:t>
            </a:r>
            <a:endParaRPr lang="da-DK" dirty="0"/>
          </a:p>
        </p:txBody>
      </p:sp>
      <p:sp>
        <p:nvSpPr>
          <p:cNvPr id="3" name="Pladsholder til indhold 2">
            <a:extLst>
              <a:ext uri="{FF2B5EF4-FFF2-40B4-BE49-F238E27FC236}">
                <a16:creationId xmlns:a16="http://schemas.microsoft.com/office/drawing/2014/main" id="{2EC8327C-1DFF-45C4-B589-0935DE633D5B}"/>
              </a:ext>
            </a:extLst>
          </p:cNvPr>
          <p:cNvSpPr>
            <a:spLocks noGrp="1"/>
          </p:cNvSpPr>
          <p:nvPr>
            <p:ph idx="1"/>
          </p:nvPr>
        </p:nvSpPr>
        <p:spPr>
          <a:xfrm>
            <a:off x="457200" y="1600202"/>
            <a:ext cx="8075240" cy="4525963"/>
          </a:xfrm>
        </p:spPr>
        <p:txBody>
          <a:bodyPr/>
          <a:lstStyle/>
          <a:p>
            <a:pPr marL="0" indent="0">
              <a:lnSpc>
                <a:spcPct val="150000"/>
              </a:lnSpc>
              <a:buNone/>
            </a:pPr>
            <a:r>
              <a:rPr lang="da-DK" sz="1800" dirty="0"/>
              <a:t>17.00 – 17.10 	Velkomst ved Mikael Wandt Laursen, </a:t>
            </a:r>
            <a:r>
              <a:rPr lang="da-DK" sz="1800" dirty="0" err="1"/>
              <a:t>FrikirkeNet</a:t>
            </a:r>
            <a:endParaRPr lang="da-DK" sz="1800" dirty="0"/>
          </a:p>
          <a:p>
            <a:pPr marL="0" indent="0">
              <a:buNone/>
            </a:pPr>
            <a:r>
              <a:rPr lang="da-DK" sz="1800" dirty="0"/>
              <a:t>17.10 – 18.00	Mette Grovermann, ISOBRO, gennemgår centrale 			punkter i persondataforordningen</a:t>
            </a:r>
          </a:p>
          <a:p>
            <a:pPr marL="0" indent="0">
              <a:lnSpc>
                <a:spcPct val="150000"/>
              </a:lnSpc>
              <a:buNone/>
            </a:pPr>
            <a:r>
              <a:rPr lang="da-DK" sz="1800" dirty="0"/>
              <a:t>18.00 – 18.30	Vi spiser lidt aftensmad</a:t>
            </a:r>
          </a:p>
          <a:p>
            <a:pPr marL="0" indent="0">
              <a:buNone/>
            </a:pPr>
            <a:r>
              <a:rPr lang="da-DK" sz="1800" dirty="0"/>
              <a:t>18.30 – 20.30	KAFFE </a:t>
            </a:r>
            <a:r>
              <a:rPr lang="da-DK" sz="1800" dirty="0">
                <a:sym typeface="Wingdings" panose="05000000000000000000" pitchFamily="2" charset="2"/>
              </a:rPr>
              <a:t> + </a:t>
            </a:r>
            <a:r>
              <a:rPr lang="da-DK" sz="1800" dirty="0"/>
              <a:t>Mette Grovermann, ISOBRO, fortsætter           		gennemgangen af centrale punkter.</a:t>
            </a:r>
          </a:p>
          <a:p>
            <a:pPr marL="0" indent="0">
              <a:buNone/>
            </a:pPr>
            <a:r>
              <a:rPr lang="da-DK" sz="1800" dirty="0"/>
              <a:t>20.30 – 20.50	Mulighed for besvarelse af øvrige spørgsmål fra salen 		om alt muligt andet end persondataforordningen</a:t>
            </a:r>
          </a:p>
          <a:p>
            <a:pPr marL="0" indent="0">
              <a:lnSpc>
                <a:spcPct val="150000"/>
              </a:lnSpc>
              <a:buNone/>
            </a:pPr>
            <a:r>
              <a:rPr lang="da-DK" sz="1800" dirty="0"/>
              <a:t>20.50 – 21.00	Tak for i aften ved Mikael Wandt Laursen, </a:t>
            </a:r>
            <a:r>
              <a:rPr lang="da-DK" sz="1800" dirty="0" err="1"/>
              <a:t>FrikirkeNet</a:t>
            </a:r>
            <a:endParaRPr lang="da-DK" sz="1800" dirty="0"/>
          </a:p>
          <a:p>
            <a:pPr marL="457200" indent="-457200">
              <a:buFont typeface="+mj-lt"/>
              <a:buAutoNum type="arabicPeriod"/>
            </a:pPr>
            <a:endParaRPr lang="da-DK" dirty="0"/>
          </a:p>
          <a:p>
            <a:pPr marL="0" indent="0" algn="ctr">
              <a:buNone/>
            </a:pPr>
            <a:r>
              <a:rPr lang="da-DK" dirty="0"/>
              <a:t>Vi tager gerne spørgsmål undervejs</a:t>
            </a:r>
          </a:p>
          <a:p>
            <a:endParaRPr lang="da-DK" dirty="0"/>
          </a:p>
        </p:txBody>
      </p:sp>
    </p:spTree>
    <p:extLst>
      <p:ext uri="{BB962C8B-B14F-4D97-AF65-F5344CB8AC3E}">
        <p14:creationId xmlns:p14="http://schemas.microsoft.com/office/powerpoint/2010/main" val="1484342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1063228"/>
            <a:ext cx="7920880" cy="994172"/>
          </a:xfrm>
        </p:spPr>
        <p:txBody>
          <a:bodyPr/>
          <a:lstStyle/>
          <a:p>
            <a:r>
              <a:rPr lang="da-DK" sz="3600" dirty="0"/>
              <a:t>2 kategorier af data: </a:t>
            </a:r>
            <a:br>
              <a:rPr lang="da-DK" sz="3600" dirty="0"/>
            </a:br>
            <a:r>
              <a:rPr lang="da-DK" sz="3600" dirty="0"/>
              <a:t>almindelige og personfølsomme data</a:t>
            </a:r>
            <a:br>
              <a:rPr lang="da-DK" sz="3600" dirty="0"/>
            </a:br>
            <a:br>
              <a:rPr lang="da-DK" dirty="0"/>
            </a:br>
            <a:r>
              <a:rPr lang="da-DK" dirty="0"/>
              <a:t>Lovlig behandling / hvor er hjemlen?</a:t>
            </a:r>
          </a:p>
        </p:txBody>
      </p:sp>
      <p:sp>
        <p:nvSpPr>
          <p:cNvPr id="3" name="Pladsholder til indhold 2"/>
          <p:cNvSpPr>
            <a:spLocks noGrp="1"/>
          </p:cNvSpPr>
          <p:nvPr>
            <p:ph idx="1"/>
          </p:nvPr>
        </p:nvSpPr>
        <p:spPr>
          <a:xfrm>
            <a:off x="1413892" y="2852936"/>
            <a:ext cx="6172200" cy="3394472"/>
          </a:xfrm>
        </p:spPr>
        <p:txBody>
          <a:bodyPr/>
          <a:lstStyle/>
          <a:p>
            <a:pPr marL="0" indent="0">
              <a:buNone/>
            </a:pPr>
            <a:r>
              <a:rPr lang="da-DK" sz="2300" b="1" dirty="0"/>
              <a:t>Almindelige:</a:t>
            </a:r>
          </a:p>
          <a:p>
            <a:pPr marL="342900" indent="-342900">
              <a:buFont typeface="+mj-lt"/>
              <a:buAutoNum type="alphaLcParenR"/>
            </a:pPr>
            <a:r>
              <a:rPr lang="da-DK" sz="2100" dirty="0"/>
              <a:t>Samtykke</a:t>
            </a:r>
          </a:p>
          <a:p>
            <a:pPr marL="342900" indent="-342900">
              <a:buFont typeface="+mj-lt"/>
              <a:buAutoNum type="alphaLcParenR"/>
            </a:pPr>
            <a:r>
              <a:rPr lang="da-DK" sz="2100" dirty="0"/>
              <a:t>Opfyldelse af kontrakt / aftale = medlemskab</a:t>
            </a:r>
          </a:p>
          <a:p>
            <a:pPr marL="342900" indent="-342900">
              <a:buFont typeface="+mj-lt"/>
              <a:buAutoNum type="alphaLcParenR"/>
            </a:pPr>
            <a:r>
              <a:rPr lang="da-DK" sz="2100" dirty="0"/>
              <a:t>Retlig forpligtelse, der påhviler dataansvarlige</a:t>
            </a:r>
          </a:p>
          <a:p>
            <a:pPr marL="342900" indent="-342900">
              <a:buFont typeface="+mj-lt"/>
              <a:buAutoNum type="alphaLcParenR"/>
            </a:pPr>
            <a:r>
              <a:rPr lang="da-DK" sz="2100" dirty="0"/>
              <a:t>Beskytte de registreredes eller andens vitale interesser</a:t>
            </a:r>
          </a:p>
          <a:p>
            <a:pPr marL="342900" indent="-342900">
              <a:buFont typeface="+mj-lt"/>
              <a:buAutoNum type="alphaLcParenR"/>
            </a:pPr>
            <a:r>
              <a:rPr lang="da-DK" sz="2100" dirty="0"/>
              <a:t>Opgave i samfundets interesse – </a:t>
            </a:r>
            <a:r>
              <a:rPr lang="da-DK" sz="2100" dirty="0" err="1"/>
              <a:t>off</a:t>
            </a:r>
            <a:r>
              <a:rPr lang="da-DK" sz="2100" dirty="0"/>
              <a:t>. Myndighedsudøvelse</a:t>
            </a:r>
          </a:p>
          <a:p>
            <a:pPr marL="342900" indent="-342900">
              <a:buFont typeface="+mj-lt"/>
              <a:buAutoNum type="alphaLcParenR"/>
            </a:pPr>
            <a:r>
              <a:rPr lang="da-DK" sz="2100" dirty="0"/>
              <a:t>Legitim interesse</a:t>
            </a:r>
          </a:p>
          <a:p>
            <a:endParaRPr lang="da-DK" sz="1800" dirty="0"/>
          </a:p>
          <a:p>
            <a:endParaRPr lang="da-DK" dirty="0"/>
          </a:p>
        </p:txBody>
      </p:sp>
    </p:spTree>
    <p:extLst>
      <p:ext uri="{BB962C8B-B14F-4D97-AF65-F5344CB8AC3E}">
        <p14:creationId xmlns:p14="http://schemas.microsoft.com/office/powerpoint/2010/main" val="885757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Pladsholder til indhold 2"/>
          <p:cNvSpPr>
            <a:spLocks noGrp="1"/>
          </p:cNvSpPr>
          <p:nvPr>
            <p:ph idx="1"/>
          </p:nvPr>
        </p:nvSpPr>
        <p:spPr>
          <a:xfrm>
            <a:off x="1485900" y="1124744"/>
            <a:ext cx="6172200" cy="4158853"/>
          </a:xfrm>
        </p:spPr>
        <p:txBody>
          <a:bodyPr/>
          <a:lstStyle/>
          <a:p>
            <a:pPr marL="0" indent="0">
              <a:buNone/>
              <a:defRPr/>
            </a:pPr>
            <a:r>
              <a:rPr lang="da-DK" altLang="da-DK" sz="3600" b="1" dirty="0"/>
              <a:t>Personfølsomme data</a:t>
            </a:r>
          </a:p>
          <a:p>
            <a:pPr lvl="2">
              <a:defRPr/>
            </a:pPr>
            <a:r>
              <a:rPr lang="da-DK" sz="2100" dirty="0"/>
              <a:t>Race eller etnisk baggrund</a:t>
            </a:r>
          </a:p>
          <a:p>
            <a:pPr lvl="2">
              <a:defRPr/>
            </a:pPr>
            <a:r>
              <a:rPr lang="da-DK" sz="2100" dirty="0"/>
              <a:t>Politisk, </a:t>
            </a:r>
            <a:r>
              <a:rPr lang="da-DK" sz="2100" b="1" dirty="0"/>
              <a:t>religiøs</a:t>
            </a:r>
            <a:r>
              <a:rPr lang="da-DK" sz="2100" dirty="0"/>
              <a:t> eller filosofisk overbevisning</a:t>
            </a:r>
          </a:p>
          <a:p>
            <a:pPr lvl="2">
              <a:defRPr/>
            </a:pPr>
            <a:r>
              <a:rPr lang="da-DK" sz="2100" dirty="0"/>
              <a:t>Fagforeningsmæssigt tilhørsforhold</a:t>
            </a:r>
          </a:p>
          <a:p>
            <a:pPr lvl="2">
              <a:defRPr/>
            </a:pPr>
            <a:r>
              <a:rPr lang="da-DK" sz="2100" dirty="0"/>
              <a:t>Genetiske eller biometriske data hvis behandling med henblik på identifikation</a:t>
            </a:r>
          </a:p>
          <a:p>
            <a:pPr lvl="2">
              <a:defRPr/>
            </a:pPr>
            <a:r>
              <a:rPr lang="da-DK" sz="2100" dirty="0"/>
              <a:t>Helbredsoplysninger</a:t>
            </a:r>
          </a:p>
          <a:p>
            <a:pPr lvl="2">
              <a:defRPr/>
            </a:pPr>
            <a:r>
              <a:rPr lang="da-DK" sz="2100" dirty="0"/>
              <a:t>Seksuelle forhold / seksuel orientering </a:t>
            </a:r>
          </a:p>
          <a:p>
            <a:pPr marL="685800" lvl="2" indent="0">
              <a:buNone/>
              <a:defRPr/>
            </a:pPr>
            <a:endParaRPr lang="da-DK" altLang="da-DK" sz="1200" dirty="0"/>
          </a:p>
          <a:p>
            <a:pPr marL="342900" lvl="1" indent="0">
              <a:buNone/>
              <a:defRPr/>
            </a:pPr>
            <a:br>
              <a:rPr lang="da-DK" altLang="da-DK" sz="1200" dirty="0"/>
            </a:br>
            <a:endParaRPr lang="da-DK" altLang="da-DK" sz="1800" dirty="0"/>
          </a:p>
          <a:p>
            <a:pPr lvl="1">
              <a:defRPr/>
            </a:pPr>
            <a:endParaRPr lang="da-DK" altLang="da-DK"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274638"/>
            <a:ext cx="8435280" cy="1143000"/>
          </a:xfrm>
        </p:spPr>
        <p:txBody>
          <a:bodyPr/>
          <a:lstStyle/>
          <a:p>
            <a:r>
              <a:rPr lang="da-DK" dirty="0"/>
              <a:t>Behandlingshjemmel: personfølsomme data	</a:t>
            </a:r>
          </a:p>
        </p:txBody>
      </p:sp>
      <p:sp>
        <p:nvSpPr>
          <p:cNvPr id="3" name="Pladsholder til indhold 2"/>
          <p:cNvSpPr>
            <a:spLocks noGrp="1"/>
          </p:cNvSpPr>
          <p:nvPr>
            <p:ph idx="1"/>
          </p:nvPr>
        </p:nvSpPr>
        <p:spPr>
          <a:xfrm>
            <a:off x="755576" y="1417638"/>
            <a:ext cx="7931224" cy="4891682"/>
          </a:xfrm>
        </p:spPr>
        <p:txBody>
          <a:bodyPr/>
          <a:lstStyle/>
          <a:p>
            <a:pPr marL="0" indent="0">
              <a:buNone/>
            </a:pPr>
            <a:r>
              <a:rPr lang="da-DK" sz="1600" dirty="0"/>
              <a:t>Det er relevant at skelne mellem kategorien af data af hensyn til hjemlen til behandling</a:t>
            </a:r>
          </a:p>
          <a:p>
            <a:pPr marL="0" indent="0">
              <a:buNone/>
            </a:pPr>
            <a:r>
              <a:rPr lang="da-DK" sz="1600" dirty="0"/>
              <a:t>Artikel 9</a:t>
            </a:r>
          </a:p>
          <a:p>
            <a:r>
              <a:rPr lang="da-DK" sz="1600" dirty="0"/>
              <a:t>1.   Behandling af personoplysninger om race eller etnisk oprindelse, politisk, religiøs eller filosofisk overbevisning eller fagforeningsmæssigt tilhørsforhold samt behandling af genetiske data, biometriske data med det formål entydigt at identificere en fysisk person, helbredsoplysninger eller oplysninger om en fysisk persons seksuelle forhold eller seksuelle orientering er forbudt.</a:t>
            </a:r>
          </a:p>
          <a:p>
            <a:r>
              <a:rPr lang="da-DK" sz="1600" dirty="0"/>
              <a:t>2. Stk. 1. finder ikke anvendelse hvis bl.a. d)</a:t>
            </a:r>
          </a:p>
          <a:p>
            <a:r>
              <a:rPr lang="da-DK" sz="1600" i="1" dirty="0"/>
              <a:t>Behandling foretages af en stiftelse, en sammenslutning eller et andet organ, som ikke arbejder med gevinst for øje, og hvis sigte er af politisk, filosofisk, </a:t>
            </a:r>
            <a:r>
              <a:rPr lang="da-DK" sz="1600" b="1" i="1" dirty="0"/>
              <a:t>religiøs</a:t>
            </a:r>
            <a:r>
              <a:rPr lang="da-DK" sz="1600" i="1" dirty="0"/>
              <a:t> eller fagforeningsmæssig art, som led i organets legitime aktiviteter og med de fornødne garantier, og på betingelse af at behandlingen alene vedrører organets medlemmer, tidligere medlemmer eller personer, der på grund af organets formål er i regelmæssig kontakt hermed, og at personoplysningerne ikke videregives uden for organet uden den registreredes samtykke.</a:t>
            </a:r>
            <a:endParaRPr lang="da-DK" sz="1350" i="1" dirty="0"/>
          </a:p>
          <a:p>
            <a:pPr marL="0" indent="0">
              <a:buNone/>
            </a:pPr>
            <a:br>
              <a:rPr lang="da-DK" sz="1350" dirty="0"/>
            </a:br>
            <a:endParaRPr lang="da-DK" sz="1350" dirty="0"/>
          </a:p>
        </p:txBody>
      </p:sp>
    </p:spTree>
    <p:extLst>
      <p:ext uri="{BB962C8B-B14F-4D97-AF65-F5344CB8AC3E}">
        <p14:creationId xmlns:p14="http://schemas.microsoft.com/office/powerpoint/2010/main" val="2235576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1547664" y="1376772"/>
            <a:ext cx="6172200" cy="4428492"/>
          </a:xfrm>
        </p:spPr>
        <p:txBody>
          <a:bodyPr/>
          <a:lstStyle/>
          <a:p>
            <a:pPr marL="342900" lvl="1" indent="0">
              <a:buNone/>
              <a:defRPr/>
            </a:pPr>
            <a:r>
              <a:rPr lang="da-DK" altLang="da-DK" sz="2000" dirty="0"/>
              <a:t>Må ikke behandles, MEDMINDRE der er afgivet udtrykkeligt samtykke eller hjemmel </a:t>
            </a:r>
            <a:r>
              <a:rPr lang="da-DK" altLang="da-DK" sz="2000" dirty="0" err="1"/>
              <a:t>jvnf</a:t>
            </a:r>
            <a:r>
              <a:rPr lang="da-DK" altLang="da-DK" sz="2000" dirty="0"/>
              <a:t>. artikel 9 (d) – ikke videregivelse mellem medlemmer </a:t>
            </a:r>
          </a:p>
          <a:p>
            <a:pPr marL="342900" lvl="1" indent="0">
              <a:buNone/>
              <a:defRPr/>
            </a:pPr>
            <a:endParaRPr lang="da-DK" altLang="da-DK" sz="2000" dirty="0"/>
          </a:p>
          <a:p>
            <a:pPr lvl="2">
              <a:defRPr/>
            </a:pPr>
            <a:r>
              <a:rPr lang="da-DK" altLang="da-DK" sz="2000" dirty="0"/>
              <a:t>Mellem hoved og lokalforening? – JA hvis INFORMERET og vedtægtsforankret</a:t>
            </a:r>
          </a:p>
          <a:p>
            <a:pPr marL="685800" lvl="2" indent="0">
              <a:buNone/>
              <a:defRPr/>
            </a:pPr>
            <a:endParaRPr lang="da-DK" altLang="da-DK" sz="2000" dirty="0"/>
          </a:p>
          <a:p>
            <a:pPr lvl="2">
              <a:defRPr/>
            </a:pPr>
            <a:r>
              <a:rPr lang="da-DK" altLang="da-DK" sz="2000" dirty="0"/>
              <a:t>Hvad med de data, vi har? </a:t>
            </a:r>
            <a:br>
              <a:rPr lang="da-DK" altLang="da-DK" sz="2000" dirty="0"/>
            </a:br>
            <a:r>
              <a:rPr lang="da-DK" altLang="da-DK" sz="2000" dirty="0"/>
              <a:t>Informer om det i nyhedsbrev eller medlemsblad el.lign.</a:t>
            </a:r>
          </a:p>
          <a:p>
            <a:pPr marL="685800" lvl="2" indent="0">
              <a:buNone/>
              <a:defRPr/>
            </a:pPr>
            <a:endParaRPr lang="da-DK" altLang="da-DK" sz="2000" dirty="0"/>
          </a:p>
          <a:p>
            <a:pPr marL="342900" lvl="1" indent="0">
              <a:spcBef>
                <a:spcPts val="0"/>
              </a:spcBef>
              <a:buNone/>
              <a:defRPr/>
            </a:pPr>
            <a:r>
              <a:rPr lang="da-DK" altLang="da-DK" sz="2000" dirty="0"/>
              <a:t>Særlige regler for børn mellem 13 og 16 år</a:t>
            </a:r>
            <a:endParaRPr lang="da-DK" sz="2000" dirty="0"/>
          </a:p>
        </p:txBody>
      </p:sp>
    </p:spTree>
    <p:extLst>
      <p:ext uri="{BB962C8B-B14F-4D97-AF65-F5344CB8AC3E}">
        <p14:creationId xmlns:p14="http://schemas.microsoft.com/office/powerpoint/2010/main" val="2945977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Medlemmer / støtter </a:t>
            </a:r>
          </a:p>
        </p:txBody>
      </p:sp>
      <p:sp>
        <p:nvSpPr>
          <p:cNvPr id="3" name="Pladsholder til indhold 2"/>
          <p:cNvSpPr>
            <a:spLocks noGrp="1"/>
          </p:cNvSpPr>
          <p:nvPr>
            <p:ph idx="1"/>
          </p:nvPr>
        </p:nvSpPr>
        <p:spPr/>
        <p:txBody>
          <a:bodyPr/>
          <a:lstStyle/>
          <a:p>
            <a:r>
              <a:rPr lang="da-DK" dirty="0"/>
              <a:t>Medlemskab er vedtægtsforankret</a:t>
            </a:r>
          </a:p>
          <a:p>
            <a:pPr lvl="1"/>
            <a:r>
              <a:rPr lang="da-DK" dirty="0"/>
              <a:t>Jo bredere medlemsdefinition desto flere data at holde styr på</a:t>
            </a:r>
            <a:br>
              <a:rPr lang="da-DK" dirty="0"/>
            </a:br>
            <a:endParaRPr lang="da-DK" dirty="0"/>
          </a:p>
          <a:p>
            <a:r>
              <a:rPr lang="da-DK" dirty="0"/>
              <a:t>Støtter / bidragydere er typisk IKKE vedtægtsforankret</a:t>
            </a:r>
          </a:p>
          <a:p>
            <a:endParaRPr lang="da-DK" dirty="0"/>
          </a:p>
          <a:p>
            <a:r>
              <a:rPr lang="da-DK" dirty="0"/>
              <a:t>Persondatamæssigt skal de sidestilles</a:t>
            </a:r>
          </a:p>
          <a:p>
            <a:endParaRPr lang="da-DK" dirty="0"/>
          </a:p>
          <a:p>
            <a:r>
              <a:rPr lang="da-DK" dirty="0"/>
              <a:t>Hvad med de frivillige?</a:t>
            </a:r>
          </a:p>
          <a:p>
            <a:pPr lvl="1"/>
            <a:r>
              <a:rPr lang="da-DK" dirty="0"/>
              <a:t>	Grad af tilknytning</a:t>
            </a:r>
          </a:p>
          <a:p>
            <a:pPr lvl="1"/>
            <a:r>
              <a:rPr lang="da-DK" dirty="0"/>
              <a:t>	Procedurer	</a:t>
            </a:r>
          </a:p>
          <a:p>
            <a:pPr lvl="1"/>
            <a:r>
              <a:rPr lang="da-DK" dirty="0"/>
              <a:t>	Jo bredere medlemsbegreb desto mere sårbare er I</a:t>
            </a:r>
          </a:p>
          <a:p>
            <a:pPr marL="342900" lvl="1" indent="0">
              <a:buNone/>
            </a:pPr>
            <a:r>
              <a:rPr lang="da-DK" dirty="0"/>
              <a:t>	</a:t>
            </a:r>
          </a:p>
          <a:p>
            <a:endParaRPr lang="da-DK" dirty="0"/>
          </a:p>
        </p:txBody>
      </p:sp>
    </p:spTree>
    <p:extLst>
      <p:ext uri="{BB962C8B-B14F-4D97-AF65-F5344CB8AC3E}">
        <p14:creationId xmlns:p14="http://schemas.microsoft.com/office/powerpoint/2010/main" val="18883503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A81263-702E-4CA4-8014-5B584F172D00}"/>
              </a:ext>
            </a:extLst>
          </p:cNvPr>
          <p:cNvSpPr>
            <a:spLocks noGrp="1"/>
          </p:cNvSpPr>
          <p:nvPr>
            <p:ph type="title"/>
          </p:nvPr>
        </p:nvSpPr>
        <p:spPr>
          <a:xfrm>
            <a:off x="457200" y="116632"/>
            <a:ext cx="8229600" cy="1143000"/>
          </a:xfrm>
        </p:spPr>
        <p:txBody>
          <a:bodyPr/>
          <a:lstStyle/>
          <a:p>
            <a:r>
              <a:rPr lang="da-DK" dirty="0"/>
              <a:t>Frivillige - nye</a:t>
            </a:r>
          </a:p>
        </p:txBody>
      </p:sp>
      <p:sp>
        <p:nvSpPr>
          <p:cNvPr id="3" name="Pladsholder til indhold 2">
            <a:extLst>
              <a:ext uri="{FF2B5EF4-FFF2-40B4-BE49-F238E27FC236}">
                <a16:creationId xmlns:a16="http://schemas.microsoft.com/office/drawing/2014/main" id="{658F5394-32E9-4715-BB5F-755A1D819AA1}"/>
              </a:ext>
            </a:extLst>
          </p:cNvPr>
          <p:cNvSpPr>
            <a:spLocks noGrp="1"/>
          </p:cNvSpPr>
          <p:nvPr>
            <p:ph idx="1"/>
          </p:nvPr>
        </p:nvSpPr>
        <p:spPr>
          <a:xfrm>
            <a:off x="215516" y="1166018"/>
            <a:ext cx="8712968" cy="5287318"/>
          </a:xfrm>
        </p:spPr>
        <p:txBody>
          <a:bodyPr/>
          <a:lstStyle/>
          <a:p>
            <a:pPr marL="0" indent="0">
              <a:buNone/>
            </a:pPr>
            <a:r>
              <a:rPr lang="da-DK" sz="1800" dirty="0"/>
              <a:t>Vi forventer justitsministeriet udarbejder vejledning - ISOBRO bidrager gerne dertil</a:t>
            </a:r>
          </a:p>
          <a:p>
            <a:pPr marL="0" indent="0">
              <a:buNone/>
            </a:pPr>
            <a:endParaRPr lang="da-DK" sz="1800" dirty="0"/>
          </a:p>
          <a:p>
            <a:pPr marL="0" indent="0">
              <a:buNone/>
            </a:pPr>
            <a:r>
              <a:rPr lang="da-DK" sz="1800" dirty="0"/>
              <a:t>FX</a:t>
            </a:r>
          </a:p>
          <a:p>
            <a:pPr marL="0" indent="0">
              <a:buNone/>
            </a:pPr>
            <a:r>
              <a:rPr lang="da-DK" sz="1800" dirty="0"/>
              <a:t>Kontaktkort: henvis til privatlivspolitik på kortet</a:t>
            </a:r>
          </a:p>
          <a:p>
            <a:pPr marL="0" indent="0">
              <a:buNone/>
            </a:pPr>
            <a:r>
              <a:rPr lang="da-DK" sz="1800" dirty="0"/>
              <a:t>Kontaktliste til børnekirke: henvis til privatlivspolitik på listen</a:t>
            </a:r>
          </a:p>
          <a:p>
            <a:pPr marL="0" indent="0">
              <a:buNone/>
            </a:pPr>
            <a:r>
              <a:rPr lang="da-DK" sz="1800" i="1" dirty="0"/>
              <a:t>Lav klare procedurer for, hvornår I destruerer kort / lister OG sørg for, der bliver fulgt op på procedurerne</a:t>
            </a:r>
          </a:p>
          <a:p>
            <a:pPr marL="0" indent="0">
              <a:buNone/>
            </a:pPr>
            <a:endParaRPr lang="da-DK" sz="1800" dirty="0"/>
          </a:p>
          <a:p>
            <a:pPr marL="0" indent="0">
              <a:buNone/>
            </a:pPr>
            <a:r>
              <a:rPr lang="da-DK" sz="1800" dirty="0"/>
              <a:t>Nyhedsbrev: Alle kan skrives op uanset bekendelse. </a:t>
            </a:r>
          </a:p>
          <a:p>
            <a:pPr marL="0" indent="0">
              <a:buNone/>
            </a:pPr>
            <a:r>
              <a:rPr lang="da-DK" sz="1800" dirty="0"/>
              <a:t>Medlem: Hvad er jeres medlemsdefinition?  </a:t>
            </a:r>
            <a:br>
              <a:rPr lang="da-DK" sz="1800" dirty="0"/>
            </a:br>
            <a:br>
              <a:rPr lang="da-DK" sz="1800" dirty="0"/>
            </a:br>
            <a:r>
              <a:rPr lang="da-DK" sz="1800" i="1" dirty="0"/>
              <a:t>Den skal være tydelig og adskille sig fra tilmelding til nyhedsbrevet. HVIS der ikke kan adskilles vil man formentlig mene, at tilmelding til nyhedsbrev er personfølsom data. </a:t>
            </a:r>
          </a:p>
          <a:p>
            <a:pPr marL="0" indent="0">
              <a:buNone/>
            </a:pPr>
            <a:r>
              <a:rPr lang="da-DK" sz="1800" dirty="0"/>
              <a:t>	</a:t>
            </a:r>
          </a:p>
          <a:p>
            <a:pPr marL="0" indent="0">
              <a:buNone/>
            </a:pPr>
            <a:r>
              <a:rPr lang="da-DK" sz="1800" i="1" dirty="0"/>
              <a:t>Lav klare procedurer for, hvornår I sletter data OG sørg for, der bliver fulgt op på procedurerne.</a:t>
            </a:r>
          </a:p>
          <a:p>
            <a:pPr marL="0" indent="0">
              <a:buNone/>
            </a:pPr>
            <a:endParaRPr lang="da-DK" sz="1800" dirty="0"/>
          </a:p>
          <a:p>
            <a:pPr marL="0" indent="0">
              <a:buNone/>
            </a:pPr>
            <a:endParaRPr lang="da-DK" sz="1800" dirty="0"/>
          </a:p>
        </p:txBody>
      </p:sp>
    </p:spTree>
    <p:extLst>
      <p:ext uri="{BB962C8B-B14F-4D97-AF65-F5344CB8AC3E}">
        <p14:creationId xmlns:p14="http://schemas.microsoft.com/office/powerpoint/2010/main" val="466457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BEA72A-EB98-4B65-BBA1-3D8DC3B9E072}"/>
              </a:ext>
            </a:extLst>
          </p:cNvPr>
          <p:cNvSpPr>
            <a:spLocks noGrp="1"/>
          </p:cNvSpPr>
          <p:nvPr>
            <p:ph type="title"/>
          </p:nvPr>
        </p:nvSpPr>
        <p:spPr/>
        <p:txBody>
          <a:bodyPr/>
          <a:lstStyle/>
          <a:p>
            <a:r>
              <a:rPr lang="da-DK" dirty="0"/>
              <a:t>Håndtering af data i 2. eller 3. led</a:t>
            </a:r>
          </a:p>
        </p:txBody>
      </p:sp>
      <p:sp>
        <p:nvSpPr>
          <p:cNvPr id="3" name="Pladsholder til indhold 2">
            <a:extLst>
              <a:ext uri="{FF2B5EF4-FFF2-40B4-BE49-F238E27FC236}">
                <a16:creationId xmlns:a16="http://schemas.microsoft.com/office/drawing/2014/main" id="{E1B11F81-E30C-4ECD-809C-B4DCF01A5FD8}"/>
              </a:ext>
            </a:extLst>
          </p:cNvPr>
          <p:cNvSpPr>
            <a:spLocks noGrp="1"/>
          </p:cNvSpPr>
          <p:nvPr>
            <p:ph idx="1"/>
          </p:nvPr>
        </p:nvSpPr>
        <p:spPr/>
        <p:txBody>
          <a:bodyPr/>
          <a:lstStyle/>
          <a:p>
            <a:pPr marL="0" indent="0">
              <a:buNone/>
            </a:pPr>
            <a:r>
              <a:rPr lang="da-DK" dirty="0"/>
              <a:t>Jeg er leder af lovsangskoret, jeg står med kontaktdata på kirkens web. Jeg har afgivet samtykke til at mine private data, mail + mobil, samt foto må fremgå af web. </a:t>
            </a:r>
          </a:p>
          <a:p>
            <a:pPr marL="0" indent="0">
              <a:buNone/>
            </a:pPr>
            <a:endParaRPr lang="da-DK" dirty="0"/>
          </a:p>
          <a:p>
            <a:pPr marL="0" indent="0">
              <a:buNone/>
            </a:pPr>
            <a:r>
              <a:rPr lang="da-DK" dirty="0"/>
              <a:t>Jeg håndterer data for samtlige, der er involveret i kirkens lovsang. De ligger på min private PC og telefon. Alle udveksler data med hinanden på kryds og tværs. </a:t>
            </a:r>
          </a:p>
          <a:p>
            <a:pPr marL="0" indent="0">
              <a:buNone/>
            </a:pPr>
            <a:endParaRPr lang="da-DK" dirty="0"/>
          </a:p>
          <a:p>
            <a:pPr marL="0" indent="0">
              <a:buNone/>
            </a:pPr>
            <a:r>
              <a:rPr lang="da-DK" dirty="0"/>
              <a:t>Hvordan håndterer vi det?</a:t>
            </a:r>
            <a:br>
              <a:rPr lang="da-DK" dirty="0"/>
            </a:br>
            <a:endParaRPr lang="da-DK" dirty="0"/>
          </a:p>
          <a:p>
            <a:pPr marL="0" indent="0">
              <a:buNone/>
            </a:pPr>
            <a:endParaRPr lang="da-DK" dirty="0"/>
          </a:p>
          <a:p>
            <a:pPr marL="0" indent="0">
              <a:buNone/>
            </a:pPr>
            <a:endParaRPr lang="da-DK" dirty="0"/>
          </a:p>
        </p:txBody>
      </p:sp>
    </p:spTree>
    <p:extLst>
      <p:ext uri="{BB962C8B-B14F-4D97-AF65-F5344CB8AC3E}">
        <p14:creationId xmlns:p14="http://schemas.microsoft.com/office/powerpoint/2010/main" val="3536439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1"/>
          <p:cNvSpPr>
            <a:spLocks noGrp="1"/>
          </p:cNvSpPr>
          <p:nvPr>
            <p:ph type="title"/>
          </p:nvPr>
        </p:nvSpPr>
        <p:spPr>
          <a:xfrm>
            <a:off x="1494235" y="692696"/>
            <a:ext cx="6172200" cy="638175"/>
          </a:xfrm>
        </p:spPr>
        <p:txBody>
          <a:bodyPr/>
          <a:lstStyle/>
          <a:p>
            <a:r>
              <a:rPr lang="da-DK" altLang="da-DK" sz="2700" dirty="0"/>
              <a:t>Samtykke skal være:</a:t>
            </a:r>
          </a:p>
        </p:txBody>
      </p:sp>
      <p:sp>
        <p:nvSpPr>
          <p:cNvPr id="10243" name="Pladsholder til indhold 2"/>
          <p:cNvSpPr>
            <a:spLocks noGrp="1"/>
          </p:cNvSpPr>
          <p:nvPr>
            <p:ph idx="1"/>
          </p:nvPr>
        </p:nvSpPr>
        <p:spPr>
          <a:xfrm>
            <a:off x="1494235" y="1538286"/>
            <a:ext cx="6172200" cy="4555009"/>
          </a:xfrm>
        </p:spPr>
        <p:txBody>
          <a:bodyPr/>
          <a:lstStyle/>
          <a:p>
            <a:r>
              <a:rPr lang="da-DK" altLang="da-DK" sz="1500" b="1" dirty="0"/>
              <a:t>frivilligt</a:t>
            </a:r>
            <a:r>
              <a:rPr lang="da-DK" altLang="da-DK" sz="1500" dirty="0"/>
              <a:t> – uden tvang og baseret på reelt og frit valg. Videre kan ”klar” skævhed mellem den registrerede og den dataansvarlige bevirke, at samtykke ikke er frivilligt, navnlig hvor den dataansvarlige er en offentlig myndighed, ligesom samtykke ikke er frivilligt, hvis afgivelse er en betingelse for opfyldelse af en kontrakt eller ydelse af en tjeneste</a:t>
            </a:r>
          </a:p>
          <a:p>
            <a:r>
              <a:rPr lang="da-DK" altLang="da-DK" sz="1500" b="1" dirty="0"/>
              <a:t>specifikt</a:t>
            </a:r>
            <a:r>
              <a:rPr lang="da-DK" altLang="da-DK" sz="1500" dirty="0"/>
              <a:t> – hvilke oplysninger og til hvad</a:t>
            </a:r>
          </a:p>
          <a:p>
            <a:r>
              <a:rPr lang="da-DK" altLang="da-DK" sz="1500" b="1" dirty="0"/>
              <a:t>informeret </a:t>
            </a:r>
            <a:r>
              <a:rPr lang="da-DK" altLang="da-DK" sz="1500" dirty="0"/>
              <a:t>– hvem behandler og hvordan</a:t>
            </a:r>
          </a:p>
          <a:p>
            <a:r>
              <a:rPr lang="da-DK" altLang="da-DK" sz="1500" b="1" dirty="0"/>
              <a:t>utvetydigt</a:t>
            </a:r>
            <a:r>
              <a:rPr lang="da-DK" altLang="da-DK" sz="1500" dirty="0"/>
              <a:t> – der skal ikke være tvivl om afgivelse eller omfanget af et samtykke </a:t>
            </a:r>
          </a:p>
          <a:p>
            <a:r>
              <a:rPr lang="da-DK" altLang="da-DK" sz="1500" b="1" dirty="0"/>
              <a:t>Ikke stiltiende eller indirekte </a:t>
            </a:r>
            <a:r>
              <a:rPr lang="da-DK" altLang="da-DK" sz="1500" dirty="0"/>
              <a:t>- mulighed for udøvelse af kontrol gennem samtykke </a:t>
            </a:r>
          </a:p>
          <a:p>
            <a:r>
              <a:rPr lang="da-DK" altLang="da-DK" sz="1500" b="1" dirty="0"/>
              <a:t>Ikke krav om skriftlighed</a:t>
            </a:r>
            <a:r>
              <a:rPr lang="da-DK" altLang="da-DK" sz="1500" dirty="0"/>
              <a:t>, men den dataansvarlige har bevisbyrden, jf. Art 7, stk. 1, så praktisk – ved følsomme oplysninger nok også nødvendigt</a:t>
            </a:r>
          </a:p>
          <a:p>
            <a:r>
              <a:rPr lang="da-DK" altLang="da-DK" sz="1500" b="1" dirty="0"/>
              <a:t>Den registrerede kan til enhver tid trække sit samtykke tilbage,</a:t>
            </a:r>
            <a:r>
              <a:rPr lang="da-DK" altLang="da-DK" sz="1500" dirty="0"/>
              <a:t> OG man skal oplyse om denne mulighed i forbindelse med indhentelse af samtykke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p:cNvSpPr>
            <a:spLocks noGrp="1"/>
          </p:cNvSpPr>
          <p:nvPr>
            <p:ph type="title"/>
          </p:nvPr>
        </p:nvSpPr>
        <p:spPr>
          <a:xfrm>
            <a:off x="1494235" y="1160860"/>
            <a:ext cx="6172200" cy="1133475"/>
          </a:xfrm>
        </p:spPr>
        <p:txBody>
          <a:bodyPr/>
          <a:lstStyle/>
          <a:p>
            <a:pPr marL="257175" indent="-257175"/>
            <a:br>
              <a:rPr lang="da-DK" altLang="da-DK" b="1" dirty="0"/>
            </a:br>
            <a:r>
              <a:rPr lang="da-DK" altLang="da-DK" b="1" dirty="0"/>
              <a:t>Den registreres rettigheder</a:t>
            </a:r>
            <a:br>
              <a:rPr lang="da-DK" altLang="da-DK" b="1" dirty="0"/>
            </a:br>
            <a:r>
              <a:rPr lang="da-DK" altLang="da-DK" sz="1500" b="1" dirty="0"/>
              <a:t>DET SKAL VÆRE PÅ PLADS i henhold til forordningens formål om transparens - MEGET omfattende!</a:t>
            </a:r>
            <a:br>
              <a:rPr lang="da-DK" altLang="da-DK" sz="600" b="1" dirty="0"/>
            </a:br>
            <a:endParaRPr lang="da-DK" altLang="da-DK" b="1" dirty="0"/>
          </a:p>
        </p:txBody>
      </p:sp>
      <p:sp>
        <p:nvSpPr>
          <p:cNvPr id="3" name="Pladsholder til indhold 2"/>
          <p:cNvSpPr>
            <a:spLocks noGrp="1"/>
          </p:cNvSpPr>
          <p:nvPr>
            <p:ph idx="1"/>
          </p:nvPr>
        </p:nvSpPr>
        <p:spPr>
          <a:xfrm>
            <a:off x="1494235" y="2294335"/>
            <a:ext cx="6172200" cy="3262313"/>
          </a:xfrm>
        </p:spPr>
        <p:txBody>
          <a:bodyPr/>
          <a:lstStyle/>
          <a:p>
            <a:pPr marL="0" indent="0">
              <a:buNone/>
              <a:defRPr/>
            </a:pPr>
            <a:r>
              <a:rPr lang="da-DK" sz="1200" b="1" dirty="0"/>
              <a:t>Oplysningspligt </a:t>
            </a:r>
          </a:p>
          <a:p>
            <a:pPr marL="0" indent="0">
              <a:buNone/>
              <a:defRPr/>
            </a:pPr>
            <a:r>
              <a:rPr lang="da-DK" sz="1200" dirty="0"/>
              <a:t>Ret til uopfordret at få diverse oplysninger om behandlingen af oplysninger</a:t>
            </a:r>
          </a:p>
          <a:p>
            <a:pPr marL="0" indent="0">
              <a:buNone/>
              <a:defRPr/>
            </a:pPr>
            <a:r>
              <a:rPr lang="da-DK" sz="1200" b="1" dirty="0"/>
              <a:t>Indsigt – </a:t>
            </a:r>
            <a:r>
              <a:rPr lang="da-DK" sz="1200" b="1" i="1" dirty="0"/>
              <a:t>se slide 18</a:t>
            </a:r>
            <a:br>
              <a:rPr lang="da-DK" sz="1200" dirty="0"/>
            </a:br>
            <a:r>
              <a:rPr lang="da-DK" sz="1200" dirty="0"/>
              <a:t>Ret til på opfordring af få indsigt i hvilke oplysninger der behandles af den dataansvarlige</a:t>
            </a:r>
            <a:br>
              <a:rPr lang="da-DK" sz="1200" dirty="0"/>
            </a:br>
            <a:r>
              <a:rPr lang="da-DK" sz="1200" b="1" dirty="0"/>
              <a:t>Berigtigelse</a:t>
            </a:r>
          </a:p>
          <a:p>
            <a:pPr marL="0" indent="0">
              <a:buNone/>
              <a:defRPr/>
            </a:pPr>
            <a:r>
              <a:rPr lang="da-DK" sz="1200" dirty="0"/>
              <a:t>Ret til at få urigtige oplysninger berigtiget </a:t>
            </a:r>
          </a:p>
          <a:p>
            <a:pPr marL="0" indent="0">
              <a:buNone/>
              <a:defRPr/>
            </a:pPr>
            <a:r>
              <a:rPr lang="da-DK" sz="1200" b="1" dirty="0"/>
              <a:t>Sletning</a:t>
            </a:r>
          </a:p>
          <a:p>
            <a:pPr marL="0" indent="0">
              <a:buNone/>
              <a:defRPr/>
            </a:pPr>
            <a:r>
              <a:rPr lang="da-DK" sz="1200" dirty="0"/>
              <a:t>Ret til at få slettet oplysninger (the right to </a:t>
            </a:r>
            <a:r>
              <a:rPr lang="da-DK" sz="1200" dirty="0" err="1"/>
              <a:t>be</a:t>
            </a:r>
            <a:r>
              <a:rPr lang="da-DK" sz="1200" dirty="0"/>
              <a:t> </a:t>
            </a:r>
            <a:r>
              <a:rPr lang="da-DK" sz="1200" dirty="0" err="1"/>
              <a:t>forgotten</a:t>
            </a:r>
            <a:r>
              <a:rPr lang="da-DK" sz="1200" dirty="0"/>
              <a:t>) – hvad med ønsker ikke kontakt?</a:t>
            </a:r>
          </a:p>
          <a:p>
            <a:pPr marL="0" indent="0">
              <a:buNone/>
              <a:defRPr/>
            </a:pPr>
            <a:r>
              <a:rPr lang="da-DK" sz="1200" b="1" dirty="0"/>
              <a:t>Begrænsning</a:t>
            </a:r>
          </a:p>
          <a:p>
            <a:pPr marL="0" indent="0">
              <a:buNone/>
              <a:defRPr/>
            </a:pPr>
            <a:r>
              <a:rPr lang="da-DK" sz="1200" dirty="0"/>
              <a:t>Ret til ”blokering” i en periode / begrænsning af behandling </a:t>
            </a:r>
          </a:p>
          <a:p>
            <a:pPr marL="0" indent="0">
              <a:buNone/>
              <a:defRPr/>
            </a:pPr>
            <a:r>
              <a:rPr lang="da-DK" sz="1200" b="1" dirty="0" err="1"/>
              <a:t>Dataportabilitet</a:t>
            </a:r>
            <a:endParaRPr lang="da-DK" sz="1200" b="1" dirty="0"/>
          </a:p>
          <a:p>
            <a:pPr marL="0" indent="0">
              <a:buNone/>
              <a:defRPr/>
            </a:pPr>
            <a:r>
              <a:rPr lang="da-DK" sz="1200" dirty="0"/>
              <a:t>Ret til at få personlige oplysninger med til en ny leverandør </a:t>
            </a:r>
          </a:p>
          <a:p>
            <a:pPr marL="0" indent="0">
              <a:buNone/>
              <a:defRPr/>
            </a:pPr>
            <a:r>
              <a:rPr lang="da-DK" sz="1200" b="1" dirty="0"/>
              <a:t>Indsigelse og automatiske beslutninger </a:t>
            </a:r>
          </a:p>
          <a:p>
            <a:pPr marL="0" indent="0">
              <a:buNone/>
              <a:defRPr/>
            </a:pPr>
            <a:r>
              <a:rPr lang="da-DK" sz="1200" dirty="0"/>
              <a:t>Ret til indsigelse mod behandling </a:t>
            </a:r>
            <a:br>
              <a:rPr lang="da-DK" sz="1200" dirty="0"/>
            </a:br>
            <a:r>
              <a:rPr lang="da-DK" sz="1200" dirty="0"/>
              <a:t>Ret til ikke at være genstand for automatiske individuelle afgørelser + profilering </a:t>
            </a:r>
            <a:endParaRPr lang="da-DK" altLang="da-DK" sz="1500" dirty="0"/>
          </a:p>
          <a:p>
            <a:pPr>
              <a:defRPr/>
            </a:pPr>
            <a:endParaRPr lang="da-DK" altLang="da-DK" sz="1500" dirty="0"/>
          </a:p>
          <a:p>
            <a:pPr>
              <a:defRPr/>
            </a:pPr>
            <a:endParaRPr lang="da-DK" altLang="da-DK" sz="1500" dirty="0"/>
          </a:p>
          <a:p>
            <a:pPr>
              <a:defRPr/>
            </a:pPr>
            <a:endParaRPr lang="da-DK" altLang="da-DK" sz="1500" dirty="0"/>
          </a:p>
          <a:p>
            <a:pPr>
              <a:defRPr/>
            </a:pPr>
            <a:endParaRPr lang="da-DK" altLang="da-DK" sz="1500" dirty="0"/>
          </a:p>
          <a:p>
            <a:pPr>
              <a:defRPr/>
            </a:pPr>
            <a:endParaRPr lang="da-DK"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a:xfrm>
            <a:off x="1547664" y="332656"/>
            <a:ext cx="6172200" cy="1231106"/>
          </a:xfrm>
        </p:spPr>
        <p:txBody>
          <a:bodyPr/>
          <a:lstStyle/>
          <a:p>
            <a:r>
              <a:rPr lang="da-DK" altLang="da-DK" sz="2100" dirty="0"/>
              <a:t>Oplysningspligt - indsamling hos den registrerede selv, jf. Art 13</a:t>
            </a:r>
            <a:br>
              <a:rPr lang="da-DK" altLang="da-DK" sz="2100" dirty="0"/>
            </a:br>
            <a:r>
              <a:rPr lang="da-DK" altLang="da-DK" sz="2100" dirty="0"/>
              <a:t> </a:t>
            </a:r>
            <a:r>
              <a:rPr lang="da-DK" altLang="da-DK" sz="1500" b="1" dirty="0"/>
              <a:t>Følgende oplysninger skal gives på indsamlingstidspunktet, mm. den registrerede allerede er bekendt hermed:</a:t>
            </a:r>
          </a:p>
        </p:txBody>
      </p:sp>
      <p:sp>
        <p:nvSpPr>
          <p:cNvPr id="13315" name="Pladsholder til indhold 2"/>
          <p:cNvSpPr>
            <a:spLocks noGrp="1"/>
          </p:cNvSpPr>
          <p:nvPr>
            <p:ph idx="1"/>
          </p:nvPr>
        </p:nvSpPr>
        <p:spPr>
          <a:xfrm>
            <a:off x="1069368" y="1537256"/>
            <a:ext cx="7128792" cy="4680520"/>
          </a:xfrm>
        </p:spPr>
        <p:txBody>
          <a:bodyPr/>
          <a:lstStyle/>
          <a:p>
            <a:r>
              <a:rPr lang="da-DK" altLang="da-DK" sz="1400" dirty="0"/>
              <a:t>Identitet/kontaktoplysninger på dataansvarlig i forening, evt. repræsentant og DPO</a:t>
            </a:r>
          </a:p>
          <a:p>
            <a:r>
              <a:rPr lang="da-DK" altLang="da-DK" sz="1400" dirty="0"/>
              <a:t>Formål(ene) med behandlingen og retsgrundlaget</a:t>
            </a:r>
          </a:p>
          <a:p>
            <a:r>
              <a:rPr lang="da-DK" altLang="da-DK" sz="1400" dirty="0"/>
              <a:t>Legitime interesser hvis retsgrundlag er Art 6, stk. 1, litra (f)</a:t>
            </a:r>
          </a:p>
          <a:p>
            <a:r>
              <a:rPr lang="da-DK" altLang="da-DK" sz="1400" dirty="0"/>
              <a:t>Modtagere eller kategorier af modtagere </a:t>
            </a:r>
            <a:r>
              <a:rPr lang="da-DK" altLang="da-DK" sz="1400" i="1" dirty="0"/>
              <a:t>fx myndigheder, samarbejdspartnere etc.</a:t>
            </a:r>
          </a:p>
          <a:p>
            <a:r>
              <a:rPr lang="da-DK" altLang="da-DK" sz="1400" dirty="0"/>
              <a:t>Om oplysningerne overføres til tredjelande/en international organisation + retsgrundlaget herfor</a:t>
            </a:r>
          </a:p>
          <a:p>
            <a:r>
              <a:rPr lang="da-DK" altLang="da-DK" sz="1400" dirty="0"/>
              <a:t>Hvor længe oplysningerne behandles eller kriterier til fastlæggelse heraf</a:t>
            </a:r>
          </a:p>
          <a:p>
            <a:r>
              <a:rPr lang="da-DK" altLang="da-DK" sz="1400" dirty="0"/>
              <a:t>Den registreredes rettigheder – </a:t>
            </a:r>
            <a:r>
              <a:rPr lang="da-DK" altLang="da-DK" sz="1400" i="1" dirty="0"/>
              <a:t>se foregående slide</a:t>
            </a:r>
          </a:p>
          <a:p>
            <a:r>
              <a:rPr lang="da-DK" altLang="da-DK" sz="1400" dirty="0"/>
              <a:t>Retten til at tilbagekalde samtykke</a:t>
            </a:r>
          </a:p>
          <a:p>
            <a:r>
              <a:rPr lang="da-DK" altLang="da-DK" sz="1400" dirty="0"/>
              <a:t>Retten til at klage til tilsynsmyndigheden</a:t>
            </a:r>
          </a:p>
          <a:p>
            <a:r>
              <a:rPr lang="da-DK" altLang="da-DK" sz="1400" dirty="0"/>
              <a:t>Hvorvidt det er et lovkrav eller et krav baseret på en kontrakt, at den registrerede afgiver personoplysninger</a:t>
            </a:r>
          </a:p>
          <a:p>
            <a:r>
              <a:rPr lang="da-DK" altLang="da-DK" sz="1400" dirty="0"/>
              <a:t>Forekomsten af automatiserede afgørelser, herunder profilering, samt opbygning og betydningen heraf </a:t>
            </a:r>
          </a:p>
          <a:p>
            <a:endParaRPr lang="da-DK" altLang="da-DK" sz="1400" dirty="0"/>
          </a:p>
          <a:p>
            <a:pPr>
              <a:buFont typeface="Courier New" panose="02070309020205020404" pitchFamily="49" charset="0"/>
              <a:buChar char="o"/>
            </a:pPr>
            <a:r>
              <a:rPr lang="da-DK" altLang="da-DK" sz="1400" i="1" dirty="0"/>
              <a:t>Det anbefales at underretningen er skriftlig</a:t>
            </a:r>
          </a:p>
          <a:p>
            <a:pPr>
              <a:buFont typeface="Courier New" panose="02070309020205020404" pitchFamily="49" charset="0"/>
              <a:buChar char="o"/>
            </a:pPr>
            <a:r>
              <a:rPr lang="da-DK" altLang="da-DK" sz="1400" i="1" dirty="0"/>
              <a:t>Den dataansvarlige er forpligtet til at give meddelelse én gang</a:t>
            </a:r>
          </a:p>
          <a:p>
            <a:pPr>
              <a:buFont typeface="Courier New" panose="02070309020205020404" pitchFamily="49" charset="0"/>
              <a:buChar char="o"/>
            </a:pPr>
            <a:r>
              <a:rPr lang="da-DK" altLang="da-DK" sz="1400" i="1" dirty="0"/>
              <a:t>Hvis der skal ske viderebehandling til et andet formål, så ”ny” oplysningspligt </a:t>
            </a:r>
          </a:p>
          <a:p>
            <a:endParaRPr lang="da-DK" altLang="da-DK" sz="1400"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Billed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12544" y="1052513"/>
            <a:ext cx="2758679" cy="1344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itel 2"/>
          <p:cNvSpPr>
            <a:spLocks noGrp="1"/>
          </p:cNvSpPr>
          <p:nvPr>
            <p:ph type="ctrTitle"/>
          </p:nvPr>
        </p:nvSpPr>
        <p:spPr>
          <a:xfrm>
            <a:off x="1656160" y="2888457"/>
            <a:ext cx="5829300" cy="1102519"/>
          </a:xfrm>
        </p:spPr>
        <p:txBody>
          <a:bodyPr/>
          <a:lstStyle/>
          <a:p>
            <a:pPr eaLnBrk="1" hangingPunct="1"/>
            <a:r>
              <a:rPr lang="da-DK" altLang="da-DK" sz="3600" dirty="0"/>
              <a:t>Persondataforordning</a:t>
            </a:r>
            <a:br>
              <a:rPr lang="da-DK" altLang="da-DK" sz="3600" dirty="0"/>
            </a:br>
            <a:r>
              <a:rPr lang="da-DK" altLang="da-DK" sz="3600" dirty="0"/>
              <a:t>Mette Grovermann</a:t>
            </a:r>
            <a:br>
              <a:rPr lang="da-DK" altLang="da-DK" sz="3600" dirty="0"/>
            </a:br>
            <a:r>
              <a:rPr lang="da-DK" altLang="da-DK" sz="3000" dirty="0"/>
              <a:t>sekretariatschef, ISOBRO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a:xfrm>
            <a:off x="1547664" y="332656"/>
            <a:ext cx="6172200" cy="1231106"/>
          </a:xfrm>
        </p:spPr>
        <p:txBody>
          <a:bodyPr/>
          <a:lstStyle/>
          <a:p>
            <a:r>
              <a:rPr lang="da-DK" altLang="da-DK" sz="2100" dirty="0"/>
              <a:t>Oplysningspligt, hvis oplysninger IKKE er indsamlet hos den registrerede selv, jf. Art 14</a:t>
            </a:r>
            <a:endParaRPr lang="da-DK" altLang="da-DK" sz="1500" b="1" dirty="0"/>
          </a:p>
        </p:txBody>
      </p:sp>
      <p:sp>
        <p:nvSpPr>
          <p:cNvPr id="13315" name="Pladsholder til indhold 2"/>
          <p:cNvSpPr>
            <a:spLocks noGrp="1"/>
          </p:cNvSpPr>
          <p:nvPr>
            <p:ph idx="1"/>
          </p:nvPr>
        </p:nvSpPr>
        <p:spPr>
          <a:xfrm>
            <a:off x="1069368" y="1537256"/>
            <a:ext cx="7128792" cy="4680520"/>
          </a:xfrm>
        </p:spPr>
        <p:txBody>
          <a:bodyPr/>
          <a:lstStyle/>
          <a:p>
            <a:r>
              <a:rPr lang="da-DK" altLang="da-DK" sz="1600" dirty="0"/>
              <a:t>Identitet/kontaktoplysninger på dataansvarlig i forening, evt. repræsentant og DPO</a:t>
            </a:r>
          </a:p>
          <a:p>
            <a:r>
              <a:rPr lang="da-DK" altLang="da-DK" sz="1600" dirty="0"/>
              <a:t>Formål(ene) med behandlingen og retsgrundlaget</a:t>
            </a:r>
          </a:p>
          <a:p>
            <a:r>
              <a:rPr lang="da-DK" altLang="da-DK" sz="1600" dirty="0"/>
              <a:t>Berørte kategorier af personoplysninger</a:t>
            </a:r>
          </a:p>
          <a:p>
            <a:r>
              <a:rPr lang="da-DK" altLang="da-DK" sz="1600" dirty="0"/>
              <a:t>Modtagere eller kategorier af modtagere</a:t>
            </a:r>
          </a:p>
          <a:p>
            <a:r>
              <a:rPr lang="da-DK" altLang="da-DK" sz="1600" dirty="0"/>
              <a:t>Om oplysningerne overføres til tredjelande/en international organisation + retsgrundlaget herfor</a:t>
            </a:r>
          </a:p>
          <a:p>
            <a:r>
              <a:rPr lang="da-DK" altLang="da-DK" sz="1600" dirty="0"/>
              <a:t>Hvor længe oplysningerne behandles eller kriterier til fastlæggelse heraf</a:t>
            </a:r>
          </a:p>
          <a:p>
            <a:r>
              <a:rPr lang="da-DK" altLang="da-DK" sz="1600" dirty="0"/>
              <a:t>Den registreredes rettigheder</a:t>
            </a:r>
          </a:p>
          <a:p>
            <a:r>
              <a:rPr lang="da-DK" altLang="da-DK" sz="1600" dirty="0"/>
              <a:t>Retten til at tilbagekalde samtykke</a:t>
            </a:r>
          </a:p>
          <a:p>
            <a:r>
              <a:rPr lang="da-DK" altLang="da-DK" sz="1600" dirty="0"/>
              <a:t>Retten til at klage til tilsynsmyndigheden</a:t>
            </a:r>
          </a:p>
          <a:p>
            <a:r>
              <a:rPr lang="da-DK" altLang="da-DK" sz="1600" dirty="0"/>
              <a:t>Hvorvidt det er et lovkrav eller et krav baseret på en kontrakt, at den registrerede afgiver personoplysninger</a:t>
            </a:r>
          </a:p>
          <a:p>
            <a:r>
              <a:rPr lang="da-DK" altLang="da-DK" sz="1600" dirty="0"/>
              <a:t>Forekomsten af automatiserede afgørelser, herunder profilering, samt opbygning og betydningen heraf </a:t>
            </a:r>
          </a:p>
          <a:p>
            <a:endParaRPr lang="da-DK" altLang="da-DK" sz="1400" dirty="0"/>
          </a:p>
        </p:txBody>
      </p:sp>
    </p:spTree>
    <p:extLst>
      <p:ext uri="{BB962C8B-B14F-4D97-AF65-F5344CB8AC3E}">
        <p14:creationId xmlns:p14="http://schemas.microsoft.com/office/powerpoint/2010/main" val="2046440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a:xfrm>
            <a:off x="1547664" y="332656"/>
            <a:ext cx="6172200" cy="1231106"/>
          </a:xfrm>
        </p:spPr>
        <p:txBody>
          <a:bodyPr/>
          <a:lstStyle/>
          <a:p>
            <a:r>
              <a:rPr lang="da-DK" altLang="da-DK" sz="4000" dirty="0"/>
              <a:t>Oplysningspligt</a:t>
            </a:r>
            <a:endParaRPr lang="da-DK" altLang="da-DK" sz="4000" b="1" dirty="0"/>
          </a:p>
        </p:txBody>
      </p:sp>
      <p:sp>
        <p:nvSpPr>
          <p:cNvPr id="13315" name="Pladsholder til indhold 2"/>
          <p:cNvSpPr>
            <a:spLocks noGrp="1"/>
          </p:cNvSpPr>
          <p:nvPr>
            <p:ph idx="1"/>
          </p:nvPr>
        </p:nvSpPr>
        <p:spPr>
          <a:xfrm>
            <a:off x="1069368" y="1537256"/>
            <a:ext cx="7128792" cy="4680520"/>
          </a:xfrm>
        </p:spPr>
        <p:txBody>
          <a:bodyPr/>
          <a:lstStyle/>
          <a:p>
            <a:pPr marL="0" indent="0">
              <a:buNone/>
            </a:pPr>
            <a:r>
              <a:rPr lang="da-DK" altLang="da-DK" sz="2000" dirty="0"/>
              <a:t>Henvis til jeres privatlivspolitik på alt materiale, der har med databehandling at gøre</a:t>
            </a:r>
          </a:p>
          <a:p>
            <a:pPr marL="0" indent="0">
              <a:buNone/>
            </a:pPr>
            <a:endParaRPr lang="da-DK" altLang="da-DK" sz="2000" dirty="0"/>
          </a:p>
          <a:p>
            <a:pPr marL="0" indent="0">
              <a:buNone/>
            </a:pPr>
            <a:r>
              <a:rPr lang="da-DK" altLang="da-DK" sz="2000" dirty="0"/>
              <a:t>Sørg for ved den første digitale kontakt at lave LINK direkte til privatlivspolitik på web</a:t>
            </a:r>
          </a:p>
          <a:p>
            <a:pPr marL="0" indent="0">
              <a:buNone/>
            </a:pPr>
            <a:endParaRPr lang="da-DK" altLang="da-DK" sz="2000" dirty="0"/>
          </a:p>
          <a:p>
            <a:pPr marL="0" indent="0">
              <a:buNone/>
            </a:pPr>
            <a:r>
              <a:rPr lang="da-DK" altLang="da-DK" sz="2000" dirty="0"/>
              <a:t>Henvis på kontaktkort, medlemslister, arbejdsgruppeliste mv. </a:t>
            </a:r>
          </a:p>
          <a:p>
            <a:pPr marL="0" indent="0">
              <a:buNone/>
            </a:pPr>
            <a:endParaRPr lang="da-DK" altLang="da-DK" sz="2000" dirty="0"/>
          </a:p>
          <a:p>
            <a:pPr marL="0" indent="0">
              <a:buNone/>
            </a:pPr>
            <a:r>
              <a:rPr lang="da-DK" altLang="da-DK" sz="2000" dirty="0"/>
              <a:t>Den må IKKE være svær at finde</a:t>
            </a:r>
          </a:p>
          <a:p>
            <a:pPr marL="0" indent="0">
              <a:buNone/>
            </a:pPr>
            <a:endParaRPr lang="da-DK" altLang="da-DK" sz="2000" dirty="0"/>
          </a:p>
          <a:p>
            <a:pPr marL="0" indent="0">
              <a:buNone/>
            </a:pPr>
            <a:r>
              <a:rPr lang="da-DK" altLang="da-DK" sz="2000" dirty="0"/>
              <a:t>Hav jeres vedtægter, medlemsdefinition mv. samme sted, så det er nemt at se, hvad det betyder for MIG – lige NU</a:t>
            </a:r>
          </a:p>
        </p:txBody>
      </p:sp>
    </p:spTree>
    <p:extLst>
      <p:ext uri="{BB962C8B-B14F-4D97-AF65-F5344CB8AC3E}">
        <p14:creationId xmlns:p14="http://schemas.microsoft.com/office/powerpoint/2010/main" val="1333681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idx="1"/>
          </p:nvPr>
        </p:nvSpPr>
        <p:spPr>
          <a:xfrm>
            <a:off x="719647" y="1582606"/>
            <a:ext cx="7776864" cy="4942738"/>
          </a:xfrm>
        </p:spPr>
        <p:txBody>
          <a:bodyPr/>
          <a:lstStyle/>
          <a:p>
            <a:pPr>
              <a:defRPr/>
            </a:pPr>
            <a:r>
              <a:rPr lang="da-DK" sz="1600" dirty="0"/>
              <a:t>Formål(ene) med behandlingen og retsgrundlaget</a:t>
            </a:r>
          </a:p>
          <a:p>
            <a:pPr>
              <a:defRPr/>
            </a:pPr>
            <a:r>
              <a:rPr lang="da-DK" sz="1600" dirty="0"/>
              <a:t>Kategorier af personoplysninger </a:t>
            </a:r>
          </a:p>
          <a:p>
            <a:pPr>
              <a:defRPr/>
            </a:pPr>
            <a:r>
              <a:rPr lang="da-DK" sz="1600" dirty="0"/>
              <a:t>Modtagere eller kategorier af modtagere</a:t>
            </a:r>
          </a:p>
          <a:p>
            <a:pPr lvl="1">
              <a:defRPr/>
            </a:pPr>
            <a:r>
              <a:rPr lang="da-DK" sz="1600" dirty="0"/>
              <a:t>Fx </a:t>
            </a:r>
            <a:r>
              <a:rPr lang="da-DK" sz="1600" dirty="0" err="1"/>
              <a:t>off</a:t>
            </a:r>
            <a:r>
              <a:rPr lang="da-DK" sz="1600" dirty="0"/>
              <a:t>. Myndigheder, samarbejdspartnere, mv.</a:t>
            </a:r>
          </a:p>
          <a:p>
            <a:pPr>
              <a:defRPr/>
            </a:pPr>
            <a:r>
              <a:rPr lang="da-DK" sz="1600" dirty="0"/>
              <a:t>Hvor længe, oplysningerne behandles eller kriterier til fastlæggelse heraf</a:t>
            </a:r>
          </a:p>
          <a:p>
            <a:pPr>
              <a:defRPr/>
            </a:pPr>
            <a:r>
              <a:rPr lang="da-DK" sz="1600" dirty="0"/>
              <a:t>Den registreredes rettigheder til berigtigelse, sletning, begrænsning og indsigelse</a:t>
            </a:r>
          </a:p>
          <a:p>
            <a:pPr>
              <a:defRPr/>
            </a:pPr>
            <a:r>
              <a:rPr lang="da-DK" sz="1600" dirty="0"/>
              <a:t>Retten til at klage til tilsynsmyndigheden</a:t>
            </a:r>
          </a:p>
          <a:p>
            <a:pPr>
              <a:defRPr/>
            </a:pPr>
            <a:r>
              <a:rPr lang="da-DK" sz="1600" dirty="0"/>
              <a:t>Enhver tilgængelig information om, hvor oplysningerne stammer fra, hvis de ikke er indsamlet hos den registrerede selv</a:t>
            </a:r>
          </a:p>
          <a:p>
            <a:pPr>
              <a:defRPr/>
            </a:pPr>
            <a:r>
              <a:rPr lang="da-DK" sz="1600" dirty="0"/>
              <a:t>Forekomsten af automatiserede afgørelser, herunder profilering, samt opbygning og betydningen heraf</a:t>
            </a:r>
          </a:p>
          <a:p>
            <a:pPr>
              <a:defRPr/>
            </a:pPr>
            <a:r>
              <a:rPr lang="da-DK" sz="1600" dirty="0"/>
              <a:t>Om oplysningerne overføres til tredjelande/en international organisation + fornødne garantier i </a:t>
            </a:r>
            <a:r>
              <a:rPr lang="da-DK" sz="1600" dirty="0" err="1"/>
              <a:t>hht</a:t>
            </a:r>
            <a:r>
              <a:rPr lang="da-DK" sz="1600" dirty="0"/>
              <a:t>. Art 46. Den dataansvarlige skal udlevere kopi – kan kræve rimelig betaling for yderligere kopier. Elektroniske anmodninger besvares elektronisk </a:t>
            </a:r>
          </a:p>
          <a:p>
            <a:pPr marL="0" indent="0">
              <a:buNone/>
              <a:defRPr/>
            </a:pPr>
            <a:endParaRPr lang="da-DK" sz="1600" dirty="0"/>
          </a:p>
          <a:p>
            <a:pPr marL="0" indent="0">
              <a:buNone/>
              <a:defRPr/>
            </a:pPr>
            <a:r>
              <a:rPr lang="da-DK" sz="1600" i="1" dirty="0"/>
              <a:t>De oplysninger, der behandles på tidspunktet for begæringen og frem til ekspedition</a:t>
            </a:r>
          </a:p>
        </p:txBody>
      </p:sp>
      <p:sp>
        <p:nvSpPr>
          <p:cNvPr id="2" name="Tekstfelt 1">
            <a:extLst>
              <a:ext uri="{FF2B5EF4-FFF2-40B4-BE49-F238E27FC236}">
                <a16:creationId xmlns:a16="http://schemas.microsoft.com/office/drawing/2014/main" id="{D8C9847F-10AC-4F10-8FDE-7FF7ED5F4E7C}"/>
              </a:ext>
            </a:extLst>
          </p:cNvPr>
          <p:cNvSpPr txBox="1"/>
          <p:nvPr/>
        </p:nvSpPr>
        <p:spPr>
          <a:xfrm>
            <a:off x="827659" y="620688"/>
            <a:ext cx="7560840" cy="954107"/>
          </a:xfrm>
          <a:prstGeom prst="rect">
            <a:avLst/>
          </a:prstGeom>
          <a:noFill/>
        </p:spPr>
        <p:txBody>
          <a:bodyPr wrap="square" rtlCol="0">
            <a:spAutoFit/>
          </a:bodyPr>
          <a:lstStyle/>
          <a:p>
            <a:pPr algn="ctr"/>
            <a:r>
              <a:rPr lang="da-DK" sz="2400" b="1" dirty="0"/>
              <a:t>Den registreredes indsigtsret, jf. Art 15</a:t>
            </a:r>
          </a:p>
          <a:p>
            <a:r>
              <a:rPr lang="da-DK" sz="1600" b="1" dirty="0"/>
              <a:t>– den registreredes ret til på anmodning at få svar på, om oplysninger vedr. vedkommende behandles samt at få adgang til oplysningerne + til følgende:</a:t>
            </a:r>
            <a:endParaRPr lang="da-DK"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p:txBody>
          <a:bodyPr/>
          <a:lstStyle/>
          <a:p>
            <a:r>
              <a:rPr lang="da-DK" altLang="da-DK" sz="3000" dirty="0"/>
              <a:t>Den dataansvarlige har en slettepligt, jf. Art 17, </a:t>
            </a:r>
          </a:p>
        </p:txBody>
      </p:sp>
      <p:sp>
        <p:nvSpPr>
          <p:cNvPr id="16387" name="Pladsholder til indhold 2"/>
          <p:cNvSpPr>
            <a:spLocks noGrp="1"/>
          </p:cNvSpPr>
          <p:nvPr>
            <p:ph idx="1"/>
          </p:nvPr>
        </p:nvSpPr>
        <p:spPr>
          <a:xfrm>
            <a:off x="457200" y="1600202"/>
            <a:ext cx="8363272" cy="4525963"/>
          </a:xfrm>
        </p:spPr>
        <p:txBody>
          <a:bodyPr/>
          <a:lstStyle/>
          <a:p>
            <a:r>
              <a:rPr lang="da-DK" altLang="da-DK" sz="1800" dirty="0"/>
              <a:t>Ikke længere nødvendigt at behandle oplysningerne</a:t>
            </a:r>
          </a:p>
          <a:p>
            <a:r>
              <a:rPr lang="da-DK" altLang="da-DK" sz="1800" dirty="0"/>
              <a:t>Samtykke trækkes tilbage, og der er ikke et andet behandlingsgrundlag</a:t>
            </a:r>
          </a:p>
          <a:p>
            <a:r>
              <a:rPr lang="da-DK" altLang="da-DK" sz="1800" dirty="0"/>
              <a:t>Begrundet indsigelse mod behandling i medfør af Art 6, stk. 1, litra (e) eller (f)</a:t>
            </a:r>
          </a:p>
          <a:p>
            <a:r>
              <a:rPr lang="da-DK" altLang="da-DK" sz="1800" dirty="0"/>
              <a:t>Indsigelse mod behandling til direkte markedsføring + profilering i dette øjemed</a:t>
            </a:r>
          </a:p>
          <a:p>
            <a:r>
              <a:rPr lang="da-DK" altLang="da-DK" sz="1800" dirty="0"/>
              <a:t>Ulovlig behandling af personoplysninger</a:t>
            </a:r>
          </a:p>
          <a:p>
            <a:r>
              <a:rPr lang="da-DK" altLang="da-DK" sz="1800" dirty="0"/>
              <a:t>Følger af national ret eller EU-ret</a:t>
            </a:r>
          </a:p>
          <a:p>
            <a:r>
              <a:rPr lang="da-DK" altLang="da-DK" sz="1800" dirty="0"/>
              <a:t>Vedrører behandling af oplysninger baseret på samtykke fra barn Ovenstående gælder ikke, såfremt: 1) informations/ytringsfrihed, 2) retlig forpligtelse/opgave i samfundets interesse, 3) folkesundhed, 4) arkivformål mv. 5) nødvendig for at et retskrav kan fastlægges, gøres gældende eller forsvares. </a:t>
            </a:r>
            <a:br>
              <a:rPr lang="da-DK" altLang="da-DK" sz="1800" dirty="0"/>
            </a:br>
            <a:br>
              <a:rPr lang="da-DK" altLang="da-DK" sz="1800" dirty="0"/>
            </a:br>
            <a:r>
              <a:rPr lang="da-DK" altLang="da-DK" sz="1800" i="1" dirty="0"/>
              <a:t>OBS: den dataansvarlige skal i rimeligt omfang foranstalte sletning i videre led, jf. Art 17, stk. 2 Ret til sletning - ”retten til at blive glemt”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Pladsholder til indhold 2"/>
          <p:cNvSpPr>
            <a:spLocks noGrp="1"/>
          </p:cNvSpPr>
          <p:nvPr>
            <p:ph idx="1"/>
          </p:nvPr>
        </p:nvSpPr>
        <p:spPr>
          <a:xfrm>
            <a:off x="1494235" y="1376364"/>
            <a:ext cx="6172200" cy="3394472"/>
          </a:xfrm>
        </p:spPr>
        <p:txBody>
          <a:bodyPr/>
          <a:lstStyle/>
          <a:p>
            <a:r>
              <a:rPr lang="da-DK" altLang="da-DK" sz="1800" dirty="0"/>
              <a:t>Den registreredes ret til at få sine oplysninger ”med sig”, jf. Art 20, hvis: </a:t>
            </a:r>
          </a:p>
          <a:p>
            <a:pPr lvl="1"/>
            <a:r>
              <a:rPr lang="da-DK" altLang="da-DK" sz="1800" dirty="0"/>
              <a:t>behandlingen er baseret på samtykke eller kontraktopfyldelse, og</a:t>
            </a:r>
          </a:p>
          <a:p>
            <a:pPr lvl="1"/>
            <a:r>
              <a:rPr lang="da-DK" altLang="da-DK" sz="1800" dirty="0"/>
              <a:t>behandlingen foretages automatisk</a:t>
            </a:r>
          </a:p>
          <a:p>
            <a:endParaRPr lang="da-DK" altLang="da-DK" sz="1800" dirty="0"/>
          </a:p>
          <a:p>
            <a:r>
              <a:rPr lang="da-DK" altLang="da-DK" sz="1800" dirty="0"/>
              <a:t>Retten til </a:t>
            </a:r>
            <a:r>
              <a:rPr lang="da-DK" altLang="da-DK" sz="1800" dirty="0" err="1"/>
              <a:t>dataportabilitet</a:t>
            </a:r>
            <a:r>
              <a:rPr lang="da-DK" altLang="da-DK" sz="1800" dirty="0"/>
              <a:t> omfatter kun oplysninger, som den registrerede ”selv” har givet til den dataansvarlige</a:t>
            </a:r>
          </a:p>
          <a:p>
            <a:pPr marL="0" indent="0">
              <a:buNone/>
            </a:pPr>
            <a:endParaRPr lang="da-DK" altLang="da-DK" sz="1800" dirty="0"/>
          </a:p>
          <a:p>
            <a:r>
              <a:rPr lang="da-DK" altLang="da-DK" sz="1800" dirty="0"/>
              <a:t>Hvis teknisk muligt, så omfatter retten til </a:t>
            </a:r>
            <a:r>
              <a:rPr lang="da-DK" altLang="da-DK" sz="1800" dirty="0" err="1"/>
              <a:t>dataportabilitet</a:t>
            </a:r>
            <a:r>
              <a:rPr lang="da-DK" altLang="da-DK" sz="1800" dirty="0"/>
              <a:t> en ret til at få oplysningerne ”transmitteret” direkte fra den dataansvarlige til en anden</a:t>
            </a:r>
          </a:p>
          <a:p>
            <a:endParaRPr lang="da-DK" altLang="da-DK" sz="15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br>
              <a:rPr lang="da-DK" dirty="0"/>
            </a:br>
            <a:r>
              <a:rPr lang="da-DK" dirty="0"/>
              <a:t>NYE ORD</a:t>
            </a:r>
            <a:br>
              <a:rPr lang="da-DK" dirty="0"/>
            </a:br>
            <a:r>
              <a:rPr lang="da-DK" dirty="0"/>
              <a:t>dataansvarlig – databehandler </a:t>
            </a:r>
          </a:p>
        </p:txBody>
      </p:sp>
      <p:sp>
        <p:nvSpPr>
          <p:cNvPr id="3" name="Pladsholder til indhold 2"/>
          <p:cNvSpPr>
            <a:spLocks noGrp="1"/>
          </p:cNvSpPr>
          <p:nvPr>
            <p:ph idx="1"/>
          </p:nvPr>
        </p:nvSpPr>
        <p:spPr>
          <a:xfrm>
            <a:off x="1115616" y="2078850"/>
            <a:ext cx="6840760" cy="3654405"/>
          </a:xfrm>
        </p:spPr>
        <p:txBody>
          <a:bodyPr/>
          <a:lstStyle/>
          <a:p>
            <a:pPr marL="0" indent="0">
              <a:buNone/>
            </a:pPr>
            <a:r>
              <a:rPr lang="da-DK" sz="3000" dirty="0"/>
              <a:t>Dataansvarlig</a:t>
            </a:r>
            <a:r>
              <a:rPr lang="da-DK" sz="2800" dirty="0"/>
              <a:t> </a:t>
            </a:r>
            <a:br>
              <a:rPr lang="da-DK" dirty="0"/>
            </a:br>
            <a:r>
              <a:rPr lang="da-DK" dirty="0"/>
              <a:t>En meget grov tommelfingerregel her er:</a:t>
            </a:r>
          </a:p>
          <a:p>
            <a:pPr lvl="1"/>
            <a:r>
              <a:rPr lang="da-DK" sz="2400" dirty="0"/>
              <a:t>Den, der bestemmer om data skal slettes</a:t>
            </a:r>
          </a:p>
          <a:p>
            <a:pPr lvl="2"/>
            <a:r>
              <a:rPr lang="da-DK" sz="2400" dirty="0"/>
              <a:t>landsforening / lokalforening</a:t>
            </a:r>
          </a:p>
          <a:p>
            <a:pPr lvl="2"/>
            <a:endParaRPr lang="da-DK" sz="2400" dirty="0"/>
          </a:p>
          <a:p>
            <a:pPr marL="0" indent="0">
              <a:buNone/>
            </a:pPr>
            <a:r>
              <a:rPr lang="da-DK" sz="3000" dirty="0"/>
              <a:t>Databehandler</a:t>
            </a:r>
          </a:p>
          <a:p>
            <a:pPr marL="0" indent="0">
              <a:buNone/>
            </a:pPr>
            <a:r>
              <a:rPr lang="da-DK" dirty="0"/>
              <a:t>Den data overlades til, der handler alene på instruks</a:t>
            </a:r>
          </a:p>
          <a:p>
            <a:pPr marL="685800" lvl="2" indent="0">
              <a:buNone/>
            </a:pPr>
            <a:endParaRPr lang="da-DK" dirty="0"/>
          </a:p>
        </p:txBody>
      </p:sp>
    </p:spTree>
    <p:extLst>
      <p:ext uri="{BB962C8B-B14F-4D97-AF65-F5344CB8AC3E}">
        <p14:creationId xmlns:p14="http://schemas.microsoft.com/office/powerpoint/2010/main" val="2945949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el 1"/>
          <p:cNvSpPr>
            <a:spLocks noGrp="1"/>
          </p:cNvSpPr>
          <p:nvPr>
            <p:ph type="title"/>
          </p:nvPr>
        </p:nvSpPr>
        <p:spPr>
          <a:xfrm>
            <a:off x="1494235" y="944166"/>
            <a:ext cx="6172200" cy="857250"/>
          </a:xfrm>
        </p:spPr>
        <p:txBody>
          <a:bodyPr/>
          <a:lstStyle/>
          <a:p>
            <a:r>
              <a:rPr lang="da-DK" altLang="da-DK"/>
              <a:t>Databehandler</a:t>
            </a:r>
          </a:p>
        </p:txBody>
      </p:sp>
      <p:sp>
        <p:nvSpPr>
          <p:cNvPr id="3" name="Pladsholder til indhold 2"/>
          <p:cNvSpPr>
            <a:spLocks noGrp="1"/>
          </p:cNvSpPr>
          <p:nvPr>
            <p:ph idx="1"/>
          </p:nvPr>
        </p:nvSpPr>
        <p:spPr>
          <a:xfrm>
            <a:off x="1547813" y="1646635"/>
            <a:ext cx="6172200" cy="3394472"/>
          </a:xfrm>
        </p:spPr>
        <p:txBody>
          <a:bodyPr/>
          <a:lstStyle/>
          <a:p>
            <a:pPr marL="0" indent="0">
              <a:buNone/>
              <a:defRPr/>
            </a:pPr>
            <a:r>
              <a:rPr lang="da-DK" sz="1500" dirty="0" err="1"/>
              <a:t>Databehandlere</a:t>
            </a:r>
            <a:r>
              <a:rPr lang="da-DK" sz="1500" dirty="0"/>
              <a:t> underlagt langt strengere krav end efter persondataloven, bl.a.</a:t>
            </a:r>
          </a:p>
          <a:p>
            <a:pPr>
              <a:defRPr/>
            </a:pPr>
            <a:r>
              <a:rPr lang="da-DK" sz="1500" dirty="0"/>
              <a:t>Næsten identiske dokumentationskrav som dataansvarlige</a:t>
            </a:r>
          </a:p>
          <a:p>
            <a:pPr>
              <a:defRPr/>
            </a:pPr>
            <a:r>
              <a:rPr lang="da-DK" sz="1500" dirty="0"/>
              <a:t>Den dataansvarlige skal kun bruge </a:t>
            </a:r>
            <a:r>
              <a:rPr lang="da-DK" sz="1500" dirty="0" err="1"/>
              <a:t>databehandlere</a:t>
            </a:r>
            <a:r>
              <a:rPr lang="da-DK" sz="1500" dirty="0"/>
              <a:t>, der giver tilstrækkelige garantier vedr. implementering af passende tekniske og organisatoriske foranstaltninger, så behandlingen sker i overensstemmelse med forordningens krav og sikrer beskyttelse af datasubjektets rettigheder</a:t>
            </a:r>
          </a:p>
          <a:p>
            <a:pPr>
              <a:defRPr/>
            </a:pPr>
            <a:r>
              <a:rPr lang="da-DK" sz="1500" dirty="0"/>
              <a:t>Databehandlerens ansvar ift. databehandleraftaler</a:t>
            </a:r>
          </a:p>
          <a:p>
            <a:pPr>
              <a:defRPr/>
            </a:pPr>
            <a:r>
              <a:rPr lang="da-DK" sz="1500" dirty="0"/>
              <a:t>Indhentelse af den dataansvarliges samtykke ved </a:t>
            </a:r>
            <a:r>
              <a:rPr lang="da-DK" sz="1500" dirty="0" err="1"/>
              <a:t>overladelse</a:t>
            </a:r>
            <a:r>
              <a:rPr lang="da-DK" sz="1500" dirty="0"/>
              <a:t> af oplysninger til andre/nye underdatabehandlere</a:t>
            </a:r>
          </a:p>
          <a:p>
            <a:pPr>
              <a:defRPr/>
            </a:pPr>
            <a:r>
              <a:rPr lang="da-DK" sz="1500" dirty="0"/>
              <a:t>Underdatabehandleraftaler</a:t>
            </a:r>
          </a:p>
          <a:p>
            <a:pPr>
              <a:defRPr/>
            </a:pPr>
            <a:r>
              <a:rPr lang="da-DK" sz="1500" dirty="0"/>
              <a:t>Sikring af, at underdatabehandlere opfylder deres forpligtelser</a:t>
            </a:r>
          </a:p>
          <a:p>
            <a:pPr>
              <a:defRPr/>
            </a:pPr>
            <a:r>
              <a:rPr lang="da-DK" sz="1500" dirty="0"/>
              <a:t>Indgåelse af databehandleraftaler – stadig den dataansvarliges ansvar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p:txBody>
          <a:bodyPr/>
          <a:lstStyle/>
          <a:p>
            <a:r>
              <a:rPr lang="da-DK" altLang="da-DK"/>
              <a:t>Krav til databehandleraftale</a:t>
            </a:r>
          </a:p>
        </p:txBody>
      </p:sp>
      <p:sp>
        <p:nvSpPr>
          <p:cNvPr id="21507" name="Pladsholder til indhold 2"/>
          <p:cNvSpPr>
            <a:spLocks noGrp="1"/>
          </p:cNvSpPr>
          <p:nvPr>
            <p:ph idx="1"/>
          </p:nvPr>
        </p:nvSpPr>
        <p:spPr>
          <a:xfrm>
            <a:off x="899592" y="1556792"/>
            <a:ext cx="7272808" cy="4464496"/>
          </a:xfrm>
        </p:spPr>
        <p:txBody>
          <a:bodyPr/>
          <a:lstStyle/>
          <a:p>
            <a:r>
              <a:rPr lang="da-DK" altLang="da-DK" sz="1600" dirty="0"/>
              <a:t>Behandlingens varighed</a:t>
            </a:r>
          </a:p>
          <a:p>
            <a:r>
              <a:rPr lang="da-DK" altLang="da-DK" sz="1600" dirty="0"/>
              <a:t>Formålet med behandlingen</a:t>
            </a:r>
          </a:p>
          <a:p>
            <a:r>
              <a:rPr lang="da-DK" altLang="da-DK" sz="1600" dirty="0"/>
              <a:t>Typer af data der behandles</a:t>
            </a:r>
          </a:p>
          <a:p>
            <a:r>
              <a:rPr lang="da-DK" altLang="da-DK" sz="1600" dirty="0"/>
              <a:t>Kategorier af datasubjekter / registrerede</a:t>
            </a:r>
          </a:p>
          <a:p>
            <a:r>
              <a:rPr lang="da-DK" altLang="da-DK" sz="1600" dirty="0"/>
              <a:t>Databehandlerens pligter og rettigheder, navnlig at </a:t>
            </a:r>
            <a:r>
              <a:rPr lang="da-DK" altLang="da-DK" sz="1600" dirty="0" err="1"/>
              <a:t>databehandlere</a:t>
            </a:r>
            <a:r>
              <a:rPr lang="da-DK" altLang="da-DK" sz="1600" dirty="0"/>
              <a:t> skal:</a:t>
            </a:r>
          </a:p>
          <a:p>
            <a:pPr lvl="1"/>
            <a:r>
              <a:rPr lang="da-DK" altLang="da-DK" sz="1600" dirty="0"/>
              <a:t>alene behandle data efter den dataansvarliges dokumenterede instruks </a:t>
            </a:r>
          </a:p>
          <a:p>
            <a:pPr lvl="1"/>
            <a:r>
              <a:rPr lang="da-DK" altLang="da-DK" sz="1600" dirty="0"/>
              <a:t>sikre at medarbejdere, der behandler data, er underlagt en fortrolighedsforpligtelse</a:t>
            </a:r>
          </a:p>
          <a:p>
            <a:pPr lvl="1"/>
            <a:r>
              <a:rPr lang="da-DK" altLang="da-DK" sz="1600" dirty="0"/>
              <a:t>efterkomme alle lovpligtige sikkerhedsforanstaltninger</a:t>
            </a:r>
          </a:p>
          <a:p>
            <a:pPr lvl="1"/>
            <a:r>
              <a:rPr lang="da-DK" altLang="da-DK" sz="1600" dirty="0"/>
              <a:t>overholde krav vedrørende anvendelse af andre </a:t>
            </a:r>
            <a:r>
              <a:rPr lang="da-DK" altLang="da-DK" sz="1600" dirty="0" err="1"/>
              <a:t>databehandlere</a:t>
            </a:r>
            <a:endParaRPr lang="da-DK" altLang="da-DK" sz="1600" dirty="0"/>
          </a:p>
          <a:p>
            <a:pPr lvl="1"/>
            <a:r>
              <a:rPr lang="da-DK" altLang="da-DK" sz="1600" dirty="0"/>
              <a:t>i muligt omfang bistå den dataansvarlige med at behandle begæringer, udarbejde PIA, underretning af tilsynsmyndigheden ved sikkerhedsbrud mv.</a:t>
            </a:r>
          </a:p>
          <a:p>
            <a:pPr lvl="1"/>
            <a:r>
              <a:rPr lang="da-DK" altLang="da-DK" sz="1600" dirty="0"/>
              <a:t>være i stand til over for den dataansvarlige at fremvise alt nødvendig information for at dokumentere compliance med reglerne i forordningen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el 1"/>
          <p:cNvSpPr>
            <a:spLocks noGrp="1"/>
          </p:cNvSpPr>
          <p:nvPr>
            <p:ph type="title"/>
          </p:nvPr>
        </p:nvSpPr>
        <p:spPr/>
        <p:txBody>
          <a:bodyPr/>
          <a:lstStyle/>
          <a:p>
            <a:r>
              <a:rPr lang="da-DK" altLang="da-DK"/>
              <a:t>Databehandler</a:t>
            </a:r>
          </a:p>
        </p:txBody>
      </p:sp>
      <p:sp>
        <p:nvSpPr>
          <p:cNvPr id="17411" name="Pladsholder til indhold 2"/>
          <p:cNvSpPr>
            <a:spLocks noGrp="1"/>
          </p:cNvSpPr>
          <p:nvPr>
            <p:ph idx="1"/>
          </p:nvPr>
        </p:nvSpPr>
        <p:spPr>
          <a:xfrm>
            <a:off x="1485900" y="1754982"/>
            <a:ext cx="6172200" cy="4050281"/>
          </a:xfrm>
        </p:spPr>
        <p:txBody>
          <a:bodyPr/>
          <a:lstStyle/>
          <a:p>
            <a:pPr>
              <a:defRPr/>
            </a:pPr>
            <a:r>
              <a:rPr lang="da-DK" altLang="da-DK" dirty="0"/>
              <a:t>Overlader I data til behandling udenfor dette cvr. nr.?</a:t>
            </a:r>
          </a:p>
          <a:p>
            <a:pPr lvl="1">
              <a:defRPr/>
            </a:pPr>
            <a:r>
              <a:rPr lang="da-DK" altLang="da-DK" dirty="0"/>
              <a:t>Databehandleraftale</a:t>
            </a:r>
          </a:p>
          <a:p>
            <a:pPr>
              <a:defRPr/>
            </a:pPr>
            <a:r>
              <a:rPr lang="da-DK" altLang="da-DK" dirty="0"/>
              <a:t>HH drift? </a:t>
            </a:r>
            <a:r>
              <a:rPr lang="da-DK" altLang="da-DK" dirty="0" err="1"/>
              <a:t>Bluegarden</a:t>
            </a:r>
            <a:r>
              <a:rPr lang="da-DK" altLang="da-DK" dirty="0"/>
              <a:t>, </a:t>
            </a:r>
            <a:r>
              <a:rPr lang="da-DK" altLang="da-DK" dirty="0" err="1"/>
              <a:t>mailchimp</a:t>
            </a:r>
            <a:r>
              <a:rPr lang="da-DK" altLang="da-DK" dirty="0"/>
              <a:t>, </a:t>
            </a:r>
            <a:r>
              <a:rPr lang="da-DK" altLang="da-DK" dirty="0" err="1"/>
              <a:t>dropbox</a:t>
            </a:r>
            <a:r>
              <a:rPr lang="da-DK" altLang="da-DK" dirty="0"/>
              <a:t>, Nets, webshop etc.</a:t>
            </a:r>
          </a:p>
          <a:p>
            <a:pPr lvl="1">
              <a:defRPr/>
            </a:pPr>
            <a:r>
              <a:rPr lang="da-DK" altLang="da-DK" dirty="0"/>
              <a:t>Kan integreres i forretningsbetingelserne, HVIS DE OPFYLDER kravene i forordningen</a:t>
            </a:r>
          </a:p>
          <a:p>
            <a:pPr>
              <a:defRPr/>
            </a:pPr>
            <a:r>
              <a:rPr lang="da-DK" altLang="da-DK" dirty="0"/>
              <a:t>Databehandler = den data overlades til</a:t>
            </a:r>
          </a:p>
          <a:p>
            <a:pPr>
              <a:defRPr/>
            </a:pPr>
            <a:r>
              <a:rPr lang="da-DK" altLang="da-DK" dirty="0"/>
              <a:t>FORSKEL PÅ OVERLADELSE OG VIDEREGIVELSE</a:t>
            </a:r>
          </a:p>
          <a:p>
            <a:pPr lvl="1">
              <a:defRPr/>
            </a:pPr>
            <a:endParaRPr lang="da-DK" altLang="da-DK" dirty="0"/>
          </a:p>
          <a:p>
            <a:pPr marL="342900" lvl="1" indent="0">
              <a:buNone/>
              <a:defRPr/>
            </a:pPr>
            <a:endParaRPr lang="da-DK" altLang="da-DK" dirty="0"/>
          </a:p>
          <a:p>
            <a:pPr>
              <a:defRPr/>
            </a:pPr>
            <a:endParaRPr lang="da-DK" altLang="da-DK" dirty="0"/>
          </a:p>
          <a:p>
            <a:pPr>
              <a:defRPr/>
            </a:pPr>
            <a:endParaRPr lang="da-DK" altLang="da-DK" dirty="0"/>
          </a:p>
          <a:p>
            <a:pPr>
              <a:defRPr/>
            </a:pPr>
            <a:endParaRPr lang="da-DK" altLang="da-DK" dirty="0"/>
          </a:p>
          <a:p>
            <a:pPr>
              <a:defRPr/>
            </a:pPr>
            <a:endParaRPr lang="da-DK" altLang="da-DK" dirty="0"/>
          </a:p>
          <a:p>
            <a:pPr>
              <a:defRPr/>
            </a:pPr>
            <a:endParaRPr lang="da-DK" altLang="da-DK" dirty="0"/>
          </a:p>
          <a:p>
            <a:pPr>
              <a:defRPr/>
            </a:pPr>
            <a:endParaRPr lang="da-DK" altLang="da-DK"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1"/>
          <p:cNvSpPr>
            <a:spLocks noGrp="1"/>
          </p:cNvSpPr>
          <p:nvPr>
            <p:ph type="title"/>
          </p:nvPr>
        </p:nvSpPr>
        <p:spPr/>
        <p:txBody>
          <a:bodyPr/>
          <a:lstStyle/>
          <a:p>
            <a:r>
              <a:rPr lang="da-DK" altLang="da-DK"/>
              <a:t>Privacy by design</a:t>
            </a:r>
          </a:p>
        </p:txBody>
      </p:sp>
      <p:sp>
        <p:nvSpPr>
          <p:cNvPr id="3" name="Pladsholder til indhold 2"/>
          <p:cNvSpPr>
            <a:spLocks noGrp="1"/>
          </p:cNvSpPr>
          <p:nvPr>
            <p:ph idx="1"/>
          </p:nvPr>
        </p:nvSpPr>
        <p:spPr>
          <a:xfrm>
            <a:off x="1485900" y="1772816"/>
            <a:ext cx="6172200" cy="3747864"/>
          </a:xfrm>
        </p:spPr>
        <p:txBody>
          <a:bodyPr/>
          <a:lstStyle/>
          <a:p>
            <a:pPr marL="0" indent="0">
              <a:buNone/>
              <a:defRPr/>
            </a:pPr>
            <a:r>
              <a:rPr lang="da-DK" sz="1800" dirty="0"/>
              <a:t>Databeskyttelse gennem indstillinger – tekniske* og organisatoriske foranstaltninger</a:t>
            </a:r>
          </a:p>
          <a:p>
            <a:pPr lvl="1">
              <a:defRPr/>
            </a:pPr>
            <a:endParaRPr lang="da-DK" sz="1500" dirty="0"/>
          </a:p>
          <a:p>
            <a:pPr marL="342900" lvl="1" indent="0">
              <a:buNone/>
              <a:defRPr/>
            </a:pPr>
            <a:r>
              <a:rPr lang="da-DK" sz="1500" dirty="0"/>
              <a:t>Gennemførelse af mekanismer med henblik på, som udgangspunkt, at sikre</a:t>
            </a:r>
          </a:p>
          <a:p>
            <a:pPr lvl="1">
              <a:defRPr/>
            </a:pPr>
            <a:r>
              <a:rPr lang="da-DK" sz="1500" dirty="0"/>
              <a:t>at der kun behandles nødvendige personoplysninger i forhold til behandlingsformålet</a:t>
            </a:r>
          </a:p>
          <a:p>
            <a:pPr lvl="1">
              <a:defRPr/>
            </a:pPr>
            <a:r>
              <a:rPr lang="da-DK" sz="1500" dirty="0"/>
              <a:t>at der kun sker nødvendig indsamling og opbevaring i forhold til behandlingsformål (både mængde, omfang og periode)</a:t>
            </a:r>
          </a:p>
          <a:p>
            <a:pPr lvl="1">
              <a:defRPr/>
            </a:pPr>
            <a:r>
              <a:rPr lang="da-DK" sz="1500" dirty="0"/>
              <a:t>Mekanismer sikrer navnlig, at personoplysninger som udgangspunkt ikke stilles til rådighed for et ubegrænset antal personer uden datasubjektets vidende </a:t>
            </a:r>
          </a:p>
          <a:p>
            <a:pPr lvl="1">
              <a:defRPr/>
            </a:pPr>
            <a:endParaRPr lang="da-DK" sz="1500" dirty="0"/>
          </a:p>
          <a:p>
            <a:pPr marL="342900" lvl="1" indent="0">
              <a:buNone/>
              <a:defRPr/>
            </a:pPr>
            <a:r>
              <a:rPr lang="da-DK" sz="1500" dirty="0"/>
              <a:t>* Tekniske ved NYE SYSTEMER!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da-DK" dirty="0"/>
              <a:t>Lidt om mig </a:t>
            </a:r>
            <a:r>
              <a:rPr lang="da-DK" dirty="0">
                <a:sym typeface="Wingdings" panose="05000000000000000000" pitchFamily="2" charset="2"/>
              </a:rPr>
              <a:t></a:t>
            </a:r>
            <a:endParaRPr lang="da-DK" dirty="0"/>
          </a:p>
        </p:txBody>
      </p:sp>
      <p:sp>
        <p:nvSpPr>
          <p:cNvPr id="3" name="Pladsholder til indhold 2"/>
          <p:cNvSpPr>
            <a:spLocks noGrp="1"/>
          </p:cNvSpPr>
          <p:nvPr>
            <p:ph idx="1"/>
          </p:nvPr>
        </p:nvSpPr>
        <p:spPr>
          <a:xfrm>
            <a:off x="1331640" y="1417638"/>
            <a:ext cx="6696744" cy="4243610"/>
          </a:xfrm>
        </p:spPr>
        <p:txBody>
          <a:bodyPr/>
          <a:lstStyle/>
          <a:p>
            <a:r>
              <a:rPr lang="da-DK" sz="2000" dirty="0"/>
              <a:t>15 år ISOBRO </a:t>
            </a:r>
          </a:p>
          <a:p>
            <a:r>
              <a:rPr lang="da-DK" sz="2000" dirty="0"/>
              <a:t>Uddannet indenfor markedsføring og kommunikation</a:t>
            </a:r>
          </a:p>
          <a:p>
            <a:r>
              <a:rPr lang="da-DK" sz="2000" dirty="0"/>
              <a:t>DPO uddannet hos Kammeradvokaten</a:t>
            </a:r>
          </a:p>
          <a:p>
            <a:r>
              <a:rPr lang="da-DK" sz="2000" dirty="0"/>
              <a:t>Hvad er mine kvalifikationer?</a:t>
            </a:r>
          </a:p>
          <a:p>
            <a:pPr lvl="1"/>
            <a:r>
              <a:rPr lang="da-DK" sz="2000" dirty="0"/>
              <a:t>At jeg kender </a:t>
            </a:r>
            <a:r>
              <a:rPr lang="da-DK" sz="2000" dirty="0" err="1"/>
              <a:t>foreningsdanmark</a:t>
            </a:r>
            <a:r>
              <a:rPr lang="da-DK" sz="2000" dirty="0"/>
              <a:t> ret godt!</a:t>
            </a:r>
          </a:p>
          <a:p>
            <a:pPr lvl="1"/>
            <a:r>
              <a:rPr lang="da-DK" sz="2000" dirty="0"/>
              <a:t>Har frikirke baggrund, så jeg kender mekanismerne</a:t>
            </a:r>
          </a:p>
          <a:p>
            <a:pPr lvl="1"/>
            <a:r>
              <a:rPr lang="da-DK" sz="2000" dirty="0"/>
              <a:t>Målet er, at få omsat GDPR til terrængående dansk, I kan bruge i jeres dagligdag</a:t>
            </a:r>
          </a:p>
          <a:p>
            <a:pPr lvl="1"/>
            <a:endParaRPr lang="da-DK" sz="2000" dirty="0"/>
          </a:p>
          <a:p>
            <a:r>
              <a:rPr lang="da-DK" sz="2000" dirty="0"/>
              <a:t>Jeg ved ikke alt om GDPR – vi er på en rejse sammen – ingen ved alt pt.</a:t>
            </a:r>
          </a:p>
        </p:txBody>
      </p:sp>
    </p:spTree>
    <p:extLst>
      <p:ext uri="{BB962C8B-B14F-4D97-AF65-F5344CB8AC3E}">
        <p14:creationId xmlns:p14="http://schemas.microsoft.com/office/powerpoint/2010/main" val="14326983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Behandlingssikkerhed art. 32</a:t>
            </a:r>
          </a:p>
        </p:txBody>
      </p:sp>
      <p:sp>
        <p:nvSpPr>
          <p:cNvPr id="3" name="Pladsholder til indhold 2"/>
          <p:cNvSpPr>
            <a:spLocks noGrp="1"/>
          </p:cNvSpPr>
          <p:nvPr>
            <p:ph idx="1"/>
          </p:nvPr>
        </p:nvSpPr>
        <p:spPr>
          <a:xfrm>
            <a:off x="1485900" y="1897449"/>
            <a:ext cx="6172200" cy="3394472"/>
          </a:xfrm>
        </p:spPr>
        <p:txBody>
          <a:bodyPr/>
          <a:lstStyle/>
          <a:p>
            <a:pPr marL="385763" indent="-385763">
              <a:buFont typeface="+mj-lt"/>
              <a:buAutoNum type="arabicPeriod"/>
            </a:pPr>
            <a:r>
              <a:rPr lang="da-DK" sz="2100" dirty="0"/>
              <a:t>Under hensyntagen til det aktuelle tekniske niveau, implementeringsomkostningerne og den pågældende behandlings karakter, omfang, sammenhæng og formål samt risiciene af varierende sandsynlighed og alvor for fysiske personers rettigheder og frihedsrettigheder gennemfører den dataansvarlige og databehandleren passende tekniske og organisatoriske foranstaltninger for at sikre et sikkerhedsniveau, der passer til disse risici, herunder bl.a. alt efter hvad der er relevant:</a:t>
            </a:r>
          </a:p>
          <a:p>
            <a:endParaRPr lang="da-DK" dirty="0"/>
          </a:p>
        </p:txBody>
      </p:sp>
    </p:spTree>
    <p:extLst>
      <p:ext uri="{BB962C8B-B14F-4D97-AF65-F5344CB8AC3E}">
        <p14:creationId xmlns:p14="http://schemas.microsoft.com/office/powerpoint/2010/main" val="3974778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idx="1"/>
          </p:nvPr>
        </p:nvSpPr>
        <p:spPr>
          <a:xfrm>
            <a:off x="647564" y="980728"/>
            <a:ext cx="7848872" cy="5472608"/>
          </a:xfrm>
        </p:spPr>
        <p:txBody>
          <a:bodyPr/>
          <a:lstStyle/>
          <a:p>
            <a:pPr marL="0" indent="0" algn="ctr">
              <a:buNone/>
            </a:pPr>
            <a:r>
              <a:rPr lang="da-DK" sz="3200" b="1" dirty="0"/>
              <a:t>Artikel 32 fortsat:</a:t>
            </a:r>
          </a:p>
          <a:p>
            <a:pPr marL="0" indent="0">
              <a:buNone/>
            </a:pPr>
            <a:endParaRPr lang="da-DK" sz="1200" dirty="0"/>
          </a:p>
          <a:p>
            <a:pPr marL="0" indent="0">
              <a:buNone/>
            </a:pPr>
            <a:r>
              <a:rPr lang="da-DK" sz="1200" dirty="0"/>
              <a:t>a) pseudonymisering og kryptering af personoplysninger</a:t>
            </a:r>
          </a:p>
          <a:p>
            <a:pPr marL="0" indent="0">
              <a:buNone/>
            </a:pPr>
            <a:r>
              <a:rPr lang="da-DK" sz="1200" dirty="0"/>
              <a:t>b) evne til at sikre vedvarende fortrolighed, integritet, tilgængelighed og robusthed af behandlingssystemer og -tjenester</a:t>
            </a:r>
          </a:p>
          <a:p>
            <a:pPr marL="0" indent="0">
              <a:buNone/>
            </a:pPr>
            <a:r>
              <a:rPr lang="da-DK" sz="1200" dirty="0"/>
              <a:t>c) evne til rettidigt at genoprette tilgængeligheden af og adgangen til personoplysninger i tilfælde af en fysisk eller teknisk hændelse</a:t>
            </a:r>
          </a:p>
          <a:p>
            <a:pPr marL="0" indent="0">
              <a:buNone/>
            </a:pPr>
            <a:r>
              <a:rPr lang="da-DK" sz="1200" dirty="0"/>
              <a:t>d) en procedure for regelmæssig afprøvning, vurdering og evaluering af effektiviteten af de tekniske og organisatoriske foranstaltninger til sikring af behandlingssikkerhed.</a:t>
            </a:r>
            <a:br>
              <a:rPr lang="da-DK" sz="1200" dirty="0"/>
            </a:br>
            <a:endParaRPr lang="da-DK" sz="1200" dirty="0"/>
          </a:p>
          <a:p>
            <a:pPr marL="0" indent="0">
              <a:buNone/>
            </a:pPr>
            <a:r>
              <a:rPr lang="da-DK" sz="1200" dirty="0"/>
              <a:t>2.   Ved vurderingen af, hvilket sikkerhedsniveau der er passende, tages der navnlig hensyn til de risici, som behandling udgør, navnlig ved hændelig eller ulovlig tilintetgørelse, tab, ændring, uautoriseret videregivelse af eller adgang til personoplysninger, der er transmitteret, opbevaret eller på anden måde behandlet.</a:t>
            </a:r>
            <a:br>
              <a:rPr lang="da-DK" sz="1200" dirty="0"/>
            </a:br>
            <a:endParaRPr lang="da-DK" sz="1200" dirty="0"/>
          </a:p>
          <a:p>
            <a:pPr marL="0" indent="0">
              <a:buNone/>
            </a:pPr>
            <a:r>
              <a:rPr lang="da-DK" sz="1200" dirty="0"/>
              <a:t>3.   Overholdelse af en godkendt adfærdskodeks som omhandlet i artikel 40 eller en godkendt certificeringsmekanisme som omhandlet i artikel 42 kan bruges som et element til at påvise overholdelse af kravene i nærværende artikels stk. 1.</a:t>
            </a:r>
            <a:br>
              <a:rPr lang="da-DK" sz="1200" dirty="0"/>
            </a:br>
            <a:endParaRPr lang="da-DK" sz="1200" dirty="0"/>
          </a:p>
          <a:p>
            <a:pPr marL="0" indent="0">
              <a:buNone/>
            </a:pPr>
            <a:r>
              <a:rPr lang="da-DK" sz="1200" dirty="0"/>
              <a:t>4.   Den dataansvarlige og databehandleren tager skridt til at sikre, at enhver fysisk person, der udfører arbejde for den dataansvarlige eller databehandleren, og som får adgang til personoplysninger, kun behandler disse efter instruks fra den dataansvarlige, medmindre behandling kræves i henhold til EU-retten eller medlemsstaternes nationale ret.</a:t>
            </a:r>
          </a:p>
          <a:p>
            <a:endParaRPr lang="da-DK" dirty="0"/>
          </a:p>
        </p:txBody>
      </p:sp>
    </p:spTree>
    <p:extLst>
      <p:ext uri="{BB962C8B-B14F-4D97-AF65-F5344CB8AC3E}">
        <p14:creationId xmlns:p14="http://schemas.microsoft.com/office/powerpoint/2010/main" val="13762472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467544" y="1700808"/>
            <a:ext cx="8208912" cy="4643420"/>
          </a:xfrm>
        </p:spPr>
        <p:txBody>
          <a:bodyPr/>
          <a:lstStyle/>
          <a:p>
            <a:pPr marL="0" indent="0">
              <a:buNone/>
            </a:pPr>
            <a:r>
              <a:rPr lang="da-DK" sz="900" b="1" dirty="0"/>
              <a:t>1.   Hver dataansvarlig og hvis det er relevant, den dataansvarliges repræsentant fører fortegnelser over behandlingsaktiviteter under deres ansvar. Disse fortegnelser skal omfatte alle af følgende oplysninger:</a:t>
            </a:r>
          </a:p>
          <a:p>
            <a:pPr marL="0" indent="0">
              <a:buNone/>
            </a:pPr>
            <a:r>
              <a:rPr lang="da-DK" sz="900" dirty="0"/>
              <a:t>a) navn på og kontaktoplysninger for den dataansvarlige og, hvis det er relevant, den fælles dataansvarlige, den dataansvarliges repræsentant og databeskyttelsesrådgiveren</a:t>
            </a:r>
          </a:p>
          <a:p>
            <a:pPr marL="0" indent="0">
              <a:buNone/>
            </a:pPr>
            <a:r>
              <a:rPr lang="da-DK" sz="900" dirty="0"/>
              <a:t>b) formålene med behandlingen</a:t>
            </a:r>
          </a:p>
          <a:p>
            <a:pPr marL="0" indent="0">
              <a:buNone/>
            </a:pPr>
            <a:r>
              <a:rPr lang="da-DK" sz="900" dirty="0"/>
              <a:t>c) en beskrivelse af kategorierne af registrerede og kategorierne af personoplysninger</a:t>
            </a:r>
          </a:p>
          <a:p>
            <a:pPr marL="0" indent="0">
              <a:buNone/>
            </a:pPr>
            <a:r>
              <a:rPr lang="da-DK" sz="900" dirty="0"/>
              <a:t>d) de kategorier af modtagere, som personoplysningerne er eller vil blive videregivet til, herunder modtagere i tredjelande eller internationale organisationer</a:t>
            </a:r>
          </a:p>
          <a:p>
            <a:pPr marL="0" indent="0">
              <a:buNone/>
            </a:pPr>
            <a:r>
              <a:rPr lang="da-DK" sz="900" dirty="0"/>
              <a:t>e) hvor det er relevant, overførsler af personoplysninger til et tredjeland eller en international organisation, herunder angivelse af dette tredjeland eller denne internationale organisation og i tilfælde af overførsler i henhold til artikel 49, stk. 1, andet afsnit, dokumentation for passende garantier</a:t>
            </a:r>
          </a:p>
          <a:p>
            <a:pPr marL="0" indent="0">
              <a:buNone/>
            </a:pPr>
            <a:r>
              <a:rPr lang="da-DK" sz="900" dirty="0"/>
              <a:t>f) hvis det er muligt, de forventede tidsfrister for sletning af de forskellige kategorier af oplysninger</a:t>
            </a:r>
          </a:p>
          <a:p>
            <a:pPr marL="0" indent="0">
              <a:buNone/>
            </a:pPr>
            <a:r>
              <a:rPr lang="da-DK" sz="900" dirty="0"/>
              <a:t>g) hvis det er muligt, en generel beskrivelse af de tekniske og organisatoriske sikkerhedsforanstaltninger omhandlet i artikel 32, stk. 1.</a:t>
            </a:r>
            <a:br>
              <a:rPr lang="da-DK" sz="900" dirty="0"/>
            </a:br>
            <a:endParaRPr lang="da-DK" sz="900" dirty="0"/>
          </a:p>
          <a:p>
            <a:pPr marL="0" indent="0">
              <a:buNone/>
            </a:pPr>
            <a:r>
              <a:rPr lang="da-DK" sz="900" b="1" dirty="0"/>
              <a:t>2.   Hver databehandler og, hvis det er relevant, databehandlerens repræsentant fører fortegnelser over alle kategorier af behandlingsaktiviteter, der foretages på vegne af en dataansvarlig, idet fortegnelsen skal indeholde:</a:t>
            </a:r>
          </a:p>
          <a:p>
            <a:pPr marL="0" indent="0">
              <a:buNone/>
            </a:pPr>
            <a:r>
              <a:rPr lang="da-DK" sz="900" dirty="0"/>
              <a:t>a) navn på og kontaktoplysninger for databehandleren eller databehandlerne og for hver dataansvarlig, på hvis vegne databehandleren handler, samt, hvis det er relevant, den dataansvarliges eller databehandlerens repræsentant og databeskyttelsesrådgiveren</a:t>
            </a:r>
          </a:p>
          <a:p>
            <a:pPr marL="0" indent="0">
              <a:buNone/>
            </a:pPr>
            <a:r>
              <a:rPr lang="da-DK" sz="900" dirty="0"/>
              <a:t>b) de kategorier af behandling, der foretages på vegne af den enkelte dataansvarlige</a:t>
            </a:r>
          </a:p>
          <a:p>
            <a:pPr marL="0" indent="0">
              <a:buNone/>
            </a:pPr>
            <a:r>
              <a:rPr lang="da-DK" sz="900" dirty="0"/>
              <a:t>c) hvor det er relevant, overførsler af personoplysninger til et tredjeland eller en international organisation, herunder angivelse af dette tredjeland eller denne internationale organisation og i tilfælde af overførsler i henhold til artikel 49, stk. 1, andet afsnit, dokumentation for passende garantier</a:t>
            </a:r>
          </a:p>
          <a:p>
            <a:pPr marL="0" indent="0">
              <a:buNone/>
            </a:pPr>
            <a:r>
              <a:rPr lang="da-DK" sz="900" dirty="0"/>
              <a:t>d) hvis det er muligt, en generel beskrivelse af de tekniske og organisatoriske sikkerhedsforanstaltninger omhandlet i artikel 32, stk. 1.</a:t>
            </a:r>
          </a:p>
          <a:p>
            <a:pPr marL="171450" indent="-171450">
              <a:buAutoNum type="arabicPeriod" startAt="3"/>
            </a:pPr>
            <a:r>
              <a:rPr lang="da-DK" sz="900" b="1" dirty="0"/>
              <a:t>De fortegnelser, der er omhandlet i stk. 1 og 2, skal foreligge skriftligt, herunder elektronisk.</a:t>
            </a:r>
          </a:p>
          <a:p>
            <a:pPr marL="171450" indent="-171450">
              <a:buAutoNum type="arabicPeriod" startAt="4"/>
            </a:pPr>
            <a:r>
              <a:rPr lang="da-DK" sz="900" b="1" dirty="0"/>
              <a:t>Den dataansvarlige eller databehandleren samt, hvis det er relevant, den dataansvarliges eller databehandlerens repræsentant stiller efter anmodning fortegnelserne til rådighed for tilsynsmyndigheden.</a:t>
            </a:r>
          </a:p>
          <a:p>
            <a:pPr marL="171450" indent="-171450">
              <a:buAutoNum type="arabicPeriod" startAt="4"/>
            </a:pPr>
            <a:endParaRPr lang="da-DK" sz="825" b="1" dirty="0"/>
          </a:p>
          <a:p>
            <a:pPr marL="0" indent="0">
              <a:buNone/>
            </a:pPr>
            <a:r>
              <a:rPr lang="da-DK" sz="1100" b="1" dirty="0"/>
              <a:t>5.   De i stk. 1 og 2 omhandlede forpligtelser finder ikke anvendelse på et foretagende eller en organisation, der beskæftiger under 250 personer, medmindre den behandling, som den foretager, sandsynligvis vil medføre en risiko for registreredes rettigheder og frihedsrettigheder, behandlingen ikke er lejlighedsvis, eller </a:t>
            </a:r>
            <a:r>
              <a:rPr lang="da-DK" sz="1100" b="1" i="1" dirty="0"/>
              <a:t>behandlingen omfatter særlige kategorier af oplysninger, jf. artikel 9, stk. 1, eller personoplysninger vedrørende straffedomme og lovovertrædelser, jf. artikel 10.</a:t>
            </a:r>
          </a:p>
          <a:p>
            <a:endParaRPr lang="da-DK" dirty="0"/>
          </a:p>
        </p:txBody>
      </p:sp>
      <p:sp>
        <p:nvSpPr>
          <p:cNvPr id="4" name="Tekstfelt 3"/>
          <p:cNvSpPr txBox="1"/>
          <p:nvPr/>
        </p:nvSpPr>
        <p:spPr>
          <a:xfrm>
            <a:off x="611560" y="404664"/>
            <a:ext cx="7704856" cy="1015663"/>
          </a:xfrm>
          <a:prstGeom prst="rect">
            <a:avLst/>
          </a:prstGeom>
          <a:noFill/>
        </p:spPr>
        <p:txBody>
          <a:bodyPr wrap="square" rtlCol="0">
            <a:spAutoFit/>
          </a:bodyPr>
          <a:lstStyle/>
          <a:p>
            <a:pPr algn="ctr"/>
            <a:r>
              <a:rPr lang="da-DK" b="1" dirty="0"/>
              <a:t>Fortegnelse over behandlingsaktiviteter - se side 461 i betænkning</a:t>
            </a:r>
            <a:br>
              <a:rPr lang="da-DK" b="1" dirty="0"/>
            </a:br>
            <a:br>
              <a:rPr lang="da-DK" b="1" dirty="0"/>
            </a:br>
            <a:r>
              <a:rPr lang="da-DK" sz="1200" b="1" dirty="0">
                <a:solidFill>
                  <a:schemeClr val="accent1">
                    <a:lumMod val="50000"/>
                  </a:schemeClr>
                </a:solidFill>
              </a:rPr>
              <a:t>http://justitsministeriet.dk/sites/default/files/media/Pressemeddelelser/pdf/2017/betaenkning_nr._1565_del_i_bind_2.pdf</a:t>
            </a:r>
          </a:p>
        </p:txBody>
      </p:sp>
    </p:spTree>
    <p:extLst>
      <p:ext uri="{BB962C8B-B14F-4D97-AF65-F5344CB8AC3E}">
        <p14:creationId xmlns:p14="http://schemas.microsoft.com/office/powerpoint/2010/main" val="32647257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1268760"/>
            <a:ext cx="6172200" cy="691586"/>
          </a:xfrm>
        </p:spPr>
        <p:txBody>
          <a:bodyPr/>
          <a:lstStyle/>
          <a:p>
            <a:r>
              <a:rPr lang="da-DK" dirty="0"/>
              <a:t>Brud på sikkerheden</a:t>
            </a:r>
            <a:br>
              <a:rPr lang="da-DK" dirty="0"/>
            </a:br>
            <a:r>
              <a:rPr lang="da-DK" sz="1500" b="1" dirty="0"/>
              <a:t>Art. 33 til tilsynsmyndigheden</a:t>
            </a:r>
            <a:br>
              <a:rPr lang="da-DK" sz="1500" b="1" dirty="0"/>
            </a:br>
            <a:br>
              <a:rPr lang="da-DK" b="1" dirty="0"/>
            </a:br>
            <a:endParaRPr lang="da-DK" dirty="0"/>
          </a:p>
        </p:txBody>
      </p:sp>
      <p:sp>
        <p:nvSpPr>
          <p:cNvPr id="3" name="Pladsholder til indhold 2"/>
          <p:cNvSpPr>
            <a:spLocks noGrp="1"/>
          </p:cNvSpPr>
          <p:nvPr>
            <p:ph idx="1"/>
          </p:nvPr>
        </p:nvSpPr>
        <p:spPr/>
        <p:txBody>
          <a:bodyPr/>
          <a:lstStyle/>
          <a:p>
            <a:r>
              <a:rPr lang="da-DK" sz="1800" dirty="0"/>
              <a:t>Ved brud på persondatasikkerheden anmelder den dataansvarlige uden unødig forsinkelse og om muligt senest 72 timer, efter at denne er blevet bekendt med det, bruddet på persondatasikkerheden til den tilsynsmyndighed, som er kompetent i overensstemmelse med artikel 55, medmindre at det er usandsynligt, at bruddet på persondatasikkerheden indebærer en risiko for fysiske personers rettigheder eller frihedsrettigheder. Foretages anmeldelsen til tilsynsmyndigheden ikke inden for 72 timer, ledsages den af en begrundelse for forsinkelsen.</a:t>
            </a:r>
          </a:p>
          <a:p>
            <a:endParaRPr lang="da-DK" sz="1800" dirty="0"/>
          </a:p>
          <a:p>
            <a:r>
              <a:rPr lang="da-DK" sz="1800" dirty="0"/>
              <a:t>Hvad er et brud?</a:t>
            </a:r>
            <a:br>
              <a:rPr lang="da-DK" sz="1800" dirty="0"/>
            </a:br>
            <a:r>
              <a:rPr lang="da-DK" sz="1800" dirty="0"/>
              <a:t>Et brud der fører til hændelig eller ulovlig tilintetgørelse, tab, ændring, uautoriseret videregivelse af eller adgang til personoplysninger, der er transmitteret, opbevaret eller på anden måde behandlet</a:t>
            </a:r>
          </a:p>
          <a:p>
            <a:endParaRPr lang="da-DK" sz="1800" dirty="0"/>
          </a:p>
          <a:p>
            <a:endParaRPr lang="da-DK" sz="1800" dirty="0"/>
          </a:p>
          <a:p>
            <a:endParaRPr lang="da-DK" sz="1200" dirty="0"/>
          </a:p>
        </p:txBody>
      </p:sp>
    </p:spTree>
    <p:extLst>
      <p:ext uri="{BB962C8B-B14F-4D97-AF65-F5344CB8AC3E}">
        <p14:creationId xmlns:p14="http://schemas.microsoft.com/office/powerpoint/2010/main" val="38852761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85900" y="944724"/>
            <a:ext cx="6172200" cy="857250"/>
          </a:xfrm>
        </p:spPr>
        <p:txBody>
          <a:bodyPr/>
          <a:lstStyle/>
          <a:p>
            <a:r>
              <a:rPr lang="da-DK" dirty="0"/>
              <a:t>Brud på sikkerhed</a:t>
            </a:r>
            <a:br>
              <a:rPr lang="da-DK" dirty="0"/>
            </a:br>
            <a:r>
              <a:rPr lang="da-DK" sz="1500" dirty="0"/>
              <a:t>Art. 34 til den registrerede</a:t>
            </a:r>
          </a:p>
        </p:txBody>
      </p:sp>
      <p:sp>
        <p:nvSpPr>
          <p:cNvPr id="3" name="Pladsholder til indhold 2"/>
          <p:cNvSpPr>
            <a:spLocks noGrp="1"/>
          </p:cNvSpPr>
          <p:nvPr>
            <p:ph idx="1"/>
          </p:nvPr>
        </p:nvSpPr>
        <p:spPr>
          <a:xfrm>
            <a:off x="1485900" y="1906786"/>
            <a:ext cx="6172200" cy="3952484"/>
          </a:xfrm>
        </p:spPr>
        <p:txBody>
          <a:bodyPr/>
          <a:lstStyle/>
          <a:p>
            <a:pPr marL="0" indent="0">
              <a:buNone/>
            </a:pPr>
            <a:r>
              <a:rPr lang="da-DK" sz="1050" dirty="0"/>
              <a:t>Når et brud på persondatasikkerheden sandsynligvis vil indebære en høj risiko for fysiske personers rettigheder og frihedsrettigheder, underretter den dataansvarlige uden unødig forsinkelse den registrerede om bruddet på persondatasikkerheden.</a:t>
            </a:r>
          </a:p>
          <a:p>
            <a:r>
              <a:rPr lang="da-DK" sz="1050" dirty="0"/>
              <a:t>2.   Underretningen af den registrerede i henhold til denne artikels stk. 1 skal i et klart og forståeligt sprog beskrive karakteren af bruddet på persondatasikkerheden og mindst indeholde de oplysninger og foranstaltninger, der er omhandlet i artikel 33, stk. 3, litra b), c) og d).</a:t>
            </a:r>
          </a:p>
          <a:p>
            <a:r>
              <a:rPr lang="da-DK" sz="1050" dirty="0"/>
              <a:t>3.   Det er ikke nødvendigt at underrette den registrerede som omhandlet i stk. 1, hvis en af følgende betingelser er opfyldt:</a:t>
            </a:r>
          </a:p>
          <a:p>
            <a:r>
              <a:rPr lang="da-DK" sz="1050" dirty="0"/>
              <a:t>a)	den dataansvarlige har gennemført passende tekniske og organisatoriske beskyttelsesforanstaltninger, og disse foranstaltninger er blevet anvendt på de personoplysninger, som er berørt af bruddet på persondatasikkerheden, navnlig foranstaltninger, der gør personoplysningerne uforståelige for enhver, der ikke har autoriseret adgang hertil, som f.eks. kryptering</a:t>
            </a:r>
          </a:p>
          <a:p>
            <a:r>
              <a:rPr lang="da-DK" sz="1050" dirty="0"/>
              <a:t>b)	den dataansvarlige har truffet efterfølgende foranstaltninger, der sikrer, at den høje risiko for de registreredes rettigheder og frihedsrettigheder som omhandlet i stk. 1 sandsynligvis ikke længere er reel</a:t>
            </a:r>
          </a:p>
          <a:p>
            <a:r>
              <a:rPr lang="da-DK" sz="1050" dirty="0"/>
              <a:t>c)	det vil kræve en uforholdsmæssig indsats. I et sådant tilfælde skal der i stedet foretages en offentlig meddelelse eller tilsvarende foranstaltning, hvorved de registrerede underrettes på en tilsvarende effektiv måde.</a:t>
            </a:r>
          </a:p>
          <a:p>
            <a:r>
              <a:rPr lang="da-DK" sz="1050" dirty="0"/>
              <a:t>4.   Hvis den dataansvarlige ikke allerede har underrettet den registrerede om bruddet på persondatasikkerheden, kan tilsynsmyndigheden efter at have overvejet sandsynligheden for, at bruddet på persondatasikkerheden indebærer en høj risiko, kræve, at den dataansvarlige gør dette, eller beslutte, at en af betingelserne i stk. 3 er opfyldt.</a:t>
            </a:r>
          </a:p>
          <a:p>
            <a:endParaRPr lang="da-DK" dirty="0"/>
          </a:p>
        </p:txBody>
      </p:sp>
    </p:spTree>
    <p:extLst>
      <p:ext uri="{BB962C8B-B14F-4D97-AF65-F5344CB8AC3E}">
        <p14:creationId xmlns:p14="http://schemas.microsoft.com/office/powerpoint/2010/main" val="1826089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Bøder, der kan mærkes</a:t>
            </a:r>
          </a:p>
        </p:txBody>
      </p:sp>
      <p:sp>
        <p:nvSpPr>
          <p:cNvPr id="3" name="Pladsholder til indhold 2"/>
          <p:cNvSpPr>
            <a:spLocks noGrp="1"/>
          </p:cNvSpPr>
          <p:nvPr>
            <p:ph idx="1"/>
          </p:nvPr>
        </p:nvSpPr>
        <p:spPr/>
        <p:txBody>
          <a:bodyPr/>
          <a:lstStyle/>
          <a:p>
            <a:pPr>
              <a:defRPr/>
            </a:pPr>
            <a:r>
              <a:rPr lang="da-DK" dirty="0"/>
              <a:t>2 % af virksomhedens omsætning på verdensplan eller 10 mio. euro ved sikkerhedsbrud</a:t>
            </a:r>
            <a:br>
              <a:rPr lang="da-DK" dirty="0"/>
            </a:br>
            <a:endParaRPr lang="da-DK" dirty="0"/>
          </a:p>
          <a:p>
            <a:pPr>
              <a:defRPr/>
            </a:pPr>
            <a:r>
              <a:rPr lang="da-DK" dirty="0"/>
              <a:t>4 % af virksomhedens omsætning på verdensplan eller 20 mio. euro den registreredes rettigheder</a:t>
            </a:r>
          </a:p>
          <a:p>
            <a:pPr>
              <a:defRPr/>
            </a:pPr>
            <a:endParaRPr lang="da-DK" dirty="0"/>
          </a:p>
          <a:p>
            <a:endParaRPr lang="da-DK" dirty="0"/>
          </a:p>
        </p:txBody>
      </p:sp>
    </p:spTree>
    <p:extLst>
      <p:ext uri="{BB962C8B-B14F-4D97-AF65-F5344CB8AC3E}">
        <p14:creationId xmlns:p14="http://schemas.microsoft.com/office/powerpoint/2010/main" val="9122925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827584" y="1107281"/>
            <a:ext cx="7416824" cy="4914007"/>
          </a:xfrm>
        </p:spPr>
        <p:txBody>
          <a:bodyPr/>
          <a:lstStyle/>
          <a:p>
            <a:pPr marL="0" indent="0">
              <a:buNone/>
              <a:defRPr/>
            </a:pPr>
            <a:r>
              <a:rPr lang="da-DK" dirty="0"/>
              <a:t>I skal dokumentere, I overholder GDPR</a:t>
            </a:r>
          </a:p>
          <a:p>
            <a:pPr>
              <a:defRPr/>
            </a:pPr>
            <a:endParaRPr lang="da-DK" sz="1500" dirty="0"/>
          </a:p>
          <a:p>
            <a:pPr marL="0" indent="0">
              <a:buNone/>
              <a:defRPr/>
            </a:pPr>
            <a:r>
              <a:rPr lang="da-DK" sz="1600" dirty="0"/>
              <a:t>Dokumentationen skal mindst omfatte</a:t>
            </a:r>
          </a:p>
          <a:p>
            <a:pPr>
              <a:defRPr/>
            </a:pPr>
            <a:r>
              <a:rPr lang="da-DK" sz="1600" dirty="0"/>
              <a:t>Navn og kontaktoplysninger på den dataansvarlige i organisationen fx Mette Grovermann i ISOBRO, eller den fælles dataansvarlige og dennes eventuelle repræsentant samt evt. DPO </a:t>
            </a:r>
          </a:p>
          <a:p>
            <a:pPr>
              <a:defRPr/>
            </a:pPr>
            <a:r>
              <a:rPr lang="da-DK" sz="1600" dirty="0"/>
              <a:t>Formålene med behandlingen</a:t>
            </a:r>
          </a:p>
          <a:p>
            <a:pPr>
              <a:defRPr/>
            </a:pPr>
            <a:r>
              <a:rPr lang="da-DK" sz="1600" dirty="0"/>
              <a:t>Beskrivelse af kategorier af datasubjekter og kategorier af personoplysninger vedrørende datasubjekter</a:t>
            </a:r>
          </a:p>
          <a:p>
            <a:pPr>
              <a:defRPr/>
            </a:pPr>
            <a:r>
              <a:rPr lang="da-DK" sz="1600" dirty="0"/>
              <a:t>Kategorier af modtagere af personoplysningerne</a:t>
            </a:r>
          </a:p>
          <a:p>
            <a:pPr>
              <a:defRPr/>
            </a:pPr>
            <a:r>
              <a:rPr lang="da-DK" sz="1600" dirty="0"/>
              <a:t>Evt. overførsel af personoplysninger til et tredjeland, herunder identifikation af dette tredjeland, og dokumentation af fornødne garantier ved overførsel til ikke-sikre tredjelande</a:t>
            </a:r>
          </a:p>
          <a:p>
            <a:pPr>
              <a:defRPr/>
            </a:pPr>
            <a:r>
              <a:rPr lang="da-DK" sz="1600" dirty="0"/>
              <a:t>En generel angivelse af tidsfristerne for sletning af de forskellige kategorier af personoplysninger</a:t>
            </a:r>
          </a:p>
          <a:p>
            <a:pPr>
              <a:defRPr/>
            </a:pPr>
            <a:r>
              <a:rPr lang="da-DK" sz="1600" dirty="0"/>
              <a:t>Hvis muligt, en beskrivelse de tekniske og organisatoriske sikkerhedsforanstaltninger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1547664" y="764704"/>
            <a:ext cx="6172200" cy="5472608"/>
          </a:xfrm>
        </p:spPr>
        <p:txBody>
          <a:bodyPr/>
          <a:lstStyle/>
          <a:p>
            <a:pPr>
              <a:defRPr/>
            </a:pPr>
            <a:r>
              <a:rPr lang="da-DK" sz="1350" b="1" dirty="0"/>
              <a:t>Data </a:t>
            </a:r>
            <a:r>
              <a:rPr lang="da-DK" sz="1350" b="1" dirty="0" err="1"/>
              <a:t>Protection</a:t>
            </a:r>
            <a:r>
              <a:rPr lang="da-DK" sz="1350" b="1" dirty="0"/>
              <a:t> Officer DPO</a:t>
            </a:r>
          </a:p>
          <a:p>
            <a:pPr marL="0" indent="0">
              <a:buNone/>
              <a:defRPr/>
            </a:pPr>
            <a:endParaRPr lang="da-DK" sz="1050" dirty="0"/>
          </a:p>
          <a:p>
            <a:pPr marL="342900" lvl="1" indent="0">
              <a:buNone/>
              <a:defRPr/>
            </a:pPr>
            <a:r>
              <a:rPr lang="da-DK" sz="1400" dirty="0"/>
              <a:t>Hvem skal have en DPO:</a:t>
            </a:r>
          </a:p>
          <a:p>
            <a:pPr marL="528638" lvl="1" indent="-228600">
              <a:buAutoNum type="arabicPeriod"/>
              <a:defRPr/>
            </a:pPr>
            <a:r>
              <a:rPr lang="da-DK" sz="1400" dirty="0"/>
              <a:t>behandling foretages af en offentlig myndighed eller et offentligt organ, undtagen domstole, der handler i deres egenskab af domstol</a:t>
            </a:r>
          </a:p>
          <a:p>
            <a:pPr marL="528638" lvl="1" indent="-228600">
              <a:buFontTx/>
              <a:buAutoNum type="arabicPeriod"/>
              <a:defRPr/>
            </a:pPr>
            <a:r>
              <a:rPr lang="da-DK" sz="1400" dirty="0"/>
              <a:t>den dataansvarliges eller databehandlerens kerneaktiviteter består af behandlingsaktiviteter, der i medfør af deres karakter, omfang og/eller formål kræver regelmæssig og systematisk overvågning af registrerede i </a:t>
            </a:r>
            <a:r>
              <a:rPr lang="da-DK" sz="1400" b="1" dirty="0"/>
              <a:t>stort</a:t>
            </a:r>
            <a:r>
              <a:rPr lang="da-DK" sz="1400" dirty="0"/>
              <a:t> omfang, eller</a:t>
            </a:r>
          </a:p>
          <a:p>
            <a:pPr marL="528638" lvl="1" indent="-228600">
              <a:buFontTx/>
              <a:buAutoNum type="arabicPeriod"/>
              <a:defRPr/>
            </a:pPr>
            <a:r>
              <a:rPr lang="da-DK" sz="1400" dirty="0"/>
              <a:t>den dataansvarliges eller databehandlerens kerneaktiviteter består af behandling i </a:t>
            </a:r>
            <a:r>
              <a:rPr lang="da-DK" sz="1400" b="1" dirty="0"/>
              <a:t>stort</a:t>
            </a:r>
            <a:r>
              <a:rPr lang="da-DK" sz="1400" dirty="0"/>
              <a:t> omfang af særlige kategorier af oplysninger, jf. artikel 9, og personoplysninger vedrørende straffedomme og lovovertrædelse</a:t>
            </a:r>
          </a:p>
          <a:p>
            <a:pPr marL="300038" lvl="1" indent="0">
              <a:buNone/>
              <a:defRPr/>
            </a:pPr>
            <a:endParaRPr lang="da-DK" sz="1100" dirty="0"/>
          </a:p>
          <a:p>
            <a:pPr>
              <a:defRPr/>
            </a:pPr>
            <a:r>
              <a:rPr lang="da-DK" sz="1350" dirty="0"/>
              <a:t>Udpeg en person, der ved mere end alle andre i organisationen!</a:t>
            </a:r>
            <a:br>
              <a:rPr lang="da-DK" sz="1350" dirty="0"/>
            </a:br>
            <a:endParaRPr lang="da-DK" sz="1350" dirty="0"/>
          </a:p>
          <a:p>
            <a:pPr>
              <a:defRPr/>
            </a:pPr>
            <a:r>
              <a:rPr lang="da-DK" sz="1350" dirty="0"/>
              <a:t>HUSK – det skal vedligeholdes / opdateres – hav en årlig gennemgang</a:t>
            </a:r>
            <a:br>
              <a:rPr lang="da-DK" sz="1350" dirty="0"/>
            </a:br>
            <a:endParaRPr lang="da-DK" sz="1350" dirty="0"/>
          </a:p>
          <a:p>
            <a:pPr>
              <a:defRPr/>
            </a:pPr>
            <a:r>
              <a:rPr lang="da-DK" sz="1350" dirty="0"/>
              <a:t>Når I laver regnskab – lav data-regnskab</a:t>
            </a:r>
            <a:br>
              <a:rPr lang="da-DK" sz="1350" dirty="0"/>
            </a:br>
            <a:endParaRPr lang="da-DK" sz="1350" dirty="0"/>
          </a:p>
          <a:p>
            <a:pPr>
              <a:defRPr/>
            </a:pPr>
            <a:r>
              <a:rPr lang="da-DK" sz="1350" dirty="0"/>
              <a:t>Gennemgå interne procedurer, politikker, og kommunikation til den registrerede</a:t>
            </a:r>
          </a:p>
          <a:p>
            <a:pPr>
              <a:defRPr/>
            </a:pPr>
            <a:endParaRPr lang="da-DK" sz="1500" dirty="0"/>
          </a:p>
          <a:p>
            <a:pPr marL="42863" indent="0">
              <a:buNone/>
              <a:defRPr/>
            </a:pPr>
            <a:endParaRPr lang="da-DK" sz="1500" dirty="0"/>
          </a:p>
          <a:p>
            <a:pPr marL="42863" indent="0">
              <a:buNone/>
              <a:defRPr/>
            </a:pPr>
            <a:endParaRPr lang="da-DK" sz="1500" dirty="0"/>
          </a:p>
          <a:p>
            <a:pPr lvl="1">
              <a:defRPr/>
            </a:pPr>
            <a:endParaRPr lang="da-DK" sz="1200" dirty="0"/>
          </a:p>
          <a:p>
            <a:pPr lvl="1">
              <a:defRPr/>
            </a:pPr>
            <a:endParaRPr lang="da-DK" sz="1200" dirty="0"/>
          </a:p>
          <a:p>
            <a:pPr>
              <a:defRPr/>
            </a:pPr>
            <a:endParaRPr lang="da-DK" sz="1500" dirty="0"/>
          </a:p>
          <a:p>
            <a:pPr>
              <a:defRPr/>
            </a:pPr>
            <a:endParaRPr lang="da-DK" sz="15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r>
              <a:rPr lang="da-DK" altLang="da-DK"/>
              <a:t>De 12 spørgsmål</a:t>
            </a:r>
          </a:p>
        </p:txBody>
      </p:sp>
      <p:sp>
        <p:nvSpPr>
          <p:cNvPr id="23555" name="Pladsholder til indhold 2"/>
          <p:cNvSpPr>
            <a:spLocks noGrp="1"/>
          </p:cNvSpPr>
          <p:nvPr>
            <p:ph idx="1"/>
          </p:nvPr>
        </p:nvSpPr>
        <p:spPr>
          <a:xfrm>
            <a:off x="1485901" y="2057400"/>
            <a:ext cx="6380560" cy="3748088"/>
          </a:xfrm>
        </p:spPr>
        <p:txBody>
          <a:bodyPr/>
          <a:lstStyle/>
          <a:p>
            <a:pPr marL="342900" indent="-342900">
              <a:buFontTx/>
              <a:buAutoNum type="arabicPeriod"/>
            </a:pPr>
            <a:r>
              <a:rPr lang="da-DK" altLang="da-DK" sz="1500"/>
              <a:t>Har organisationen kendskab til den nye databeskyttelsesforordning?</a:t>
            </a:r>
          </a:p>
          <a:p>
            <a:pPr marL="342900" indent="-342900">
              <a:buFontTx/>
              <a:buAutoNum type="arabicPeriod"/>
            </a:pPr>
            <a:r>
              <a:rPr lang="da-DK" altLang="da-DK" sz="1500"/>
              <a:t>Hvilke personoplysninger behandler I?</a:t>
            </a:r>
          </a:p>
          <a:p>
            <a:pPr marL="342900" indent="-342900">
              <a:buFontTx/>
              <a:buAutoNum type="arabicPeriod"/>
            </a:pPr>
            <a:r>
              <a:rPr lang="da-DK" altLang="da-DK" sz="1500"/>
              <a:t>Hvilken information giver I de registrerede?</a:t>
            </a:r>
          </a:p>
          <a:p>
            <a:pPr marL="342900" indent="-342900">
              <a:buFontTx/>
              <a:buAutoNum type="arabicPeriod"/>
            </a:pPr>
            <a:r>
              <a:rPr lang="da-DK" altLang="da-DK" sz="1500"/>
              <a:t>Hvordan opfylder I de registreredes rettigheder?</a:t>
            </a:r>
          </a:p>
          <a:p>
            <a:pPr marL="342900" indent="-342900">
              <a:buFontTx/>
              <a:buAutoNum type="arabicPeriod"/>
            </a:pPr>
            <a:r>
              <a:rPr lang="da-DK" altLang="da-DK" sz="1500"/>
              <a:t>På hvilket grundlag behandler I personoplysninger?</a:t>
            </a:r>
          </a:p>
          <a:p>
            <a:pPr marL="342900" indent="-342900">
              <a:buFontTx/>
              <a:buAutoNum type="arabicPeriod"/>
            </a:pPr>
            <a:r>
              <a:rPr lang="da-DK" altLang="da-DK" sz="1500"/>
              <a:t>Hvordan indhenter I samtykke?</a:t>
            </a:r>
          </a:p>
          <a:p>
            <a:pPr marL="342900" indent="-342900">
              <a:buFontTx/>
              <a:buAutoNum type="arabicPeriod"/>
            </a:pPr>
            <a:r>
              <a:rPr lang="da-DK" altLang="da-DK" sz="1500"/>
              <a:t>Behandler I personoplysninger om børn?</a:t>
            </a:r>
          </a:p>
          <a:p>
            <a:pPr marL="342900" indent="-342900">
              <a:buFontTx/>
              <a:buAutoNum type="arabicPeriod"/>
            </a:pPr>
            <a:r>
              <a:rPr lang="da-DK" altLang="da-DK" sz="1500"/>
              <a:t>Hvad skal I gøre ved brud på datasikkerheden?</a:t>
            </a:r>
          </a:p>
          <a:p>
            <a:pPr marL="342900" indent="-342900">
              <a:buFontTx/>
              <a:buAutoNum type="arabicPeriod"/>
            </a:pPr>
            <a:r>
              <a:rPr lang="da-DK" altLang="da-DK" sz="1500"/>
              <a:t>Er jeres behandlinger forbundet med særlige risici?</a:t>
            </a:r>
          </a:p>
          <a:p>
            <a:pPr marL="342900" indent="-342900">
              <a:buFontTx/>
              <a:buAutoNum type="arabicPeriod"/>
            </a:pPr>
            <a:r>
              <a:rPr lang="da-DK" altLang="da-DK" sz="1500"/>
              <a:t>Har I indtænkt databeskyttelse i jeres systemer?</a:t>
            </a:r>
          </a:p>
          <a:p>
            <a:pPr marL="342900" indent="-342900">
              <a:buFontTx/>
              <a:buAutoNum type="arabicPeriod"/>
            </a:pPr>
            <a:r>
              <a:rPr lang="da-DK" altLang="da-DK" sz="1500"/>
              <a:t>Hvem er ansvarlig for databeskyttelsesspørgsmål i organisationen?</a:t>
            </a:r>
          </a:p>
          <a:p>
            <a:pPr marL="342900" indent="-342900">
              <a:buFontTx/>
              <a:buAutoNum type="arabicPeriod"/>
            </a:pPr>
            <a:r>
              <a:rPr lang="da-DK" altLang="da-DK" sz="1500"/>
              <a:t>Driver I virksomhed i flere lande?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el 1"/>
          <p:cNvSpPr>
            <a:spLocks noGrp="1"/>
          </p:cNvSpPr>
          <p:nvPr>
            <p:ph type="title"/>
          </p:nvPr>
        </p:nvSpPr>
        <p:spPr/>
        <p:txBody>
          <a:bodyPr/>
          <a:lstStyle/>
          <a:p>
            <a:r>
              <a:rPr lang="da-DK" altLang="da-DK"/>
              <a:t>SKEMA</a:t>
            </a:r>
          </a:p>
        </p:txBody>
      </p:sp>
      <p:graphicFrame>
        <p:nvGraphicFramePr>
          <p:cNvPr id="4" name="Pladsholder til indhold 3"/>
          <p:cNvGraphicFramePr>
            <a:graphicFrameLocks noGrp="1"/>
          </p:cNvGraphicFramePr>
          <p:nvPr>
            <p:ph idx="1"/>
            <p:extLst>
              <p:ext uri="{D42A27DB-BD31-4B8C-83A1-F6EECF244321}">
                <p14:modId xmlns:p14="http://schemas.microsoft.com/office/powerpoint/2010/main" val="197767918"/>
              </p:ext>
            </p:extLst>
          </p:nvPr>
        </p:nvGraphicFramePr>
        <p:xfrm>
          <a:off x="1738313" y="1902620"/>
          <a:ext cx="5667376" cy="4160520"/>
        </p:xfrm>
        <a:graphic>
          <a:graphicData uri="http://schemas.openxmlformats.org/drawingml/2006/table">
            <a:tbl>
              <a:tblPr firstRow="1" firstCol="1" bandRow="1">
                <a:tableStyleId>{5C22544A-7EE6-4342-B048-85BDC9FD1C3A}</a:tableStyleId>
              </a:tblPr>
              <a:tblGrid>
                <a:gridCol w="953446">
                  <a:extLst>
                    <a:ext uri="{9D8B030D-6E8A-4147-A177-3AD203B41FA5}">
                      <a16:colId xmlns:a16="http://schemas.microsoft.com/office/drawing/2014/main" val="20000"/>
                    </a:ext>
                  </a:extLst>
                </a:gridCol>
                <a:gridCol w="1671833">
                  <a:extLst>
                    <a:ext uri="{9D8B030D-6E8A-4147-A177-3AD203B41FA5}">
                      <a16:colId xmlns:a16="http://schemas.microsoft.com/office/drawing/2014/main" val="20001"/>
                    </a:ext>
                  </a:extLst>
                </a:gridCol>
                <a:gridCol w="3042097">
                  <a:extLst>
                    <a:ext uri="{9D8B030D-6E8A-4147-A177-3AD203B41FA5}">
                      <a16:colId xmlns:a16="http://schemas.microsoft.com/office/drawing/2014/main" val="20002"/>
                    </a:ext>
                  </a:extLst>
                </a:gridCol>
              </a:tblGrid>
              <a:tr h="2778026">
                <a:tc>
                  <a:txBody>
                    <a:bodyPr/>
                    <a:lstStyle/>
                    <a:p>
                      <a:pPr algn="just">
                        <a:lnSpc>
                          <a:spcPct val="150000"/>
                        </a:lnSpc>
                        <a:spcAft>
                          <a:spcPts val="0"/>
                        </a:spcAft>
                      </a:pPr>
                      <a:r>
                        <a:rPr lang="da-DK" sz="700">
                          <a:solidFill>
                            <a:schemeClr val="tx1"/>
                          </a:solidFill>
                          <a:effectLst/>
                        </a:rPr>
                        <a:t>MEDLEMMER</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dirty="0">
                          <a:solidFill>
                            <a:schemeClr val="tx1"/>
                          </a:solidFill>
                          <a:effectLst/>
                        </a:rPr>
                        <a:t>Oprettelse / indmeldelse</a:t>
                      </a:r>
                      <a:endParaRPr lang="da-DK" sz="700" dirty="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a:solidFill>
                            <a:schemeClr val="tx1"/>
                          </a:solidFill>
                          <a:effectLst/>
                        </a:rPr>
                        <a:t>General beskrivelse af:</a:t>
                      </a:r>
                    </a:p>
                    <a:p>
                      <a:pPr marL="342900" lvl="0" indent="-342900" algn="just">
                        <a:lnSpc>
                          <a:spcPct val="150000"/>
                        </a:lnSpc>
                        <a:spcAft>
                          <a:spcPts val="0"/>
                        </a:spcAft>
                        <a:buFont typeface="Symbol"/>
                        <a:buChar char=""/>
                      </a:pPr>
                      <a:r>
                        <a:rPr lang="da-DK" sz="700">
                          <a:solidFill>
                            <a:schemeClr val="tx1"/>
                          </a:solidFill>
                          <a:effectLst/>
                        </a:rPr>
                        <a:t>Formål</a:t>
                      </a:r>
                    </a:p>
                    <a:p>
                      <a:pPr marL="342900" lvl="0" indent="-342900" algn="just">
                        <a:lnSpc>
                          <a:spcPct val="150000"/>
                        </a:lnSpc>
                        <a:spcAft>
                          <a:spcPts val="0"/>
                        </a:spcAft>
                        <a:buFont typeface="Symbol"/>
                        <a:buChar char=""/>
                      </a:pPr>
                      <a:r>
                        <a:rPr lang="da-DK" sz="700">
                          <a:solidFill>
                            <a:schemeClr val="tx1"/>
                          </a:solidFill>
                          <a:effectLst/>
                        </a:rPr>
                        <a:t>Arbejdsopgaver, denne funktion varetager</a:t>
                      </a:r>
                    </a:p>
                    <a:p>
                      <a:pPr marL="342900" lvl="0" indent="-342900" algn="just">
                        <a:lnSpc>
                          <a:spcPct val="150000"/>
                        </a:lnSpc>
                        <a:spcAft>
                          <a:spcPts val="0"/>
                        </a:spcAft>
                        <a:buFont typeface="Symbol"/>
                        <a:buChar char=""/>
                      </a:pPr>
                      <a:r>
                        <a:rPr lang="da-DK" sz="700">
                          <a:solidFill>
                            <a:schemeClr val="tx1"/>
                          </a:solidFill>
                          <a:effectLst/>
                        </a:rPr>
                        <a:t>Personlige oplysninger, der behandles</a:t>
                      </a:r>
                    </a:p>
                    <a:p>
                      <a:pPr marL="342900" lvl="0" indent="-342900" algn="just">
                        <a:lnSpc>
                          <a:spcPct val="150000"/>
                        </a:lnSpc>
                        <a:spcAft>
                          <a:spcPts val="0"/>
                        </a:spcAft>
                        <a:buFont typeface="Symbol"/>
                        <a:buChar char=""/>
                      </a:pPr>
                      <a:r>
                        <a:rPr lang="da-DK" sz="700">
                          <a:solidFill>
                            <a:schemeClr val="tx1"/>
                          </a:solidFill>
                          <a:effectLst/>
                        </a:rPr>
                        <a:t>Hvor/fra hvem personoplysningerne indsamles fra</a:t>
                      </a:r>
                    </a:p>
                    <a:p>
                      <a:pPr marL="342900" lvl="0" indent="-342900" algn="just">
                        <a:lnSpc>
                          <a:spcPct val="150000"/>
                        </a:lnSpc>
                        <a:spcAft>
                          <a:spcPts val="0"/>
                        </a:spcAft>
                        <a:buFont typeface="Symbol"/>
                        <a:buChar char=""/>
                      </a:pPr>
                      <a:r>
                        <a:rPr lang="da-DK" sz="700">
                          <a:solidFill>
                            <a:schemeClr val="tx1"/>
                          </a:solidFill>
                          <a:effectLst/>
                        </a:rPr>
                        <a:t>Hvordan oplysningerne behandles/behandlingsaktiviteterne</a:t>
                      </a:r>
                    </a:p>
                    <a:p>
                      <a:pPr marL="342900" lvl="0" indent="-342900" algn="just">
                        <a:lnSpc>
                          <a:spcPct val="150000"/>
                        </a:lnSpc>
                        <a:spcAft>
                          <a:spcPts val="0"/>
                        </a:spcAft>
                        <a:buFont typeface="Symbol"/>
                        <a:buChar char=""/>
                      </a:pPr>
                      <a:r>
                        <a:rPr lang="da-DK" sz="700">
                          <a:solidFill>
                            <a:schemeClr val="tx1"/>
                          </a:solidFill>
                          <a:effectLst/>
                        </a:rPr>
                        <a:t>Hvilket juridisk grundlag behandlingen er baseret på, fx samtykke, aftale, retskrav, berettiget interesse</a:t>
                      </a:r>
                    </a:p>
                    <a:p>
                      <a:pPr marL="342900" lvl="0" indent="-342900" algn="just">
                        <a:lnSpc>
                          <a:spcPct val="150000"/>
                        </a:lnSpc>
                        <a:spcAft>
                          <a:spcPts val="0"/>
                        </a:spcAft>
                        <a:buFont typeface="Symbol"/>
                        <a:buChar char=""/>
                      </a:pPr>
                      <a:r>
                        <a:rPr lang="da-DK" sz="700">
                          <a:solidFill>
                            <a:schemeClr val="tx1"/>
                          </a:solidFill>
                          <a:effectLst/>
                        </a:rPr>
                        <a:t>Hvordan persondata opbevares, opdateres/vedligeholdes, slettes, o.l.</a:t>
                      </a:r>
                    </a:p>
                    <a:p>
                      <a:pPr marL="342900" lvl="0" indent="-342900" algn="just">
                        <a:lnSpc>
                          <a:spcPct val="150000"/>
                        </a:lnSpc>
                        <a:spcAft>
                          <a:spcPts val="0"/>
                        </a:spcAft>
                        <a:buFont typeface="Symbol"/>
                        <a:buChar char=""/>
                      </a:pPr>
                      <a:r>
                        <a:rPr lang="da-DK" sz="700">
                          <a:solidFill>
                            <a:schemeClr val="tx1"/>
                          </a:solidFill>
                          <a:effectLst/>
                        </a:rPr>
                        <a:t>Til hvem persondata overlades og/eller videregives, fx indenfor virksomheden/organisationen, til databehandlere såsom it-leverandører, eller til nye dataansvarlige såsom offentlige myndigheder, pensions/forsikringsselskaber, andre</a:t>
                      </a:r>
                    </a:p>
                    <a:p>
                      <a:pPr marL="342900" lvl="0" indent="-342900" algn="just">
                        <a:lnSpc>
                          <a:spcPct val="150000"/>
                        </a:lnSpc>
                        <a:spcAft>
                          <a:spcPts val="0"/>
                        </a:spcAft>
                        <a:buFont typeface="Symbol"/>
                        <a:buChar char=""/>
                      </a:pPr>
                      <a:r>
                        <a:rPr lang="da-DK" sz="700">
                          <a:solidFill>
                            <a:schemeClr val="tx1"/>
                          </a:solidFill>
                          <a:effectLst/>
                        </a:rPr>
                        <a:t>Hvilke informationer der gives de registrerede/data subjekterne</a:t>
                      </a:r>
                    </a:p>
                    <a:p>
                      <a:pPr marL="342900" lvl="0" indent="-342900" algn="just">
                        <a:lnSpc>
                          <a:spcPct val="150000"/>
                        </a:lnSpc>
                        <a:spcAft>
                          <a:spcPts val="0"/>
                        </a:spcAft>
                        <a:buFont typeface="Symbol"/>
                        <a:buChar char=""/>
                      </a:pPr>
                      <a:r>
                        <a:rPr lang="da-DK" sz="700">
                          <a:solidFill>
                            <a:schemeClr val="tx1"/>
                          </a:solidFill>
                          <a:effectLst/>
                        </a:rPr>
                        <a:t>Hvordan reglerne om de registreredes rettigheder opfyldes</a:t>
                      </a:r>
                    </a:p>
                    <a:p>
                      <a:pPr marL="342900" lvl="0" indent="-342900" algn="just">
                        <a:lnSpc>
                          <a:spcPct val="150000"/>
                        </a:lnSpc>
                        <a:spcAft>
                          <a:spcPts val="0"/>
                        </a:spcAft>
                        <a:buFont typeface="Symbol"/>
                        <a:buChar char=""/>
                      </a:pPr>
                      <a:r>
                        <a:rPr lang="da-DK" sz="700">
                          <a:solidFill>
                            <a:schemeClr val="tx1"/>
                          </a:solidFill>
                          <a:effectLst/>
                        </a:rPr>
                        <a:t>Hvilke tekniske og organisatoriske foranstaltninger, der er implementeret i forhold til sikkerhed</a:t>
                      </a:r>
                      <a:endParaRPr lang="da-DK" sz="700">
                        <a:solidFill>
                          <a:schemeClr val="tx1"/>
                        </a:solidFill>
                        <a:effectLst/>
                        <a:latin typeface="Trebuchet MS"/>
                        <a:ea typeface="Calibri"/>
                        <a:cs typeface="Times New Roman"/>
                      </a:endParaRPr>
                    </a:p>
                  </a:txBody>
                  <a:tcPr marL="49199" marR="49199" marT="0" marB="0"/>
                </a:tc>
                <a:extLst>
                  <a:ext uri="{0D108BD9-81ED-4DB2-BD59-A6C34878D82A}">
                    <a16:rowId xmlns:a16="http://schemas.microsoft.com/office/drawing/2014/main" val="10000"/>
                  </a:ext>
                </a:extLst>
              </a:tr>
              <a:tr h="154335">
                <a:tc>
                  <a:txBody>
                    <a:bodyPr/>
                    <a:lstStyle/>
                    <a:p>
                      <a:pPr algn="just">
                        <a:lnSpc>
                          <a:spcPct val="150000"/>
                        </a:lnSpc>
                        <a:spcAft>
                          <a:spcPts val="0"/>
                        </a:spcAft>
                      </a:pPr>
                      <a:r>
                        <a:rPr lang="da-DK" sz="700">
                          <a:solidFill>
                            <a:schemeClr val="tx1"/>
                          </a:solidFill>
                          <a:effectLst/>
                        </a:rPr>
                        <a:t> </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a:solidFill>
                            <a:schemeClr val="tx1"/>
                          </a:solidFill>
                          <a:effectLst/>
                        </a:rPr>
                        <a:t>Tilmelding til nyhedsbreve</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a:solidFill>
                            <a:schemeClr val="tx1"/>
                          </a:solidFill>
                          <a:effectLst/>
                        </a:rPr>
                        <a:t> </a:t>
                      </a:r>
                      <a:endParaRPr lang="da-DK" sz="700">
                        <a:solidFill>
                          <a:schemeClr val="tx1"/>
                        </a:solidFill>
                        <a:effectLst/>
                        <a:latin typeface="Trebuchet MS"/>
                        <a:ea typeface="Calibri"/>
                        <a:cs typeface="Times New Roman"/>
                      </a:endParaRPr>
                    </a:p>
                  </a:txBody>
                  <a:tcPr marL="49199" marR="49199" marT="0" marB="0"/>
                </a:tc>
                <a:extLst>
                  <a:ext uri="{0D108BD9-81ED-4DB2-BD59-A6C34878D82A}">
                    <a16:rowId xmlns:a16="http://schemas.microsoft.com/office/drawing/2014/main" val="10001"/>
                  </a:ext>
                </a:extLst>
              </a:tr>
              <a:tr h="154335">
                <a:tc>
                  <a:txBody>
                    <a:bodyPr/>
                    <a:lstStyle/>
                    <a:p>
                      <a:pPr algn="just">
                        <a:lnSpc>
                          <a:spcPct val="150000"/>
                        </a:lnSpc>
                        <a:spcAft>
                          <a:spcPts val="0"/>
                        </a:spcAft>
                      </a:pPr>
                      <a:r>
                        <a:rPr lang="da-DK" sz="700">
                          <a:solidFill>
                            <a:schemeClr val="tx1"/>
                          </a:solidFill>
                          <a:effectLst/>
                        </a:rPr>
                        <a:t> </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a:solidFill>
                            <a:schemeClr val="tx1"/>
                          </a:solidFill>
                          <a:effectLst/>
                        </a:rPr>
                        <a:t>Opkrævning / betaling af kontingent</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a:solidFill>
                            <a:schemeClr val="tx1"/>
                          </a:solidFill>
                          <a:effectLst/>
                        </a:rPr>
                        <a:t> </a:t>
                      </a:r>
                      <a:endParaRPr lang="da-DK" sz="700">
                        <a:solidFill>
                          <a:schemeClr val="tx1"/>
                        </a:solidFill>
                        <a:effectLst/>
                        <a:latin typeface="Trebuchet MS"/>
                        <a:ea typeface="Calibri"/>
                        <a:cs typeface="Times New Roman"/>
                      </a:endParaRPr>
                    </a:p>
                  </a:txBody>
                  <a:tcPr marL="49199" marR="49199" marT="0" marB="0"/>
                </a:tc>
                <a:extLst>
                  <a:ext uri="{0D108BD9-81ED-4DB2-BD59-A6C34878D82A}">
                    <a16:rowId xmlns:a16="http://schemas.microsoft.com/office/drawing/2014/main" val="10002"/>
                  </a:ext>
                </a:extLst>
              </a:tr>
              <a:tr h="154335">
                <a:tc>
                  <a:txBody>
                    <a:bodyPr/>
                    <a:lstStyle/>
                    <a:p>
                      <a:pPr algn="just">
                        <a:lnSpc>
                          <a:spcPct val="150000"/>
                        </a:lnSpc>
                        <a:spcAft>
                          <a:spcPts val="0"/>
                        </a:spcAft>
                      </a:pPr>
                      <a:r>
                        <a:rPr lang="da-DK" sz="700">
                          <a:solidFill>
                            <a:schemeClr val="tx1"/>
                          </a:solidFill>
                          <a:effectLst/>
                        </a:rPr>
                        <a:t> </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a:solidFill>
                            <a:schemeClr val="tx1"/>
                          </a:solidFill>
                          <a:effectLst/>
                        </a:rPr>
                        <a:t>Indkaldelse til møder m.v.</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a:solidFill>
                            <a:schemeClr val="tx1"/>
                          </a:solidFill>
                          <a:effectLst/>
                        </a:rPr>
                        <a:t> </a:t>
                      </a:r>
                      <a:endParaRPr lang="da-DK" sz="700">
                        <a:solidFill>
                          <a:schemeClr val="tx1"/>
                        </a:solidFill>
                        <a:effectLst/>
                        <a:latin typeface="Trebuchet MS"/>
                        <a:ea typeface="Calibri"/>
                        <a:cs typeface="Times New Roman"/>
                      </a:endParaRPr>
                    </a:p>
                  </a:txBody>
                  <a:tcPr marL="49199" marR="49199" marT="0" marB="0"/>
                </a:tc>
                <a:extLst>
                  <a:ext uri="{0D108BD9-81ED-4DB2-BD59-A6C34878D82A}">
                    <a16:rowId xmlns:a16="http://schemas.microsoft.com/office/drawing/2014/main" val="10003"/>
                  </a:ext>
                </a:extLst>
              </a:tr>
              <a:tr h="154335">
                <a:tc>
                  <a:txBody>
                    <a:bodyPr/>
                    <a:lstStyle/>
                    <a:p>
                      <a:pPr algn="just">
                        <a:lnSpc>
                          <a:spcPct val="150000"/>
                        </a:lnSpc>
                        <a:spcAft>
                          <a:spcPts val="0"/>
                        </a:spcAft>
                      </a:pPr>
                      <a:r>
                        <a:rPr lang="da-DK" sz="700">
                          <a:solidFill>
                            <a:schemeClr val="tx1"/>
                          </a:solidFill>
                          <a:effectLst/>
                        </a:rPr>
                        <a:t> </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a:solidFill>
                            <a:schemeClr val="tx1"/>
                          </a:solidFill>
                          <a:effectLst/>
                        </a:rPr>
                        <a:t>Udmeldelse</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a:solidFill>
                            <a:schemeClr val="tx1"/>
                          </a:solidFill>
                          <a:effectLst/>
                        </a:rPr>
                        <a:t> </a:t>
                      </a:r>
                      <a:endParaRPr lang="da-DK" sz="700">
                        <a:solidFill>
                          <a:schemeClr val="tx1"/>
                        </a:solidFill>
                        <a:effectLst/>
                        <a:latin typeface="Trebuchet MS"/>
                        <a:ea typeface="Calibri"/>
                        <a:cs typeface="Times New Roman"/>
                      </a:endParaRPr>
                    </a:p>
                  </a:txBody>
                  <a:tcPr marL="49199" marR="49199" marT="0" marB="0"/>
                </a:tc>
                <a:extLst>
                  <a:ext uri="{0D108BD9-81ED-4DB2-BD59-A6C34878D82A}">
                    <a16:rowId xmlns:a16="http://schemas.microsoft.com/office/drawing/2014/main" val="10004"/>
                  </a:ext>
                </a:extLst>
              </a:tr>
              <a:tr h="308669">
                <a:tc>
                  <a:txBody>
                    <a:bodyPr/>
                    <a:lstStyle/>
                    <a:p>
                      <a:pPr algn="just">
                        <a:lnSpc>
                          <a:spcPct val="150000"/>
                        </a:lnSpc>
                        <a:spcAft>
                          <a:spcPts val="0"/>
                        </a:spcAft>
                      </a:pPr>
                      <a:r>
                        <a:rPr lang="da-DK" sz="700">
                          <a:solidFill>
                            <a:schemeClr val="tx1"/>
                          </a:solidFill>
                          <a:effectLst/>
                        </a:rPr>
                        <a:t> </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a:solidFill>
                            <a:schemeClr val="tx1"/>
                          </a:solidFill>
                          <a:effectLst/>
                        </a:rPr>
                        <a:t>[indsæt yderligere funktionsområder hvis og hvis]</a:t>
                      </a:r>
                      <a:endParaRPr lang="da-DK" sz="700">
                        <a:solidFill>
                          <a:schemeClr val="tx1"/>
                        </a:solidFill>
                        <a:effectLst/>
                        <a:latin typeface="Trebuchet MS"/>
                        <a:ea typeface="Calibri"/>
                        <a:cs typeface="Times New Roman"/>
                      </a:endParaRPr>
                    </a:p>
                  </a:txBody>
                  <a:tcPr marL="49199" marR="49199" marT="0" marB="0"/>
                </a:tc>
                <a:tc>
                  <a:txBody>
                    <a:bodyPr/>
                    <a:lstStyle/>
                    <a:p>
                      <a:pPr algn="just">
                        <a:lnSpc>
                          <a:spcPct val="150000"/>
                        </a:lnSpc>
                        <a:spcAft>
                          <a:spcPts val="0"/>
                        </a:spcAft>
                      </a:pPr>
                      <a:r>
                        <a:rPr lang="da-DK" sz="700" dirty="0">
                          <a:solidFill>
                            <a:schemeClr val="tx1"/>
                          </a:solidFill>
                          <a:effectLst/>
                        </a:rPr>
                        <a:t> </a:t>
                      </a:r>
                      <a:endParaRPr lang="da-DK" sz="700" dirty="0">
                        <a:solidFill>
                          <a:schemeClr val="tx1"/>
                        </a:solidFill>
                        <a:effectLst/>
                        <a:latin typeface="Trebuchet MS"/>
                        <a:ea typeface="Calibri"/>
                        <a:cs typeface="Times New Roman"/>
                      </a:endParaRPr>
                    </a:p>
                  </a:txBody>
                  <a:tcPr marL="49199" marR="49199" marT="0" marB="0"/>
                </a:tc>
                <a:extLst>
                  <a:ext uri="{0D108BD9-81ED-4DB2-BD59-A6C34878D82A}">
                    <a16:rowId xmlns:a16="http://schemas.microsoft.com/office/drawing/2014/main" val="1000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z="4800" dirty="0"/>
              <a:t>Hvad går det ud på?</a:t>
            </a:r>
          </a:p>
        </p:txBody>
      </p:sp>
      <p:sp>
        <p:nvSpPr>
          <p:cNvPr id="3" name="Pladsholder til indhold 2"/>
          <p:cNvSpPr>
            <a:spLocks noGrp="1"/>
          </p:cNvSpPr>
          <p:nvPr>
            <p:ph idx="1"/>
          </p:nvPr>
        </p:nvSpPr>
        <p:spPr>
          <a:xfrm>
            <a:off x="1385646" y="1754814"/>
            <a:ext cx="7074786" cy="4194466"/>
          </a:xfrm>
        </p:spPr>
        <p:txBody>
          <a:bodyPr/>
          <a:lstStyle/>
          <a:p>
            <a:endParaRPr lang="da-DK" sz="1500" dirty="0"/>
          </a:p>
          <a:p>
            <a:pPr marL="0" indent="0">
              <a:buNone/>
            </a:pPr>
            <a:r>
              <a:rPr lang="da-DK" sz="2800" dirty="0"/>
              <a:t>I skal kunne udarbejde en privatlivspolitik, som skal ligge på jeres hjemmeside</a:t>
            </a:r>
          </a:p>
          <a:p>
            <a:pPr marL="0" indent="0">
              <a:buNone/>
            </a:pPr>
            <a:r>
              <a:rPr lang="da-DK" sz="2800" dirty="0"/>
              <a:t>Transparens er kodeordet</a:t>
            </a:r>
          </a:p>
          <a:p>
            <a:pPr marL="0" indent="0">
              <a:buNone/>
            </a:pPr>
            <a:endParaRPr lang="da-DK" sz="3600" dirty="0"/>
          </a:p>
          <a:p>
            <a:pPr>
              <a:buFont typeface="Wingdings" panose="05000000000000000000" pitchFamily="2" charset="2"/>
              <a:buChar char="ü"/>
            </a:pPr>
            <a:r>
              <a:rPr lang="da-DK" sz="2800" dirty="0"/>
              <a:t> Først gennemgår vi loven</a:t>
            </a:r>
          </a:p>
          <a:p>
            <a:pPr>
              <a:buFont typeface="Wingdings" panose="05000000000000000000" pitchFamily="2" charset="2"/>
              <a:buChar char="ü"/>
            </a:pPr>
            <a:r>
              <a:rPr lang="da-DK" sz="2800" dirty="0"/>
              <a:t> Dernæst taler vi om, hvad I skal gøre</a:t>
            </a:r>
          </a:p>
        </p:txBody>
      </p:sp>
    </p:spTree>
    <p:extLst>
      <p:ext uri="{BB962C8B-B14F-4D97-AF65-F5344CB8AC3E}">
        <p14:creationId xmlns:p14="http://schemas.microsoft.com/office/powerpoint/2010/main" val="7103254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Andre værktøjer?</a:t>
            </a:r>
          </a:p>
        </p:txBody>
      </p:sp>
      <p:sp>
        <p:nvSpPr>
          <p:cNvPr id="3" name="Pladsholder til indhold 2"/>
          <p:cNvSpPr>
            <a:spLocks noGrp="1"/>
          </p:cNvSpPr>
          <p:nvPr>
            <p:ph idx="1"/>
          </p:nvPr>
        </p:nvSpPr>
        <p:spPr>
          <a:xfrm>
            <a:off x="1485900" y="1754815"/>
            <a:ext cx="6172200" cy="3697058"/>
          </a:xfrm>
        </p:spPr>
        <p:txBody>
          <a:bodyPr/>
          <a:lstStyle/>
          <a:p>
            <a:pPr marL="0" indent="0">
              <a:buNone/>
            </a:pPr>
            <a:r>
              <a:rPr lang="da-DK" sz="1800" b="1" dirty="0"/>
              <a:t>Datakompagniet</a:t>
            </a:r>
          </a:p>
          <a:p>
            <a:pPr marL="0" indent="0">
              <a:buNone/>
            </a:pPr>
            <a:r>
              <a:rPr lang="da-DK" sz="1800" dirty="0"/>
              <a:t>Thomas Larsen, teknisk direktør</a:t>
            </a:r>
          </a:p>
          <a:p>
            <a:pPr marL="0" indent="0">
              <a:buNone/>
            </a:pPr>
            <a:r>
              <a:rPr lang="da-DK" sz="1800" dirty="0"/>
              <a:t>Send en e-mail til tho@datacompagniet.dk</a:t>
            </a:r>
            <a:br>
              <a:rPr lang="da-DK" sz="1800" dirty="0"/>
            </a:br>
            <a:r>
              <a:rPr lang="da-DK" sz="1800" dirty="0"/>
              <a:t>Ring på </a:t>
            </a:r>
            <a:r>
              <a:rPr lang="da-DK" sz="1800" b="1" dirty="0"/>
              <a:t>33 38 52 75</a:t>
            </a:r>
            <a:endParaRPr lang="da-DK" sz="1800" dirty="0"/>
          </a:p>
          <a:p>
            <a:pPr marL="0" indent="0">
              <a:buNone/>
            </a:pPr>
            <a:endParaRPr lang="da-DK" sz="1800" dirty="0"/>
          </a:p>
        </p:txBody>
      </p:sp>
    </p:spTree>
    <p:extLst>
      <p:ext uri="{BB962C8B-B14F-4D97-AF65-F5344CB8AC3E}">
        <p14:creationId xmlns:p14="http://schemas.microsoft.com/office/powerpoint/2010/main" val="22963089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el 1"/>
          <p:cNvSpPr>
            <a:spLocks noGrp="1"/>
          </p:cNvSpPr>
          <p:nvPr>
            <p:ph type="title"/>
          </p:nvPr>
        </p:nvSpPr>
        <p:spPr/>
        <p:txBody>
          <a:bodyPr/>
          <a:lstStyle/>
          <a:p>
            <a:r>
              <a:rPr lang="da-DK" altLang="da-DK"/>
              <a:t>Privacy Kompasset</a:t>
            </a:r>
          </a:p>
        </p:txBody>
      </p:sp>
      <p:sp>
        <p:nvSpPr>
          <p:cNvPr id="3" name="Pladsholder til indhold 2"/>
          <p:cNvSpPr>
            <a:spLocks noGrp="1"/>
          </p:cNvSpPr>
          <p:nvPr>
            <p:ph idx="1"/>
          </p:nvPr>
        </p:nvSpPr>
        <p:spPr/>
        <p:txBody>
          <a:bodyPr/>
          <a:lstStyle/>
          <a:p>
            <a:pPr marL="0" indent="0">
              <a:buNone/>
              <a:defRPr/>
            </a:pPr>
            <a:r>
              <a:rPr lang="da-DK" dirty="0"/>
              <a:t>Hvordan bruger vi </a:t>
            </a:r>
            <a:r>
              <a:rPr lang="da-DK" dirty="0" err="1"/>
              <a:t>Privacy</a:t>
            </a:r>
            <a:r>
              <a:rPr lang="da-DK" dirty="0"/>
              <a:t> Kompasset rent praktisk? </a:t>
            </a:r>
          </a:p>
          <a:p>
            <a:pPr marL="0" indent="0">
              <a:buNone/>
              <a:defRPr/>
            </a:pPr>
            <a:endParaRPr lang="da-DK" dirty="0"/>
          </a:p>
          <a:p>
            <a:pPr marL="0" indent="0">
              <a:buNone/>
              <a:defRPr/>
            </a:pPr>
            <a:r>
              <a:rPr lang="da-DK" dirty="0"/>
              <a:t>Hvad betyder det, der står?</a:t>
            </a:r>
          </a:p>
          <a:p>
            <a:pPr>
              <a:defRPr/>
            </a:pPr>
            <a:endParaRPr lang="da-DK" dirty="0"/>
          </a:p>
          <a:p>
            <a:pPr marL="0" indent="0">
              <a:buNone/>
              <a:defRPr/>
            </a:pPr>
            <a:r>
              <a:rPr lang="da-DK" dirty="0"/>
              <a:t>Generer privatlivspolitik</a:t>
            </a:r>
          </a:p>
          <a:p>
            <a:pPr>
              <a:defRPr/>
            </a:pPr>
            <a:endParaRPr lang="da-DK" dirty="0"/>
          </a:p>
          <a:p>
            <a:pPr marL="0" indent="0" algn="ctr">
              <a:buNone/>
              <a:defRPr/>
            </a:pPr>
            <a:r>
              <a:rPr lang="da-DK" sz="2100" dirty="0">
                <a:hlinkClick r:id="rId2"/>
              </a:rPr>
              <a:t>https://privacykompasset.erhvervsstyrelsen.dk/</a:t>
            </a:r>
            <a:endParaRPr lang="da-DK" sz="2100" dirty="0"/>
          </a:p>
          <a:p>
            <a:pPr marL="0" indent="0">
              <a:buNone/>
              <a:defRPr/>
            </a:pPr>
            <a:endParaRPr lang="da-DK" dirty="0"/>
          </a:p>
          <a:p>
            <a:pPr marL="0" indent="0">
              <a:buNone/>
              <a:defRPr/>
            </a:pPr>
            <a:r>
              <a:rPr lang="da-DK" dirty="0"/>
              <a:t>Isobro.dk – medlemsmøder – find medlemsmøde 7.9.17. Der er der fire skabeloner – kig efter dem!!! </a:t>
            </a:r>
            <a:r>
              <a:rPr lang="da-DK" dirty="0">
                <a:sym typeface="Wingdings" panose="05000000000000000000" pitchFamily="2" charset="2"/>
              </a:rPr>
              <a:t> </a:t>
            </a:r>
            <a:endParaRPr lang="da-DK"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755576" y="1160860"/>
            <a:ext cx="7560840" cy="5148460"/>
          </a:xfrm>
        </p:spPr>
        <p:txBody>
          <a:bodyPr/>
          <a:lstStyle/>
          <a:p>
            <a:pPr>
              <a:defRPr/>
            </a:pPr>
            <a:r>
              <a:rPr lang="da-DK" dirty="0"/>
              <a:t>Bestyrelsen / medarbejdere / frivillige på web?</a:t>
            </a:r>
          </a:p>
          <a:p>
            <a:pPr lvl="1">
              <a:defRPr/>
            </a:pPr>
            <a:r>
              <a:rPr lang="da-DK" dirty="0"/>
              <a:t>Samtykke hvis foto, privatmail, privat telefon etc.</a:t>
            </a:r>
          </a:p>
          <a:p>
            <a:pPr lvl="1">
              <a:defRPr/>
            </a:pPr>
            <a:r>
              <a:rPr lang="da-DK" dirty="0"/>
              <a:t>Brug af fotos generelt?</a:t>
            </a:r>
          </a:p>
          <a:p>
            <a:pPr lvl="2">
              <a:defRPr/>
            </a:pPr>
            <a:r>
              <a:rPr lang="da-DK" dirty="0"/>
              <a:t>https://www.datatilsynet.dk/borger/internettet/billeder-paa-internettet/</a:t>
            </a:r>
          </a:p>
          <a:p>
            <a:pPr lvl="1">
              <a:defRPr/>
            </a:pPr>
            <a:endParaRPr lang="da-DK" dirty="0"/>
          </a:p>
          <a:p>
            <a:pPr>
              <a:defRPr/>
            </a:pPr>
            <a:r>
              <a:rPr lang="da-DK" dirty="0"/>
              <a:t>Brug af frivillige?</a:t>
            </a:r>
          </a:p>
          <a:p>
            <a:pPr lvl="1">
              <a:defRPr/>
            </a:pPr>
            <a:r>
              <a:rPr lang="da-DK" dirty="0"/>
              <a:t> = ansatte ellers databehandleraftale</a:t>
            </a:r>
            <a:br>
              <a:rPr lang="da-DK" dirty="0"/>
            </a:br>
            <a:endParaRPr lang="da-DK" dirty="0"/>
          </a:p>
          <a:p>
            <a:pPr>
              <a:defRPr/>
            </a:pPr>
            <a:r>
              <a:rPr lang="da-DK" dirty="0"/>
              <a:t>Lokal struktur / kredse? Hvad gør de?</a:t>
            </a:r>
          </a:p>
          <a:p>
            <a:pPr lvl="1">
              <a:defRPr/>
            </a:pPr>
            <a:r>
              <a:rPr lang="da-DK" dirty="0"/>
              <a:t>Er det vedtægtsforankret? Henvis til vedtægter </a:t>
            </a:r>
            <a:r>
              <a:rPr lang="da-DK" dirty="0" err="1"/>
              <a:t>iforbindelse</a:t>
            </a:r>
            <a:r>
              <a:rPr lang="da-DK" dirty="0"/>
              <a:t> med oplysningspligten til den registrerede</a:t>
            </a:r>
          </a:p>
          <a:p>
            <a:pPr>
              <a:defRPr/>
            </a:pPr>
            <a:endParaRPr lang="da-DK" dirty="0"/>
          </a:p>
          <a:p>
            <a:pPr lvl="1">
              <a:defRPr/>
            </a:pPr>
            <a:endParaRPr lang="da-DK" dirty="0"/>
          </a:p>
          <a:p>
            <a:pPr>
              <a:defRPr/>
            </a:pPr>
            <a:endParaRPr lang="da-DK" dirty="0"/>
          </a:p>
          <a:p>
            <a:pPr marL="0" indent="0">
              <a:buNone/>
              <a:defRPr/>
            </a:pPr>
            <a:endParaRPr lang="da-DK"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38F914-E38B-47DE-BD1F-2754CFAD046F}"/>
              </a:ext>
            </a:extLst>
          </p:cNvPr>
          <p:cNvSpPr>
            <a:spLocks noGrp="1"/>
          </p:cNvSpPr>
          <p:nvPr>
            <p:ph type="title"/>
          </p:nvPr>
        </p:nvSpPr>
        <p:spPr/>
        <p:txBody>
          <a:bodyPr/>
          <a:lstStyle/>
          <a:p>
            <a:r>
              <a:rPr lang="da-DK" dirty="0"/>
              <a:t>Hvornår sletter vi data?</a:t>
            </a:r>
            <a:br>
              <a:rPr lang="da-DK" dirty="0"/>
            </a:br>
            <a:endParaRPr lang="da-DK" dirty="0"/>
          </a:p>
        </p:txBody>
      </p:sp>
      <p:sp>
        <p:nvSpPr>
          <p:cNvPr id="3" name="Pladsholder til indhold 2">
            <a:extLst>
              <a:ext uri="{FF2B5EF4-FFF2-40B4-BE49-F238E27FC236}">
                <a16:creationId xmlns:a16="http://schemas.microsoft.com/office/drawing/2014/main" id="{F49A934C-507C-40C9-87CD-337606271522}"/>
              </a:ext>
            </a:extLst>
          </p:cNvPr>
          <p:cNvSpPr>
            <a:spLocks noGrp="1"/>
          </p:cNvSpPr>
          <p:nvPr>
            <p:ph idx="1"/>
          </p:nvPr>
        </p:nvSpPr>
        <p:spPr>
          <a:xfrm>
            <a:off x="457200" y="1124744"/>
            <a:ext cx="8229600" cy="5328592"/>
          </a:xfrm>
        </p:spPr>
        <p:txBody>
          <a:bodyPr/>
          <a:lstStyle/>
          <a:p>
            <a:r>
              <a:rPr lang="da-DK" dirty="0"/>
              <a:t>Generelle regler:</a:t>
            </a:r>
            <a:br>
              <a:rPr lang="da-DK" dirty="0"/>
            </a:br>
            <a:endParaRPr lang="da-DK" dirty="0"/>
          </a:p>
          <a:p>
            <a:pPr lvl="1">
              <a:buFont typeface="Courier New" panose="02070309020205020404" pitchFamily="49" charset="0"/>
              <a:buChar char="o"/>
            </a:pPr>
            <a:r>
              <a:rPr lang="da-DK" dirty="0"/>
              <a:t>5 år + indeværende = bogføringsloven</a:t>
            </a:r>
          </a:p>
          <a:p>
            <a:pPr marL="685800" lvl="2" indent="0">
              <a:buNone/>
            </a:pPr>
            <a:r>
              <a:rPr lang="da-DK" dirty="0"/>
              <a:t>	gælder også for HR dvs. ansættelseskontrakter, løn mv.</a:t>
            </a:r>
          </a:p>
          <a:p>
            <a:pPr lvl="2">
              <a:buFont typeface="Courier New" panose="02070309020205020404" pitchFamily="49" charset="0"/>
              <a:buChar char="o"/>
            </a:pPr>
            <a:endParaRPr lang="da-DK" dirty="0"/>
          </a:p>
          <a:p>
            <a:pPr lvl="1">
              <a:buFont typeface="Courier New" panose="02070309020205020404" pitchFamily="49" charset="0"/>
              <a:buChar char="o"/>
            </a:pPr>
            <a:r>
              <a:rPr lang="da-DK" dirty="0"/>
              <a:t>3 år = Skat </a:t>
            </a:r>
          </a:p>
          <a:p>
            <a:pPr lvl="2">
              <a:buFont typeface="Courier New" panose="02070309020205020404" pitchFamily="49" charset="0"/>
              <a:buChar char="o"/>
            </a:pPr>
            <a:r>
              <a:rPr lang="da-DK" dirty="0"/>
              <a:t>Gaveskema – 03.012 / 03.013</a:t>
            </a:r>
          </a:p>
          <a:p>
            <a:pPr lvl="2">
              <a:buFont typeface="Courier New" panose="02070309020205020404" pitchFamily="49" charset="0"/>
              <a:buChar char="o"/>
            </a:pPr>
            <a:endParaRPr lang="da-DK" dirty="0"/>
          </a:p>
          <a:p>
            <a:pPr lvl="1">
              <a:buFont typeface="Courier New" panose="02070309020205020404" pitchFamily="49" charset="0"/>
              <a:buChar char="o"/>
            </a:pPr>
            <a:r>
              <a:rPr lang="da-DK" dirty="0"/>
              <a:t>Noget sletter vi NU – husk indbakken</a:t>
            </a:r>
            <a:br>
              <a:rPr lang="da-DK" dirty="0"/>
            </a:br>
            <a:endParaRPr lang="da-DK" dirty="0"/>
          </a:p>
          <a:p>
            <a:pPr lvl="1">
              <a:buFont typeface="Courier New" panose="02070309020205020404" pitchFamily="49" charset="0"/>
              <a:buChar char="o"/>
            </a:pPr>
            <a:r>
              <a:rPr lang="da-DK" dirty="0"/>
              <a:t>Brug sikker mail ved personfølsomme data</a:t>
            </a:r>
          </a:p>
          <a:p>
            <a:pPr marL="342900" lvl="1" indent="0">
              <a:buNone/>
            </a:pPr>
            <a:endParaRPr lang="da-DK" b="1" dirty="0"/>
          </a:p>
          <a:p>
            <a:pPr marL="342900" lvl="1" indent="0" algn="ctr">
              <a:buNone/>
            </a:pPr>
            <a:r>
              <a:rPr lang="da-DK" b="1" dirty="0"/>
              <a:t>LAV KLARE SLETTEPOLITIKKER og procedurer for sikring af overholdelse</a:t>
            </a:r>
          </a:p>
        </p:txBody>
      </p:sp>
    </p:spTree>
    <p:extLst>
      <p:ext uri="{BB962C8B-B14F-4D97-AF65-F5344CB8AC3E}">
        <p14:creationId xmlns:p14="http://schemas.microsoft.com/office/powerpoint/2010/main" val="27831507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A48EAA-C9D9-4F18-A049-1C5454F55E50}"/>
              </a:ext>
            </a:extLst>
          </p:cNvPr>
          <p:cNvSpPr>
            <a:spLocks noGrp="1"/>
          </p:cNvSpPr>
          <p:nvPr>
            <p:ph type="title"/>
          </p:nvPr>
        </p:nvSpPr>
        <p:spPr/>
        <p:txBody>
          <a:bodyPr/>
          <a:lstStyle/>
          <a:p>
            <a:r>
              <a:rPr lang="da-DK" dirty="0"/>
              <a:t>Hvad bidrager ISOBRO med?</a:t>
            </a:r>
          </a:p>
        </p:txBody>
      </p:sp>
      <p:sp>
        <p:nvSpPr>
          <p:cNvPr id="3" name="Pladsholder til indhold 2">
            <a:extLst>
              <a:ext uri="{FF2B5EF4-FFF2-40B4-BE49-F238E27FC236}">
                <a16:creationId xmlns:a16="http://schemas.microsoft.com/office/drawing/2014/main" id="{BF48E1C8-C423-48B0-9DAE-F3C41F082D82}"/>
              </a:ext>
            </a:extLst>
          </p:cNvPr>
          <p:cNvSpPr>
            <a:spLocks noGrp="1"/>
          </p:cNvSpPr>
          <p:nvPr>
            <p:ph idx="1"/>
          </p:nvPr>
        </p:nvSpPr>
        <p:spPr>
          <a:xfrm>
            <a:off x="323528" y="1417638"/>
            <a:ext cx="8640960" cy="5035698"/>
          </a:xfrm>
        </p:spPr>
        <p:txBody>
          <a:bodyPr/>
          <a:lstStyle/>
          <a:p>
            <a:pPr lvl="0"/>
            <a:r>
              <a:rPr lang="da-DK" sz="2200" dirty="0"/>
              <a:t>standard databehandleraftale</a:t>
            </a:r>
          </a:p>
          <a:p>
            <a:pPr lvl="0"/>
            <a:r>
              <a:rPr lang="da-DK" sz="2200" dirty="0"/>
              <a:t>privatlivspolitik til brug på hjemmesider (udadvendt)</a:t>
            </a:r>
          </a:p>
          <a:p>
            <a:pPr lvl="0"/>
            <a:r>
              <a:rPr lang="da-DK" sz="2200" dirty="0"/>
              <a:t>privatlivspolitik vedr. behandling af medarbejderoplysninger (intern)</a:t>
            </a:r>
          </a:p>
          <a:p>
            <a:pPr lvl="0"/>
            <a:r>
              <a:rPr lang="da-DK" sz="2200" dirty="0"/>
              <a:t>overordnet politik for intern håndtering og behandling af oplysninger (dvs. om medlemmer, kunder, medarbejdere, frivillige, mv.)</a:t>
            </a:r>
          </a:p>
          <a:p>
            <a:pPr lvl="0"/>
            <a:r>
              <a:rPr lang="da-DK" sz="2200" dirty="0"/>
              <a:t>overordnet slettepolitik</a:t>
            </a:r>
          </a:p>
          <a:p>
            <a:pPr lvl="0"/>
            <a:r>
              <a:rPr lang="da-DK" sz="2200" dirty="0"/>
              <a:t>overordnet struktur for håndtering af datasubjektets rettigheder – vil bestå af forskellige forretningsgange</a:t>
            </a:r>
          </a:p>
          <a:p>
            <a:pPr lvl="0"/>
            <a:endParaRPr lang="da-DK" sz="1800" dirty="0"/>
          </a:p>
          <a:p>
            <a:pPr marL="0" indent="0" algn="ctr">
              <a:buNone/>
            </a:pPr>
            <a:r>
              <a:rPr lang="da-DK" b="1" dirty="0"/>
              <a:t>Dette er intet værd, hvis I ikke laver jeres hjemmearbejde</a:t>
            </a:r>
          </a:p>
          <a:p>
            <a:pPr marL="0" indent="0" algn="ctr">
              <a:buNone/>
            </a:pPr>
            <a:r>
              <a:rPr lang="da-DK" b="1" dirty="0"/>
              <a:t>så er det blot flødeskumslagkage uden lagkage</a:t>
            </a:r>
          </a:p>
          <a:p>
            <a:pPr lvl="0"/>
            <a:endParaRPr lang="da-DK" dirty="0"/>
          </a:p>
          <a:p>
            <a:pPr marL="342900" lvl="1" indent="0">
              <a:buNone/>
            </a:pPr>
            <a:endParaRPr lang="da-DK" dirty="0"/>
          </a:p>
        </p:txBody>
      </p:sp>
    </p:spTree>
    <p:extLst>
      <p:ext uri="{BB962C8B-B14F-4D97-AF65-F5344CB8AC3E}">
        <p14:creationId xmlns:p14="http://schemas.microsoft.com/office/powerpoint/2010/main" val="28008627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B1B8A0-2239-48C8-A8E1-343CF284F4E3}"/>
              </a:ext>
            </a:extLst>
          </p:cNvPr>
          <p:cNvSpPr>
            <a:spLocks noGrp="1"/>
          </p:cNvSpPr>
          <p:nvPr>
            <p:ph type="title"/>
          </p:nvPr>
        </p:nvSpPr>
        <p:spPr/>
        <p:txBody>
          <a:bodyPr/>
          <a:lstStyle/>
          <a:p>
            <a:r>
              <a:rPr lang="da-DK" dirty="0"/>
              <a:t>Hvad skal I gøre nu?</a:t>
            </a:r>
          </a:p>
        </p:txBody>
      </p:sp>
      <p:sp>
        <p:nvSpPr>
          <p:cNvPr id="3" name="Pladsholder til indhold 2">
            <a:extLst>
              <a:ext uri="{FF2B5EF4-FFF2-40B4-BE49-F238E27FC236}">
                <a16:creationId xmlns:a16="http://schemas.microsoft.com/office/drawing/2014/main" id="{F7A80ED4-D48A-48C2-B5CD-3BC25D7F4A69}"/>
              </a:ext>
            </a:extLst>
          </p:cNvPr>
          <p:cNvSpPr>
            <a:spLocks noGrp="1"/>
          </p:cNvSpPr>
          <p:nvPr>
            <p:ph idx="1"/>
          </p:nvPr>
        </p:nvSpPr>
        <p:spPr>
          <a:xfrm>
            <a:off x="428450" y="1417638"/>
            <a:ext cx="8229600" cy="4525963"/>
          </a:xfrm>
        </p:spPr>
        <p:txBody>
          <a:bodyPr/>
          <a:lstStyle/>
          <a:p>
            <a:r>
              <a:rPr lang="da-DK" sz="2000" dirty="0"/>
              <a:t>Hvor skal projektet forankres?</a:t>
            </a:r>
          </a:p>
          <a:p>
            <a:endParaRPr lang="da-DK" sz="2000" dirty="0"/>
          </a:p>
          <a:p>
            <a:r>
              <a:rPr lang="da-DK" sz="2000" dirty="0"/>
              <a:t>Hvor går data hen i organisationen?</a:t>
            </a:r>
          </a:p>
          <a:p>
            <a:pPr lvl="1"/>
            <a:r>
              <a:rPr lang="da-DK" sz="1800" dirty="0"/>
              <a:t>Hvordan kommer de ind? – HUSK oplysningspligten her!</a:t>
            </a:r>
          </a:p>
          <a:p>
            <a:pPr lvl="1"/>
            <a:r>
              <a:rPr lang="da-DK" sz="1800" dirty="0"/>
              <a:t>Hvem behandler dem – til hvilket formål?</a:t>
            </a:r>
          </a:p>
          <a:p>
            <a:pPr lvl="1"/>
            <a:r>
              <a:rPr lang="da-DK" sz="1800" dirty="0"/>
              <a:t>Hvem sletter dem?</a:t>
            </a:r>
          </a:p>
          <a:p>
            <a:pPr lvl="1"/>
            <a:r>
              <a:rPr lang="da-DK" sz="1800" dirty="0"/>
              <a:t>Hvilke typer data har I?</a:t>
            </a:r>
          </a:p>
          <a:p>
            <a:pPr lvl="1"/>
            <a:endParaRPr lang="da-DK" sz="2000" dirty="0"/>
          </a:p>
          <a:p>
            <a:r>
              <a:rPr lang="da-DK" sz="2000" dirty="0"/>
              <a:t>Hvor går data ud af huset? – er der lavet databehandleraftale?</a:t>
            </a:r>
            <a:br>
              <a:rPr lang="da-DK" sz="2000" dirty="0"/>
            </a:br>
            <a:endParaRPr lang="da-DK" sz="2000" dirty="0"/>
          </a:p>
          <a:p>
            <a:r>
              <a:rPr lang="da-DK" sz="2000" dirty="0"/>
              <a:t>Kom i gang – det vigtigste råd er, at I går i gang NU!</a:t>
            </a:r>
          </a:p>
          <a:p>
            <a:endParaRPr lang="da-DK" sz="2000" dirty="0"/>
          </a:p>
          <a:p>
            <a:r>
              <a:rPr lang="da-DK" sz="2000" dirty="0"/>
              <a:t>I starter med at få 03 – så 5 – så 6 – 7 – så 8 og så videre … </a:t>
            </a:r>
            <a:r>
              <a:rPr lang="da-DK" sz="2000" dirty="0">
                <a:sym typeface="Wingdings" panose="05000000000000000000" pitchFamily="2" charset="2"/>
              </a:rPr>
              <a:t></a:t>
            </a:r>
            <a:endParaRPr lang="da-DK" sz="2000" dirty="0"/>
          </a:p>
          <a:p>
            <a:endParaRPr lang="da-DK" dirty="0"/>
          </a:p>
        </p:txBody>
      </p:sp>
    </p:spTree>
    <p:extLst>
      <p:ext uri="{BB962C8B-B14F-4D97-AF65-F5344CB8AC3E}">
        <p14:creationId xmlns:p14="http://schemas.microsoft.com/office/powerpoint/2010/main" val="19541818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7FEB82-6AEE-4CD5-98FC-0412752A8B50}"/>
              </a:ext>
            </a:extLst>
          </p:cNvPr>
          <p:cNvSpPr>
            <a:spLocks noGrp="1"/>
          </p:cNvSpPr>
          <p:nvPr>
            <p:ph type="title"/>
          </p:nvPr>
        </p:nvSpPr>
        <p:spPr/>
        <p:txBody>
          <a:bodyPr/>
          <a:lstStyle/>
          <a:p>
            <a:r>
              <a:rPr lang="da-DK" sz="4000" b="1" dirty="0">
                <a:sym typeface="Wingdings" panose="05000000000000000000" pitchFamily="2" charset="2"/>
              </a:rPr>
              <a:t>   h</a:t>
            </a:r>
            <a:r>
              <a:rPr lang="da-DK" sz="4000" b="1" dirty="0"/>
              <a:t>jælp hinanden </a:t>
            </a:r>
            <a:r>
              <a:rPr lang="da-DK" sz="4000" b="1" dirty="0">
                <a:sym typeface="Wingdings" panose="05000000000000000000" pitchFamily="2" charset="2"/>
              </a:rPr>
              <a:t>  </a:t>
            </a:r>
            <a:endParaRPr lang="da-DK" sz="4000" b="1" dirty="0"/>
          </a:p>
        </p:txBody>
      </p:sp>
      <p:sp>
        <p:nvSpPr>
          <p:cNvPr id="3" name="Pladsholder til indhold 2">
            <a:extLst>
              <a:ext uri="{FF2B5EF4-FFF2-40B4-BE49-F238E27FC236}">
                <a16:creationId xmlns:a16="http://schemas.microsoft.com/office/drawing/2014/main" id="{E551F64F-4B26-43EC-93AE-25558E3B9555}"/>
              </a:ext>
            </a:extLst>
          </p:cNvPr>
          <p:cNvSpPr>
            <a:spLocks noGrp="1"/>
          </p:cNvSpPr>
          <p:nvPr>
            <p:ph idx="1"/>
          </p:nvPr>
        </p:nvSpPr>
        <p:spPr>
          <a:xfrm>
            <a:off x="457200" y="1628800"/>
            <a:ext cx="8229600" cy="4525963"/>
          </a:xfrm>
        </p:spPr>
        <p:txBody>
          <a:bodyPr/>
          <a:lstStyle/>
          <a:p>
            <a:endParaRPr lang="da-DK" dirty="0"/>
          </a:p>
          <a:p>
            <a:pPr lvl="1"/>
            <a:r>
              <a:rPr lang="da-DK" sz="2800" dirty="0"/>
              <a:t>lav netværk hvor I videndeler</a:t>
            </a:r>
          </a:p>
          <a:p>
            <a:pPr lvl="1"/>
            <a:r>
              <a:rPr lang="da-DK" sz="2800" dirty="0"/>
              <a:t>lav arbejdsgrupper så I sikrer fremdrift</a:t>
            </a:r>
          </a:p>
          <a:p>
            <a:pPr lvl="1"/>
            <a:r>
              <a:rPr lang="da-DK" sz="2800" dirty="0"/>
              <a:t>lav fælles procedurer så </a:t>
            </a:r>
            <a:r>
              <a:rPr lang="da-DK" sz="2800"/>
              <a:t>vidt det er muligt</a:t>
            </a:r>
            <a:endParaRPr lang="da-DK" sz="2800" dirty="0"/>
          </a:p>
          <a:p>
            <a:pPr marL="685800" lvl="2" indent="0">
              <a:buNone/>
            </a:pPr>
            <a:r>
              <a:rPr lang="da-DK" sz="2400" dirty="0"/>
              <a:t>Hvis alle bliver enige om, at ”vi” gør sådan, så står I skulder ved skulder og dermed stærkere – I viser, I har taget stilling.</a:t>
            </a:r>
          </a:p>
          <a:p>
            <a:pPr marL="0" indent="0">
              <a:buNone/>
            </a:pPr>
            <a:endParaRPr lang="da-DK" dirty="0"/>
          </a:p>
          <a:p>
            <a:pPr marL="0" indent="0" algn="ctr">
              <a:buNone/>
            </a:pPr>
            <a:r>
              <a:rPr lang="da-DK" sz="4000" dirty="0"/>
              <a:t>Rigtig god </a:t>
            </a:r>
            <a:r>
              <a:rPr lang="da-DK" sz="4000" dirty="0" err="1"/>
              <a:t>arbejdslyst</a:t>
            </a:r>
            <a:endParaRPr lang="da-DK" sz="4000" dirty="0"/>
          </a:p>
          <a:p>
            <a:endParaRPr lang="da-DK" dirty="0"/>
          </a:p>
        </p:txBody>
      </p:sp>
    </p:spTree>
    <p:extLst>
      <p:ext uri="{BB962C8B-B14F-4D97-AF65-F5344CB8AC3E}">
        <p14:creationId xmlns:p14="http://schemas.microsoft.com/office/powerpoint/2010/main" val="3726367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Pladsholder til indhold 2"/>
          <p:cNvSpPr>
            <a:spLocks noGrp="1"/>
          </p:cNvSpPr>
          <p:nvPr>
            <p:ph idx="1"/>
          </p:nvPr>
        </p:nvSpPr>
        <p:spPr>
          <a:xfrm>
            <a:off x="1439652" y="1214754"/>
            <a:ext cx="6172200" cy="4374486"/>
          </a:xfrm>
        </p:spPr>
        <p:txBody>
          <a:bodyPr/>
          <a:lstStyle/>
          <a:p>
            <a:r>
              <a:rPr lang="da-DK" altLang="da-DK" dirty="0"/>
              <a:t>Hvor langt er vi dag ift. gældende lov?</a:t>
            </a:r>
          </a:p>
          <a:p>
            <a:pPr marL="0" indent="0">
              <a:buNone/>
            </a:pPr>
            <a:endParaRPr lang="da-DK" altLang="da-DK" dirty="0"/>
          </a:p>
          <a:p>
            <a:r>
              <a:rPr lang="da-DK" altLang="da-DK" dirty="0"/>
              <a:t>Hvad ved vi om GDPR?</a:t>
            </a:r>
          </a:p>
          <a:p>
            <a:pPr lvl="1"/>
            <a:r>
              <a:rPr lang="da-DK" altLang="da-DK" sz="1800" dirty="0"/>
              <a:t>Træder i kraft 25.maj 2018</a:t>
            </a:r>
          </a:p>
          <a:p>
            <a:pPr lvl="1"/>
            <a:r>
              <a:rPr lang="da-DK" altLang="da-DK" sz="1800" dirty="0"/>
              <a:t>Hvem er den lavet for? </a:t>
            </a:r>
          </a:p>
          <a:p>
            <a:pPr lvl="1"/>
            <a:r>
              <a:rPr lang="da-DK" altLang="da-DK" sz="1800" dirty="0"/>
              <a:t>Undtagelser? </a:t>
            </a:r>
          </a:p>
          <a:p>
            <a:pPr marL="342900" lvl="1" indent="0">
              <a:buNone/>
            </a:pPr>
            <a:endParaRPr lang="da-DK" altLang="da-DK" sz="1800" dirty="0"/>
          </a:p>
          <a:p>
            <a:r>
              <a:rPr lang="da-DK" altLang="da-DK" dirty="0"/>
              <a:t>Hvad kan ISOBRO bidrage med?</a:t>
            </a:r>
          </a:p>
          <a:p>
            <a:pPr lvl="1"/>
            <a:r>
              <a:rPr lang="da-DK" sz="1800" dirty="0"/>
              <a:t>Meget er afklaret, noget vil INGEN svare på, andet skal vi selv beslutte os for</a:t>
            </a:r>
          </a:p>
          <a:p>
            <a:pPr lvl="1"/>
            <a:r>
              <a:rPr lang="da-DK" sz="1800" dirty="0"/>
              <a:t>VIGTIGT for processen: Hvad gør I?</a:t>
            </a:r>
          </a:p>
          <a:p>
            <a:pPr lvl="1"/>
            <a:endParaRPr lang="da-DK" altLang="da-DK" dirty="0"/>
          </a:p>
          <a:p>
            <a:pPr lvl="1"/>
            <a:endParaRPr lang="da-DK" altLang="da-DK" dirty="0"/>
          </a:p>
          <a:p>
            <a:pPr lvl="1"/>
            <a:endParaRPr lang="da-DK" altLang="da-DK" dirty="0"/>
          </a:p>
          <a:p>
            <a:endParaRPr lang="da-DK" altLang="da-DK" dirty="0"/>
          </a:p>
          <a:p>
            <a:endParaRPr lang="da-DK" altLang="da-DK"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da-DK" altLang="da-DK" dirty="0"/>
              <a:t>Processen frem til 25.5.2018 </a:t>
            </a:r>
          </a:p>
        </p:txBody>
      </p:sp>
      <p:sp>
        <p:nvSpPr>
          <p:cNvPr id="6147" name="Pladsholder til indhold 2"/>
          <p:cNvSpPr>
            <a:spLocks noGrp="1"/>
          </p:cNvSpPr>
          <p:nvPr>
            <p:ph idx="1"/>
          </p:nvPr>
        </p:nvSpPr>
        <p:spPr>
          <a:xfrm>
            <a:off x="457200" y="1166018"/>
            <a:ext cx="8229600" cy="5287318"/>
          </a:xfrm>
        </p:spPr>
        <p:txBody>
          <a:bodyPr/>
          <a:lstStyle/>
          <a:p>
            <a:r>
              <a:rPr lang="da-DK" altLang="da-DK" dirty="0"/>
              <a:t>Forordningen</a:t>
            </a:r>
            <a:br>
              <a:rPr lang="da-DK" altLang="da-DK" dirty="0"/>
            </a:br>
            <a:br>
              <a:rPr lang="da-DK" altLang="da-DK" sz="1400" dirty="0"/>
            </a:br>
            <a:r>
              <a:rPr lang="da-DK" altLang="da-DK" sz="1400" dirty="0">
                <a:hlinkClick r:id="rId2"/>
              </a:rPr>
              <a:t>http://eur-lex.europa.eu/legal-content/DA/TXT/PDF/?uri=OJ:L:2016:119:FULL&amp;from=DA</a:t>
            </a:r>
            <a:endParaRPr lang="da-DK" altLang="da-DK" sz="1400" dirty="0"/>
          </a:p>
          <a:p>
            <a:endParaRPr lang="da-DK" altLang="da-DK" sz="1400" dirty="0"/>
          </a:p>
          <a:p>
            <a:r>
              <a:rPr lang="da-DK" altLang="da-DK" dirty="0"/>
              <a:t>Betænkningen</a:t>
            </a:r>
          </a:p>
          <a:p>
            <a:pPr marL="342900" lvl="1" indent="0">
              <a:buNone/>
            </a:pPr>
            <a:r>
              <a:rPr lang="da-DK" altLang="da-DK" sz="1400" dirty="0">
                <a:solidFill>
                  <a:schemeClr val="accent1">
                    <a:lumMod val="50000"/>
                  </a:schemeClr>
                </a:solidFill>
              </a:rPr>
              <a:t>http://justitsministeriet.dk/sites/default/files/media/Pressemeddelelser/pdf/2017/betaenkning_nr._1565_del_i_bind_2.pdf</a:t>
            </a:r>
          </a:p>
          <a:p>
            <a:endParaRPr lang="da-DK" altLang="da-DK" sz="1400" dirty="0"/>
          </a:p>
          <a:p>
            <a:r>
              <a:rPr lang="da-DK" altLang="da-DK" dirty="0"/>
              <a:t>Informationspjece</a:t>
            </a:r>
            <a:br>
              <a:rPr lang="da-DK" altLang="da-DK" sz="1400" dirty="0"/>
            </a:br>
            <a:r>
              <a:rPr lang="da-DK" altLang="da-DK" sz="1400" dirty="0">
                <a:hlinkClick r:id="rId3"/>
              </a:rPr>
              <a:t>https://www.datatilsynet.dk/nyheder/nyhed/artikel/generel-informationspjece-om-databeskyttelsesforordningen/?no_cache=1</a:t>
            </a:r>
            <a:endParaRPr lang="da-DK" altLang="da-DK" sz="1400" dirty="0"/>
          </a:p>
          <a:p>
            <a:endParaRPr lang="da-DK" altLang="da-DK" dirty="0"/>
          </a:p>
          <a:p>
            <a:pPr marL="342900" lvl="1" indent="0">
              <a:buNone/>
            </a:pPr>
            <a:r>
              <a:rPr lang="da-DK" altLang="da-DK" dirty="0"/>
              <a:t>De resterende vejledninger</a:t>
            </a:r>
          </a:p>
          <a:p>
            <a:pPr lvl="1"/>
            <a:r>
              <a:rPr lang="da-DK" altLang="da-DK" sz="1400" dirty="0">
                <a:hlinkClick r:id="rId4"/>
              </a:rPr>
              <a:t>http://justitsministeriet.dk/sites/default/files/media/Pressemeddelelser/pdf/2017/plan_for_vejledninger_om_forordningen.pdf</a:t>
            </a:r>
            <a:endParaRPr lang="da-DK" altLang="da-DK" sz="1400" dirty="0"/>
          </a:p>
          <a:p>
            <a:pPr marL="342900" lvl="1" indent="0">
              <a:buNone/>
            </a:pPr>
            <a:endParaRPr lang="da-DK" altLang="da-DK" dirty="0"/>
          </a:p>
          <a:p>
            <a:pPr marL="342900" lvl="1" indent="0">
              <a:buNone/>
            </a:pPr>
            <a:r>
              <a:rPr lang="da-DK" altLang="da-DK" dirty="0"/>
              <a:t>Der kommer vejledning til foreninger om frivillige</a:t>
            </a:r>
          </a:p>
          <a:p>
            <a:pPr lvl="1"/>
            <a:endParaRPr lang="da-DK" altLang="da-DK" dirty="0"/>
          </a:p>
          <a:p>
            <a:pPr lvl="1"/>
            <a:endParaRPr lang="da-DK" altLang="da-DK" dirty="0"/>
          </a:p>
          <a:p>
            <a:pPr marL="0" indent="0">
              <a:buNone/>
            </a:pPr>
            <a:endParaRPr lang="da-DK" altLang="da-DK"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Pladsholder til indhold 2"/>
          <p:cNvSpPr>
            <a:spLocks noGrp="1"/>
          </p:cNvSpPr>
          <p:nvPr>
            <p:ph idx="1"/>
          </p:nvPr>
        </p:nvSpPr>
        <p:spPr>
          <a:xfrm>
            <a:off x="611560" y="764704"/>
            <a:ext cx="8064896" cy="4896544"/>
          </a:xfrm>
        </p:spPr>
        <p:txBody>
          <a:bodyPr/>
          <a:lstStyle/>
          <a:p>
            <a:pPr marL="0" indent="0">
              <a:buNone/>
            </a:pPr>
            <a:r>
              <a:rPr lang="da-DK" altLang="da-DK" b="1" dirty="0"/>
              <a:t>Det er jeres ansvar at sikre, I overholder forordningen</a:t>
            </a:r>
          </a:p>
          <a:p>
            <a:endParaRPr lang="da-DK" altLang="da-DK" sz="1800" dirty="0"/>
          </a:p>
          <a:p>
            <a:r>
              <a:rPr lang="da-DK" altLang="da-DK" sz="1800" dirty="0"/>
              <a:t>EU harmonisering </a:t>
            </a:r>
            <a:r>
              <a:rPr lang="da-DK" altLang="da-DK" sz="1800" dirty="0" err="1"/>
              <a:t>mhp</a:t>
            </a:r>
            <a:r>
              <a:rPr lang="da-DK" altLang="da-DK" sz="1800" dirty="0"/>
              <a:t>. at forbedre borgernes databeskyttelse</a:t>
            </a:r>
          </a:p>
          <a:p>
            <a:endParaRPr lang="da-DK" altLang="da-DK" sz="1800" dirty="0"/>
          </a:p>
          <a:p>
            <a:r>
              <a:rPr lang="da-DK" altLang="da-DK" sz="1800" dirty="0"/>
              <a:t>IKKE revolution men evolution</a:t>
            </a:r>
          </a:p>
          <a:p>
            <a:endParaRPr lang="da-DK" altLang="da-DK" sz="1800" dirty="0"/>
          </a:p>
          <a:p>
            <a:r>
              <a:rPr lang="da-DK" altLang="da-DK" sz="1800" dirty="0"/>
              <a:t>Nye ord: den registrerede / dataansvarlige / databehandler / DPO</a:t>
            </a:r>
          </a:p>
          <a:p>
            <a:pPr marL="342900" lvl="1" indent="0">
              <a:buNone/>
            </a:pPr>
            <a:endParaRPr lang="da-DK" altLang="da-DK" sz="1800" dirty="0"/>
          </a:p>
          <a:p>
            <a:r>
              <a:rPr lang="da-DK" altLang="da-DK" sz="1800" dirty="0"/>
              <a:t>Identificerbare personer skal beskyttes</a:t>
            </a:r>
            <a:br>
              <a:rPr lang="da-DK" altLang="da-DK" sz="1800" dirty="0"/>
            </a:br>
            <a:endParaRPr lang="da-DK" altLang="da-DK" sz="1800" dirty="0"/>
          </a:p>
          <a:p>
            <a:r>
              <a:rPr lang="da-DK" altLang="da-DK" sz="1800" dirty="0"/>
              <a:t>Forordningen angiver RET ikke PLIGT – det er reguleret andetsteds</a:t>
            </a:r>
          </a:p>
          <a:p>
            <a:pPr marL="0" indent="0">
              <a:buNone/>
            </a:pPr>
            <a:endParaRPr lang="da-DK" altLang="da-DK" sz="1800" dirty="0"/>
          </a:p>
          <a:p>
            <a:r>
              <a:rPr lang="da-DK" altLang="da-DK" sz="1800" dirty="0"/>
              <a:t>Forordningen understøtter anden lov men </a:t>
            </a:r>
            <a:r>
              <a:rPr lang="da-DK" altLang="da-DK" sz="1800" dirty="0" err="1"/>
              <a:t>overruler</a:t>
            </a:r>
            <a:r>
              <a:rPr lang="da-DK" altLang="da-DK" sz="1800" dirty="0"/>
              <a:t> ikke</a:t>
            </a:r>
          </a:p>
          <a:p>
            <a:pPr lvl="1"/>
            <a:endParaRPr lang="da-DK" altLang="da-DK"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a-DK" dirty="0"/>
              <a:t>Anvendelsesområde</a:t>
            </a:r>
          </a:p>
        </p:txBody>
      </p:sp>
      <p:sp>
        <p:nvSpPr>
          <p:cNvPr id="3" name="Pladsholder til indhold 2"/>
          <p:cNvSpPr>
            <a:spLocks noGrp="1"/>
          </p:cNvSpPr>
          <p:nvPr>
            <p:ph idx="1"/>
          </p:nvPr>
        </p:nvSpPr>
        <p:spPr>
          <a:xfrm>
            <a:off x="457200" y="1196752"/>
            <a:ext cx="8229600" cy="5184576"/>
          </a:xfrm>
        </p:spPr>
        <p:txBody>
          <a:bodyPr/>
          <a:lstStyle/>
          <a:p>
            <a:pPr marL="0" indent="0">
              <a:buNone/>
            </a:pPr>
            <a:r>
              <a:rPr lang="da-DK" sz="2000" dirty="0"/>
              <a:t>Denne forordning finder anvendelse på </a:t>
            </a:r>
            <a:r>
              <a:rPr lang="da-DK" sz="2000" b="1" dirty="0"/>
              <a:t>behandling</a:t>
            </a:r>
            <a:r>
              <a:rPr lang="da-DK" sz="2000" dirty="0"/>
              <a:t> af </a:t>
            </a:r>
            <a:r>
              <a:rPr lang="da-DK" sz="2000" b="1" dirty="0"/>
              <a:t>personoplysninger</a:t>
            </a:r>
            <a:r>
              <a:rPr lang="da-DK" sz="2000" dirty="0"/>
              <a:t>, der helt eller delvis foretages ved hjælp af automatisk databehandling, og på anden ikkeautomatisk behandling af personoplysninger, der er eller vil blive indeholdt i et </a:t>
            </a:r>
            <a:r>
              <a:rPr lang="da-DK" sz="2000" b="1" dirty="0"/>
              <a:t>register</a:t>
            </a:r>
            <a:r>
              <a:rPr lang="da-DK" sz="2000" dirty="0"/>
              <a:t>.</a:t>
            </a:r>
          </a:p>
          <a:p>
            <a:pPr marL="0" indent="0">
              <a:buNone/>
            </a:pPr>
            <a:endParaRPr lang="da-DK" sz="1800" dirty="0"/>
          </a:p>
          <a:p>
            <a:pPr marL="0" indent="0">
              <a:buNone/>
            </a:pPr>
            <a:r>
              <a:rPr lang="da-DK" altLang="da-DK" sz="1800" b="1" dirty="0"/>
              <a:t>Hvad er behandling?</a:t>
            </a:r>
          </a:p>
          <a:p>
            <a:pPr marL="0" indent="0">
              <a:buNone/>
            </a:pPr>
            <a:r>
              <a:rPr lang="da-DK" altLang="da-DK" sz="1800" dirty="0"/>
              <a:t>Enhver aktivitet eller række af aktiviteter som personoplysninger gøres til genstand for</a:t>
            </a:r>
          </a:p>
          <a:p>
            <a:pPr marL="0" indent="0">
              <a:buNone/>
            </a:pPr>
            <a:endParaRPr lang="da-DK" sz="1800" dirty="0"/>
          </a:p>
          <a:p>
            <a:pPr marL="0" indent="0">
              <a:buNone/>
            </a:pPr>
            <a:r>
              <a:rPr lang="da-DK" sz="1800" b="1" dirty="0"/>
              <a:t>Hvad er personoplysninger?</a:t>
            </a:r>
            <a:br>
              <a:rPr lang="da-DK" sz="1800" dirty="0"/>
            </a:br>
            <a:r>
              <a:rPr lang="da-DK" altLang="da-DK" sz="1800" dirty="0"/>
              <a:t>Navn, IP-adresse, CPR nr., nr. plade, adresse, familiemæssige oplysninger, kreditkort nr., mailadresse, foto ….</a:t>
            </a:r>
          </a:p>
          <a:p>
            <a:pPr marL="0" indent="0">
              <a:buNone/>
            </a:pPr>
            <a:endParaRPr lang="da-DK" altLang="da-DK" sz="1800" dirty="0"/>
          </a:p>
          <a:p>
            <a:pPr marL="0" indent="0">
              <a:buNone/>
            </a:pPr>
            <a:r>
              <a:rPr lang="da-DK" sz="1800" b="1" dirty="0"/>
              <a:t>Hvad er et register?</a:t>
            </a:r>
          </a:p>
          <a:p>
            <a:pPr marL="0" indent="0">
              <a:buNone/>
            </a:pPr>
            <a:r>
              <a:rPr lang="da-DK" sz="1800" dirty="0"/>
              <a:t>Dvs. </a:t>
            </a:r>
            <a:r>
              <a:rPr lang="da-DK" sz="1800" dirty="0" err="1"/>
              <a:t>excelark</a:t>
            </a:r>
            <a:r>
              <a:rPr lang="da-DK" sz="1800" dirty="0"/>
              <a:t>, </a:t>
            </a:r>
            <a:r>
              <a:rPr lang="da-DK" sz="1800" dirty="0" err="1"/>
              <a:t>worddokumenter</a:t>
            </a:r>
            <a:r>
              <a:rPr lang="da-DK" sz="1800" dirty="0"/>
              <a:t>, e-mails, A4-mapper med lister, databaser</a:t>
            </a:r>
            <a:r>
              <a:rPr lang="da-DK" sz="1800"/>
              <a:t>, regnskabsprogrammer</a:t>
            </a:r>
            <a:r>
              <a:rPr lang="da-DK" sz="1800" dirty="0"/>
              <a:t>, webshops, kartotekskort i en kasse ….</a:t>
            </a:r>
          </a:p>
          <a:p>
            <a:pPr marL="0" indent="0">
              <a:buNone/>
            </a:pPr>
            <a:endParaRPr lang="da-DK" altLang="da-DK" sz="1800" dirty="0"/>
          </a:p>
          <a:p>
            <a:pPr marL="0" indent="0">
              <a:buNone/>
            </a:pPr>
            <a:endParaRPr lang="da-DK" sz="1800" dirty="0"/>
          </a:p>
          <a:p>
            <a:pPr marL="0" indent="0">
              <a:buNone/>
            </a:pPr>
            <a:endParaRPr lang="da-DK" dirty="0"/>
          </a:p>
        </p:txBody>
      </p:sp>
    </p:spTree>
    <p:extLst>
      <p:ext uri="{BB962C8B-B14F-4D97-AF65-F5344CB8AC3E}">
        <p14:creationId xmlns:p14="http://schemas.microsoft.com/office/powerpoint/2010/main" val="4258113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Pladsholder til indhold 2"/>
          <p:cNvSpPr>
            <a:spLocks noGrp="1"/>
          </p:cNvSpPr>
          <p:nvPr>
            <p:ph idx="1"/>
          </p:nvPr>
        </p:nvSpPr>
        <p:spPr>
          <a:xfrm>
            <a:off x="1043608" y="1107282"/>
            <a:ext cx="7272808" cy="4914005"/>
          </a:xfrm>
        </p:spPr>
        <p:txBody>
          <a:bodyPr/>
          <a:lstStyle/>
          <a:p>
            <a:pPr marL="0" indent="0" algn="ctr">
              <a:buNone/>
              <a:defRPr/>
            </a:pPr>
            <a:r>
              <a:rPr lang="da-DK" altLang="da-DK" sz="3000" dirty="0"/>
              <a:t>Principper for behandling af data</a:t>
            </a:r>
          </a:p>
          <a:p>
            <a:pPr marL="0" indent="0" algn="ctr">
              <a:buNone/>
              <a:defRPr/>
            </a:pPr>
            <a:r>
              <a:rPr lang="da-DK" altLang="da-DK" dirty="0"/>
              <a:t>Artikel 5 er GRUNDLOVEN</a:t>
            </a:r>
            <a:br>
              <a:rPr lang="da-DK" altLang="da-DK" sz="3000" dirty="0"/>
            </a:br>
            <a:endParaRPr lang="da-DK" altLang="da-DK" sz="1500" dirty="0"/>
          </a:p>
          <a:p>
            <a:pPr>
              <a:defRPr/>
            </a:pPr>
            <a:r>
              <a:rPr lang="da-DK" altLang="da-DK" sz="1800" dirty="0"/>
              <a:t>Behandles lovligt, rimeligt og på en gennemsigtig måde</a:t>
            </a:r>
          </a:p>
          <a:p>
            <a:pPr>
              <a:defRPr/>
            </a:pPr>
            <a:r>
              <a:rPr lang="da-DK" altLang="da-DK" sz="1800" dirty="0"/>
              <a:t>Indsamles til udtrykkeligt angivne formål og må ikke viderebehandles på en uforenelig måde - formålsbestemthedsprincip - må bruges til dét, de er indsamlet til</a:t>
            </a:r>
          </a:p>
          <a:p>
            <a:pPr>
              <a:defRPr/>
            </a:pPr>
            <a:r>
              <a:rPr lang="da-DK" altLang="da-DK" sz="1800" dirty="0"/>
              <a:t>Tilstrækkelige, relevante og begrænsede - </a:t>
            </a:r>
            <a:r>
              <a:rPr lang="da-DK" altLang="da-DK" sz="1800" dirty="0" err="1"/>
              <a:t>minimalitetsprincip</a:t>
            </a:r>
            <a:endParaRPr lang="da-DK" altLang="da-DK" sz="1800" dirty="0"/>
          </a:p>
          <a:p>
            <a:pPr>
              <a:defRPr/>
            </a:pPr>
            <a:r>
              <a:rPr lang="da-DK" altLang="da-DK" sz="1800" dirty="0"/>
              <a:t>Være korrekte og ajourførte – berigtigelse</a:t>
            </a:r>
          </a:p>
          <a:p>
            <a:pPr>
              <a:defRPr/>
            </a:pPr>
            <a:r>
              <a:rPr lang="da-DK" altLang="da-DK" sz="1800" dirty="0"/>
              <a:t>Ikke gemmes længere end nødvendigt</a:t>
            </a:r>
          </a:p>
          <a:p>
            <a:pPr marL="0" indent="0">
              <a:buNone/>
              <a:defRPr/>
            </a:pPr>
            <a:endParaRPr lang="da-DK" altLang="da-DK" sz="1800" dirty="0"/>
          </a:p>
          <a:p>
            <a:pPr marL="0" indent="0">
              <a:buNone/>
              <a:defRPr/>
            </a:pPr>
            <a:r>
              <a:rPr lang="da-DK" altLang="da-DK" sz="1800" dirty="0"/>
              <a:t>Formålet skal være sagligt - det skal kunne begrundes</a:t>
            </a:r>
          </a:p>
          <a:p>
            <a:pPr lvl="1">
              <a:defRPr/>
            </a:pPr>
            <a:r>
              <a:rPr lang="da-DK" altLang="da-DK" sz="1800" dirty="0"/>
              <a:t>Behandling nødvendig – sagligt behov for at anvende personoplysninger – fx indberetning af gaver til Skat</a:t>
            </a:r>
          </a:p>
          <a:p>
            <a:pPr lvl="1">
              <a:defRPr/>
            </a:pPr>
            <a:r>
              <a:rPr lang="da-DK" altLang="da-DK" sz="1800" dirty="0"/>
              <a:t>Diabetesforeningen type 1 eller 2</a:t>
            </a:r>
          </a:p>
          <a:p>
            <a:pPr marL="342900" lvl="1" indent="0">
              <a:buNone/>
              <a:defRPr/>
            </a:pPr>
            <a:endParaRPr lang="da-DK" altLang="da-DK" sz="1050" b="1" dirty="0"/>
          </a:p>
          <a:p>
            <a:pPr>
              <a:defRPr/>
            </a:pPr>
            <a:endParaRPr lang="da-DK" altLang="da-DK" sz="1350" b="1" dirty="0"/>
          </a:p>
          <a:p>
            <a:pPr>
              <a:defRPr/>
            </a:pPr>
            <a:endParaRPr lang="da-DK" altLang="da-DK" sz="1500" dirty="0"/>
          </a:p>
          <a:p>
            <a:pPr>
              <a:defRPr/>
            </a:pPr>
            <a:endParaRPr lang="da-DK" altLang="da-DK" sz="1500" dirty="0"/>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ontor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2591</TotalTime>
  <Words>3121</Words>
  <Application>Microsoft Office PowerPoint</Application>
  <PresentationFormat>Skærmshow (4:3)</PresentationFormat>
  <Paragraphs>474</Paragraphs>
  <Slides>46</Slides>
  <Notes>1</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46</vt:i4>
      </vt:variant>
    </vt:vector>
  </HeadingPairs>
  <TitlesOfParts>
    <vt:vector size="54" baseType="lpstr">
      <vt:lpstr>Arial</vt:lpstr>
      <vt:lpstr>Calibri</vt:lpstr>
      <vt:lpstr>Courier New</vt:lpstr>
      <vt:lpstr>Symbol</vt:lpstr>
      <vt:lpstr>Times New Roman</vt:lpstr>
      <vt:lpstr>Trebuchet MS</vt:lpstr>
      <vt:lpstr>Wingdings</vt:lpstr>
      <vt:lpstr>Standarddesign</vt:lpstr>
      <vt:lpstr>Dagsorden </vt:lpstr>
      <vt:lpstr>Persondataforordning Mette Grovermann sekretariatschef, ISOBRO</vt:lpstr>
      <vt:lpstr>Lidt om mig </vt:lpstr>
      <vt:lpstr>Hvad går det ud på?</vt:lpstr>
      <vt:lpstr>PowerPoint-præsentation</vt:lpstr>
      <vt:lpstr>Processen frem til 25.5.2018 </vt:lpstr>
      <vt:lpstr>PowerPoint-præsentation</vt:lpstr>
      <vt:lpstr>Anvendelsesområde</vt:lpstr>
      <vt:lpstr>PowerPoint-præsentation</vt:lpstr>
      <vt:lpstr>2 kategorier af data:  almindelige og personfølsomme data  Lovlig behandling / hvor er hjemlen?</vt:lpstr>
      <vt:lpstr>PowerPoint-præsentation</vt:lpstr>
      <vt:lpstr>Behandlingshjemmel: personfølsomme data </vt:lpstr>
      <vt:lpstr>PowerPoint-præsentation</vt:lpstr>
      <vt:lpstr>Medlemmer / støtter </vt:lpstr>
      <vt:lpstr>Frivillige - nye</vt:lpstr>
      <vt:lpstr>Håndtering af data i 2. eller 3. led</vt:lpstr>
      <vt:lpstr>Samtykke skal være:</vt:lpstr>
      <vt:lpstr> Den registreres rettigheder DET SKAL VÆRE PÅ PLADS i henhold til forordningens formål om transparens - MEGET omfattende! </vt:lpstr>
      <vt:lpstr>Oplysningspligt - indsamling hos den registrerede selv, jf. Art 13  Følgende oplysninger skal gives på indsamlingstidspunktet, mm. den registrerede allerede er bekendt hermed:</vt:lpstr>
      <vt:lpstr>Oplysningspligt, hvis oplysninger IKKE er indsamlet hos den registrerede selv, jf. Art 14</vt:lpstr>
      <vt:lpstr>Oplysningspligt</vt:lpstr>
      <vt:lpstr>PowerPoint-præsentation</vt:lpstr>
      <vt:lpstr>Den dataansvarlige har en slettepligt, jf. Art 17, </vt:lpstr>
      <vt:lpstr>PowerPoint-præsentation</vt:lpstr>
      <vt:lpstr> NYE ORD dataansvarlig – databehandler </vt:lpstr>
      <vt:lpstr>Databehandler</vt:lpstr>
      <vt:lpstr>Krav til databehandleraftale</vt:lpstr>
      <vt:lpstr>Databehandler</vt:lpstr>
      <vt:lpstr>Privacy by design</vt:lpstr>
      <vt:lpstr>Behandlingssikkerhed art. 32</vt:lpstr>
      <vt:lpstr>PowerPoint-præsentation</vt:lpstr>
      <vt:lpstr>PowerPoint-præsentation</vt:lpstr>
      <vt:lpstr>Brud på sikkerheden Art. 33 til tilsynsmyndigheden  </vt:lpstr>
      <vt:lpstr>Brud på sikkerhed Art. 34 til den registrerede</vt:lpstr>
      <vt:lpstr>Bøder, der kan mærkes</vt:lpstr>
      <vt:lpstr>PowerPoint-præsentation</vt:lpstr>
      <vt:lpstr>PowerPoint-præsentation</vt:lpstr>
      <vt:lpstr>De 12 spørgsmål</vt:lpstr>
      <vt:lpstr>SKEMA</vt:lpstr>
      <vt:lpstr>Andre værktøjer?</vt:lpstr>
      <vt:lpstr>Privacy Kompasset</vt:lpstr>
      <vt:lpstr>PowerPoint-præsentation</vt:lpstr>
      <vt:lpstr>Hvornår sletter vi data? </vt:lpstr>
      <vt:lpstr>Hvad bidrager ISOBRO med?</vt:lpstr>
      <vt:lpstr>Hvad skal I gøre nu?</vt:lpstr>
      <vt:lpstr>   hjælp hinanden   </vt:lpstr>
    </vt:vector>
  </TitlesOfParts>
  <Company>Advokatfirmaet W. Bohn-Willeberg &amp; Partnere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INDSAMLINGSLOVEN</dc:title>
  <dc:creator>Henrik Bonné</dc:creator>
  <cp:lastModifiedBy>Baptistkirken i Danmark</cp:lastModifiedBy>
  <cp:revision>138</cp:revision>
  <dcterms:created xsi:type="dcterms:W3CDTF">2008-03-26T13:13:20Z</dcterms:created>
  <dcterms:modified xsi:type="dcterms:W3CDTF">2017-11-29T14:47:32Z</dcterms:modified>
</cp:coreProperties>
</file>