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5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4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D57"/>
    <a:srgbClr val="B51614"/>
    <a:srgbClr val="3A9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742"/>
  </p:normalViewPr>
  <p:slideViewPr>
    <p:cSldViewPr showGuides="1">
      <p:cViewPr varScale="1">
        <p:scale>
          <a:sx n="84" d="100"/>
          <a:sy n="84" d="100"/>
        </p:scale>
        <p:origin x="59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6h\rf7gmmx56zvd5_8r6kyrbxy40000gn\T\com.microsoft.Outlook\Outlook%20Temp\grafer%20om%20&#248;konomi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lonemoller-hansen\Dropbox%20(Baptistkirken%20i%20DK)\2.%20Kommunikation\2.2%20baptist.dk\Diverse%20filer\grafer%20om%20&#248;kono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Indsamling til baptist.dk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8.9342295627680701E-2"/>
          <c:y val="0.15107246376811601"/>
          <c:w val="0.88464144420971802"/>
          <c:h val="0.67859561033131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'Ark1'!$A$4</c:f>
              <c:strCache>
                <c:ptCount val="1"/>
                <c:pt idx="0">
                  <c:v>menigheder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'Ark1'!$B$3:$J$3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'Ark1'!$B$4:$J$4</c:f>
              <c:numCache>
                <c:formatCode>#,##0</c:formatCode>
                <c:ptCount val="9"/>
                <c:pt idx="0">
                  <c:v>41285</c:v>
                </c:pt>
                <c:pt idx="1">
                  <c:v>107323</c:v>
                </c:pt>
                <c:pt idx="2">
                  <c:v>116546</c:v>
                </c:pt>
                <c:pt idx="3">
                  <c:v>97469</c:v>
                </c:pt>
                <c:pt idx="4">
                  <c:v>128340</c:v>
                </c:pt>
                <c:pt idx="5">
                  <c:v>117163</c:v>
                </c:pt>
                <c:pt idx="6">
                  <c:v>123112</c:v>
                </c:pt>
                <c:pt idx="7">
                  <c:v>118659</c:v>
                </c:pt>
                <c:pt idx="8">
                  <c:v>119877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D-4442-8AC6-D60D3D997D76}"/>
            </c:ext>
          </c:extLst>
        </c:ser>
        <c:ser>
          <c:idx val="1"/>
          <c:order val="1"/>
          <c:tx>
            <c:strRef>
              <c:f>'Ark1'!$A$5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'Ark1'!$B$3:$J$3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'Ark1'!$B$5:$J$5</c:f>
              <c:numCache>
                <c:formatCode>#,##0</c:formatCode>
                <c:ptCount val="9"/>
                <c:pt idx="0">
                  <c:v>352234</c:v>
                </c:pt>
                <c:pt idx="1">
                  <c:v>390787</c:v>
                </c:pt>
                <c:pt idx="2">
                  <c:v>339037</c:v>
                </c:pt>
                <c:pt idx="3">
                  <c:v>346387</c:v>
                </c:pt>
                <c:pt idx="4">
                  <c:v>327464</c:v>
                </c:pt>
                <c:pt idx="5">
                  <c:v>313150</c:v>
                </c:pt>
                <c:pt idx="6">
                  <c:v>309820</c:v>
                </c:pt>
                <c:pt idx="7">
                  <c:v>310412</c:v>
                </c:pt>
                <c:pt idx="8">
                  <c:v>298800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D-4442-8AC6-D60D3D997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546688"/>
        <c:axId val="2105549008"/>
      </c:barChart>
      <c:catAx>
        <c:axId val="2105546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05549008"/>
        <c:crosses val="autoZero"/>
        <c:auto val="0"/>
        <c:lblAlgn val="ctr"/>
        <c:lblOffset val="100"/>
        <c:noMultiLvlLbl val="0"/>
      </c:catAx>
      <c:valAx>
        <c:axId val="210554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10554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36467500385997"/>
          <c:y val="0.146618631575163"/>
          <c:w val="0.14720395244712101"/>
          <c:h val="0.14097292632941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Udgifter pr. nummer, baptist.dk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6-4BA0-A6EB-A70FE25EB6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6-4BA0-A6EB-A70FE25EB6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6-4BA0-A6EB-A70FE25EB6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36-4BA0-A6EB-A70FE25EB6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36-4BA0-A6EB-A70FE25EB6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36-4BA0-A6EB-A70FE25EB6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E36-4BA0-A6EB-A70FE25EB6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E36-4BA0-A6EB-A70FE25EB647}"/>
              </c:ext>
            </c:extLst>
          </c:dPt>
          <c:cat>
            <c:strRef>
              <c:f>'Ark1'!$A$15:$A$22</c:f>
              <c:strCache>
                <c:ptCount val="8"/>
                <c:pt idx="0">
                  <c:v>Red.møder</c:v>
                </c:pt>
                <c:pt idx="1">
                  <c:v>Redaktør</c:v>
                </c:pt>
                <c:pt idx="2">
                  <c:v>Red.sekr.</c:v>
                </c:pt>
                <c:pt idx="3">
                  <c:v>Layout</c:v>
                </c:pt>
                <c:pt idx="4">
                  <c:v>Tryk</c:v>
                </c:pt>
                <c:pt idx="5">
                  <c:v>Porto</c:v>
                </c:pt>
                <c:pt idx="6">
                  <c:v>Porto udland</c:v>
                </c:pt>
                <c:pt idx="7">
                  <c:v>Projektbidrag</c:v>
                </c:pt>
              </c:strCache>
            </c:strRef>
          </c:cat>
          <c:val>
            <c:numRef>
              <c:f>'Ark1'!$B$15:$B$22</c:f>
              <c:numCache>
                <c:formatCode>#,##0</c:formatCode>
                <c:ptCount val="8"/>
                <c:pt idx="0">
                  <c:v>1100</c:v>
                </c:pt>
                <c:pt idx="1">
                  <c:v>5000</c:v>
                </c:pt>
                <c:pt idx="2">
                  <c:v>12125</c:v>
                </c:pt>
                <c:pt idx="3">
                  <c:v>17500</c:v>
                </c:pt>
                <c:pt idx="4">
                  <c:v>18437</c:v>
                </c:pt>
                <c:pt idx="5">
                  <c:v>21200</c:v>
                </c:pt>
                <c:pt idx="6">
                  <c:v>850</c:v>
                </c:pt>
                <c:pt idx="7">
                  <c:v>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9-4E15-85EB-163D223DE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611886740533401E-2"/>
          <c:y val="0.82640902824832396"/>
          <c:w val="0.88077602403703203"/>
          <c:h val="0.17359097175167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8076-3375-D74E-8BA5-504FCAEFC8D3}" type="datetimeFigureOut">
              <a:rPr lang="da-DK" smtClean="0"/>
              <a:t>30-08-2017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C9165-BA30-1C46-956E-1F4F16EBF8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5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Mere info omkring økonomien kommer ud til menighederne efter sommerferien. Hensigten i dag er at klæde jer på til debatten!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00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01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Sikkert mange flere muligheder, men det er dem, vi koncentrerer os om og som vi synes er mest relevante. </a:t>
            </a:r>
          </a:p>
          <a:p>
            <a:r>
              <a:rPr lang="da-DK" dirty="0"/>
              <a:t>10 min. er gået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284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25 minutter er gået?</a:t>
            </a:r>
          </a:p>
          <a:p>
            <a:r>
              <a:rPr lang="da-DK" dirty="0"/>
              <a:t>Nu kommer der noget fakta på skærmen</a:t>
            </a:r>
          </a:p>
          <a:p>
            <a:r>
              <a:rPr lang="da-DK" dirty="0"/>
              <a:t>Denne information og mere baggrund omkring økonomien</a:t>
            </a:r>
            <a:r>
              <a:rPr lang="da-DK" baseline="0" dirty="0"/>
              <a:t> sendes ud til menighederne efter ferien, så I kan drøfte det frem til LK2.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12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Ikke katastrofalt, faktisk er det fantastisk at vi har kunnet opretholde et blad i ti år, sendt til alle, vi gerne ville sende det</a:t>
            </a:r>
            <a:r>
              <a:rPr lang="da-DK" baseline="0" dirty="0"/>
              <a:t> til i vores menigheder og kontaktflader!</a:t>
            </a:r>
          </a:p>
          <a:p>
            <a:r>
              <a:rPr lang="da-DK" baseline="0" dirty="0"/>
              <a:t>Men dette er rettidig omhu. Det er nu, vi skal beslutte, hvad vi vil frem fremtidens blad </a:t>
            </a:r>
            <a:r>
              <a:rPr lang="mr-IN" baseline="0" dirty="0"/>
              <a:t>–</a:t>
            </a:r>
            <a:r>
              <a:rPr lang="da-DK" baseline="0" dirty="0"/>
              <a:t> både hvad angår formålet </a:t>
            </a:r>
            <a:r>
              <a:rPr lang="mr-IN" baseline="0" dirty="0"/>
              <a:t>–</a:t>
            </a:r>
            <a:r>
              <a:rPr lang="da-DK" baseline="0" dirty="0"/>
              <a:t> og økonomien dertil!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78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425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Det, der er dyrt, er </a:t>
            </a:r>
            <a:r>
              <a:rPr lang="da-DK" dirty="0" err="1"/>
              <a:t>lay-out</a:t>
            </a:r>
            <a:r>
              <a:rPr lang="da-DK" dirty="0"/>
              <a:t>, trykning og porto</a:t>
            </a:r>
          </a:p>
          <a:p>
            <a:r>
              <a:rPr lang="da-DK" dirty="0"/>
              <a:t>Gittes løn skal vi alligevel betale på en eller anden måde</a:t>
            </a:r>
            <a:r>
              <a:rPr lang="mr-IN" dirty="0"/>
              <a:t>…</a:t>
            </a:r>
            <a:endParaRPr lang="da-DK" dirty="0"/>
          </a:p>
          <a:p>
            <a:r>
              <a:rPr lang="da-DK" dirty="0"/>
              <a:t>Hvad kan vi skære i? Ikke </a:t>
            </a:r>
            <a:r>
              <a:rPr lang="da-DK" dirty="0" err="1"/>
              <a:t>lay-out</a:t>
            </a:r>
            <a:r>
              <a:rPr lang="da-DK" dirty="0"/>
              <a:t>!</a:t>
            </a:r>
            <a:r>
              <a:rPr lang="da-DK" baseline="0" dirty="0"/>
              <a:t> Ingen ide i at lave et kedeligere blad, s/h </a:t>
            </a:r>
            <a:r>
              <a:rPr lang="mr-IN" baseline="0" dirty="0"/>
              <a:t>–</a:t>
            </a:r>
            <a:r>
              <a:rPr lang="da-DK" baseline="0" dirty="0"/>
              <a:t> not an option! Hvis vi vil bruge penge på at trykke og sende bladet, skal det være høj kvalitet!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31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670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Eksempel: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Hvis vi f.eks. sender alle blade til én adresse (eks. Østervrå Frikirke, 18 blade) koster det 57 kr.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Der spares 1,01 kr. pr. blad, og så skal der betales ekstra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til trykkeriet for at pakke bladene</a:t>
            </a:r>
            <a:r>
              <a:rPr lang="mr-IN" dirty="0">
                <a:solidFill>
                  <a:schemeClr val="bg1"/>
                </a:solidFill>
              </a:rPr>
              <a:t>…</a:t>
            </a:r>
            <a:r>
              <a:rPr lang="da-DK" dirty="0">
                <a:solidFill>
                  <a:schemeClr val="bg1"/>
                </a:solidFill>
              </a:rPr>
              <a:t> ingen reel besparelse.</a:t>
            </a:r>
          </a:p>
          <a:p>
            <a:r>
              <a:rPr lang="da-DK" dirty="0"/>
              <a:t>Porto-besparelse:</a:t>
            </a:r>
            <a:r>
              <a:rPr lang="da-DK" baseline="0" dirty="0"/>
              <a:t> 85.000 kr. ved at sende ud til 53 menigheder, ca. 100 kr./gennemsnit pr. menighed til fragtmand og min. 50 kr./pakke til pakning på trykkeriet.</a:t>
            </a:r>
          </a:p>
          <a:p>
            <a:r>
              <a:rPr lang="da-DK" baseline="0" dirty="0"/>
              <a:t>Porto falder fra 22.150 kr. til ca. 8.000 kr.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059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>
                <a:solidFill>
                  <a:schemeClr val="bg1"/>
                </a:solidFill>
              </a:rPr>
              <a:t>Porto: Fra 1500 og op koster det 4,18 kr. pr. blad + 2,25 kr. til trykning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(Det er de første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blade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der er de dyre!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Priserne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parantes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inklusiv moms. Prisen pr. blad er inklusiv moms.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3150: 14.650,- (18.312,50) - 5,81 - pr. blad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2950: 14.290,- (17.862,50) - 6,05 - pr. blad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2750: 13.930,- (17.412,50) - 6,33 - pr. blad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2000: 12.276,- (15.345,00) - 7,67 - pr. blad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1000: 10.112,- (12640,00) - 12,64 - pr. blad</a:t>
            </a:r>
          </a:p>
          <a:p>
            <a:br>
              <a:rPr lang="nb-NO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229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728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4,18 kr. til trykning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2,25 kr. til porto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30 min. er gået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69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kan beslutte at </a:t>
            </a:r>
            <a:r>
              <a:rPr lang="da-DK" u="sng" dirty="0"/>
              <a:t>fortsætte uændret </a:t>
            </a:r>
            <a:r>
              <a:rPr lang="da-DK" dirty="0"/>
              <a:t>- så skal vi til at skaffe flere penge. Vil menighederne betale? Vil dem, der allerede giver?</a:t>
            </a:r>
          </a:p>
          <a:p>
            <a:r>
              <a:rPr lang="da-DK" dirty="0"/>
              <a:t>Vi kan vælge, at bladet skal blive til et </a:t>
            </a:r>
            <a:r>
              <a:rPr lang="da-DK" u="sng" dirty="0"/>
              <a:t>rent web-magasin </a:t>
            </a:r>
            <a:r>
              <a:rPr lang="da-DK" dirty="0"/>
              <a:t>og ikke trykkes og udsendes </a:t>
            </a:r>
            <a:r>
              <a:rPr lang="mr-IN" dirty="0"/>
              <a:t>–</a:t>
            </a:r>
            <a:r>
              <a:rPr lang="da-DK" dirty="0"/>
              <a:t> stor besparelse, men vil giverne så fortsat betale? Vi har stadig udgifter til redaktionssekretær og redaktør!</a:t>
            </a:r>
          </a:p>
          <a:p>
            <a:pPr marL="0" indent="0">
              <a:buNone/>
            </a:pPr>
            <a:r>
              <a:rPr lang="da-DK" dirty="0"/>
              <a:t>    Og hvad med læsere uden pc?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dirty="0"/>
              <a:t>Vi kan trykke og </a:t>
            </a:r>
            <a:r>
              <a:rPr lang="da-DK" u="sng" dirty="0"/>
              <a:t>sende bladene til menighederne </a:t>
            </a:r>
            <a:r>
              <a:rPr lang="mr-IN" dirty="0"/>
              <a:t>–</a:t>
            </a:r>
            <a:r>
              <a:rPr lang="da-DK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bg1"/>
                </a:solidFill>
              </a:rPr>
              <a:t>    </a:t>
            </a:r>
            <a:r>
              <a:rPr lang="da-DK" dirty="0"/>
              <a:t>begrænset besparelse, og hvor langt vil vi så når ud?</a:t>
            </a:r>
          </a:p>
          <a:p>
            <a:r>
              <a:rPr lang="da-DK" dirty="0"/>
              <a:t>Vi kan lave </a:t>
            </a:r>
            <a:r>
              <a:rPr lang="da-DK" u="sng" dirty="0"/>
              <a:t>færre blade og mere stof på nettet</a:t>
            </a:r>
            <a:r>
              <a:rPr lang="da-DK" dirty="0"/>
              <a:t>. </a:t>
            </a:r>
            <a:r>
              <a:rPr lang="da-DK" dirty="0">
                <a:solidFill>
                  <a:schemeClr val="bg1"/>
                </a:solidFill>
              </a:rPr>
              <a:t>Hvis vi trykker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og sender fire blade, vil vi spare ca. 140.000 kr. om året.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Vil giverne så fortsat betale uændret i nogle år frem?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0405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Besparelse </a:t>
            </a:r>
            <a:r>
              <a:rPr lang="mr-IN" baseline="0" dirty="0"/>
              <a:t>–</a:t>
            </a:r>
            <a:r>
              <a:rPr lang="da-DK" baseline="0" dirty="0"/>
              <a:t> to blade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Udgifter pr. blad </a:t>
            </a:r>
            <a:r>
              <a:rPr lang="da-DK" sz="1200" dirty="0">
                <a:solidFill>
                  <a:schemeClr val="bg1"/>
                </a:solidFill>
              </a:rPr>
              <a:t>(kun udgifter, som er afhængige af antallet af numre)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Redaktør		   5.000 kr.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Redaktionssekretær	 12.125 kr.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Layout			 17.500 kr.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Tryk			 18.313 kr.</a:t>
            </a:r>
          </a:p>
          <a:p>
            <a:pPr marL="0" indent="0">
              <a:buNone/>
            </a:pPr>
            <a:r>
              <a:rPr lang="da-DK" sz="1200" u="sng" dirty="0">
                <a:solidFill>
                  <a:schemeClr val="bg1"/>
                </a:solidFill>
              </a:rPr>
              <a:t>Porto			 22.150 kr.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I alt			 75.088 kr.</a:t>
            </a:r>
          </a:p>
          <a:p>
            <a:pPr marL="0" indent="0">
              <a:buNone/>
            </a:pPr>
            <a:r>
              <a:rPr lang="da-DK" sz="1200" dirty="0">
                <a:solidFill>
                  <a:schemeClr val="bg1"/>
                </a:solidFill>
              </a:rPr>
              <a:t>Ved at skære et nummer bort, vil vi gå glip af ca. 5.500 kr. i bladtilskud</a:t>
            </a:r>
          </a:p>
          <a:p>
            <a:pPr marL="0" indent="0">
              <a:buNone/>
            </a:pPr>
            <a:r>
              <a:rPr lang="da-DK" sz="1200" b="1" dirty="0">
                <a:solidFill>
                  <a:schemeClr val="bg1"/>
                </a:solidFill>
              </a:rPr>
              <a:t>Den reelle besparelse er 69.500 kr. pr. blad</a:t>
            </a:r>
          </a:p>
          <a:p>
            <a:pPr marL="0" indent="0">
              <a:buNone/>
            </a:pPr>
            <a:r>
              <a:rPr lang="da-DK" sz="1200" b="1" dirty="0">
                <a:solidFill>
                  <a:schemeClr val="bg1"/>
                </a:solidFill>
              </a:rPr>
              <a:t>Men vi skal fortsat betale Gittes løn et eller andet sted fra</a:t>
            </a:r>
            <a:r>
              <a:rPr lang="da-DK" sz="1200" b="1" baseline="0" dirty="0">
                <a:solidFill>
                  <a:schemeClr val="bg1"/>
                </a:solidFill>
              </a:rPr>
              <a:t> </a:t>
            </a:r>
            <a:r>
              <a:rPr lang="mr-IN" sz="1200" b="1" baseline="0" dirty="0">
                <a:solidFill>
                  <a:schemeClr val="bg1"/>
                </a:solidFill>
              </a:rPr>
              <a:t>–</a:t>
            </a:r>
            <a:r>
              <a:rPr lang="da-DK" sz="1200" b="1" baseline="0" dirty="0">
                <a:solidFill>
                  <a:schemeClr val="bg1"/>
                </a:solidFill>
              </a:rPr>
              <a:t> derfor bliver besparelsen kun </a:t>
            </a:r>
          </a:p>
          <a:p>
            <a:pPr marL="0" indent="0">
              <a:buNone/>
            </a:pPr>
            <a:r>
              <a:rPr lang="da-DK" sz="1200" b="1" baseline="0" dirty="0">
                <a:solidFill>
                  <a:schemeClr val="bg1"/>
                </a:solidFill>
              </a:rPr>
              <a:t>139.000 minus 24.250 = 115.000 kr. </a:t>
            </a:r>
            <a:endParaRPr lang="da-DK" sz="1200" b="1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074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må I meget gerne komme med bud på ved LK2!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58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Afsluttende bemærkninger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96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03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3545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52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682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444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Brugt 5 min.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269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C9165-BA30-1C46-956E-1F4F16EBF83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7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165F-594E-C241-9701-45446991764C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8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3554-7B9A-5C47-B686-BC3A4ACA0649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67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6FA-6B5C-2849-9873-200049F66793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8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7B90-C444-1148-BE29-6DE2B6EF637F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98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221C-238F-A041-997A-9967F241AA7B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6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D61C-5FCB-5040-A7BD-FFA0FED06038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82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21D9-DE97-1E41-9ED3-AF5D8AD43F3B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28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4EDA-1CCA-334A-B10B-63C95685FC20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54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8D8F0-9A3E-D64E-8F76-ECA31D735DF3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5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04D4-D80C-4A43-8DC8-477E22ADC6DE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6B00-97FF-4445-A430-0E07BCD254A0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3">
                <a:lumMod val="75000"/>
                <a:alpha val="23000"/>
              </a:schemeClr>
            </a:gs>
            <a:gs pos="72000">
              <a:srgbClr val="3A97B2"/>
            </a:gs>
            <a:gs pos="100000">
              <a:schemeClr val="accent3">
                <a:lumMod val="60000"/>
                <a:lumOff val="4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C8FB8-A862-A040-9319-06B75BBD19A8}" type="datetime1">
              <a:rPr lang="da-DK" smtClean="0"/>
              <a:t>30-08-2017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Lederkonference 2017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71AE-5549-492A-878D-5FA7B5C48AB6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918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solidFill>
                  <a:schemeClr val="bg1"/>
                </a:solidFill>
              </a:rPr>
              <a:t>Pkt. 5.2.3. </a:t>
            </a:r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kommunikation, </a:t>
            </a:r>
            <a:br>
              <a:rPr lang="da-DK" dirty="0">
                <a:solidFill>
                  <a:schemeClr val="bg1"/>
                </a:solidFill>
              </a:rPr>
            </a:br>
            <a:r>
              <a:rPr lang="da-DK" dirty="0">
                <a:solidFill>
                  <a:schemeClr val="bg1"/>
                </a:solidFill>
              </a:rPr>
              <a:t>især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609600" y="1744811"/>
            <a:ext cx="10526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Hjemmeside</a:t>
            </a:r>
          </a:p>
          <a:p>
            <a:r>
              <a:rPr lang="da-DK" sz="3200" dirty="0">
                <a:solidFill>
                  <a:schemeClr val="bg1"/>
                </a:solidFill>
              </a:rPr>
              <a:t>Nyhedsbrev</a:t>
            </a:r>
          </a:p>
          <a:p>
            <a:r>
              <a:rPr lang="da-DK" sz="3200" dirty="0">
                <a:solidFill>
                  <a:schemeClr val="bg1"/>
                </a:solidFill>
              </a:rPr>
              <a:t>Menighedsforsendelse</a:t>
            </a:r>
          </a:p>
          <a:p>
            <a:r>
              <a:rPr lang="da-DK" sz="3200" dirty="0">
                <a:solidFill>
                  <a:schemeClr val="bg1"/>
                </a:solidFill>
              </a:rPr>
              <a:t>Facebook</a:t>
            </a:r>
            <a:endParaRPr lang="da-DK" sz="3200" dirty="0"/>
          </a:p>
          <a:p>
            <a:r>
              <a:rPr lang="da-DK" sz="3200" dirty="0" err="1">
                <a:solidFill>
                  <a:schemeClr val="bg1"/>
                </a:solidFill>
              </a:rPr>
              <a:t>baptist.dk</a:t>
            </a:r>
            <a:r>
              <a:rPr lang="da-DK" sz="3200" dirty="0">
                <a:solidFill>
                  <a:schemeClr val="bg1"/>
                </a:solidFill>
              </a:rPr>
              <a:t> som en postomdelt blad, hjemmeside og </a:t>
            </a:r>
            <a:r>
              <a:rPr lang="da-DK" sz="3200" dirty="0" err="1">
                <a:solidFill>
                  <a:schemeClr val="bg1"/>
                </a:solidFill>
              </a:rPr>
              <a:t>facebook</a:t>
            </a:r>
            <a:endParaRPr lang="da-DK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72480" y="1556792"/>
            <a:ext cx="1124704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”Den sidste lim i vores kirkesamfund” </a:t>
            </a:r>
          </a:p>
          <a:p>
            <a:r>
              <a:rPr lang="da-DK" dirty="0">
                <a:solidFill>
                  <a:schemeClr val="bg1"/>
                </a:solidFill>
              </a:rPr>
              <a:t>Er et blad nødvendigt for at fastholde og udvikle vores              identitet?</a:t>
            </a: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Debat i menighederne frem til LK2 d. 18. november i Vejle!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08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Redaktionen har villet ”både-og”</a:t>
            </a:r>
          </a:p>
          <a:p>
            <a:r>
              <a:rPr lang="da-DK" dirty="0">
                <a:solidFill>
                  <a:schemeClr val="bg1"/>
                </a:solidFill>
              </a:rPr>
              <a:t>Et </a:t>
            </a:r>
            <a:r>
              <a:rPr lang="da-DK" b="1" dirty="0" err="1">
                <a:solidFill>
                  <a:schemeClr val="bg1"/>
                </a:solidFill>
              </a:rPr>
              <a:t>missionalt</a:t>
            </a:r>
            <a:r>
              <a:rPr lang="da-DK" b="1" dirty="0">
                <a:solidFill>
                  <a:schemeClr val="bg1"/>
                </a:solidFill>
              </a:rPr>
              <a:t> blad </a:t>
            </a:r>
            <a:r>
              <a:rPr lang="da-DK" dirty="0">
                <a:solidFill>
                  <a:schemeClr val="bg1"/>
                </a:solidFill>
              </a:rPr>
              <a:t>- spejderforældre, gospelkor/-forældre</a:t>
            </a:r>
            <a:r>
              <a:rPr lang="mr-IN" dirty="0">
                <a:solidFill>
                  <a:schemeClr val="bg1"/>
                </a:solidFill>
              </a:rPr>
              <a:t>…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b="1" dirty="0">
                <a:solidFill>
                  <a:schemeClr val="bg1"/>
                </a:solidFill>
              </a:rPr>
              <a:t>Sammenhængskraft</a:t>
            </a:r>
            <a:r>
              <a:rPr lang="da-DK" dirty="0">
                <a:solidFill>
                  <a:schemeClr val="bg1"/>
                </a:solidFill>
              </a:rPr>
              <a:t> og </a:t>
            </a:r>
            <a:r>
              <a:rPr lang="da-DK" b="1" dirty="0">
                <a:solidFill>
                  <a:schemeClr val="bg1"/>
                </a:solidFill>
              </a:rPr>
              <a:t>identitetsskabende</a:t>
            </a:r>
            <a:r>
              <a:rPr lang="da-DK" dirty="0">
                <a:solidFill>
                  <a:schemeClr val="bg1"/>
                </a:solidFill>
              </a:rPr>
              <a:t> - for baptister og om baptister</a:t>
            </a:r>
          </a:p>
          <a:p>
            <a:r>
              <a:rPr lang="da-DK" dirty="0">
                <a:solidFill>
                  <a:schemeClr val="bg1"/>
                </a:solidFill>
              </a:rPr>
              <a:t>Kan det nuværende blad begge dele?</a:t>
            </a:r>
          </a:p>
          <a:p>
            <a:r>
              <a:rPr lang="da-DK" dirty="0">
                <a:solidFill>
                  <a:schemeClr val="bg1"/>
                </a:solidFill>
              </a:rPr>
              <a:t>Tal sammen om dette to-tre personer i to minutter.</a:t>
            </a:r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23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Flere muligheder for 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Vi kan beslutte at </a:t>
            </a:r>
            <a:r>
              <a:rPr lang="da-DK" b="1" dirty="0">
                <a:solidFill>
                  <a:schemeClr val="bg1"/>
                </a:solidFill>
              </a:rPr>
              <a:t>fortsætte uændret </a:t>
            </a:r>
            <a:r>
              <a:rPr lang="da-DK" dirty="0">
                <a:solidFill>
                  <a:schemeClr val="bg1"/>
                </a:solidFill>
              </a:rPr>
              <a:t>- så skal vi til at skaffe flere penge (mere om det senere)</a:t>
            </a:r>
          </a:p>
          <a:p>
            <a:r>
              <a:rPr lang="da-DK" dirty="0">
                <a:solidFill>
                  <a:schemeClr val="bg1"/>
                </a:solidFill>
              </a:rPr>
              <a:t>Vi kan vælge, at bladet skal blive til et </a:t>
            </a:r>
            <a:r>
              <a:rPr lang="da-DK" b="1" dirty="0">
                <a:solidFill>
                  <a:schemeClr val="bg1"/>
                </a:solidFill>
              </a:rPr>
              <a:t>rent web-magasin </a:t>
            </a:r>
            <a:r>
              <a:rPr lang="da-DK" dirty="0">
                <a:solidFill>
                  <a:schemeClr val="bg1"/>
                </a:solidFill>
              </a:rPr>
              <a:t>og ikke trykkes og udsendes</a:t>
            </a:r>
          </a:p>
          <a:p>
            <a:r>
              <a:rPr lang="da-DK" dirty="0">
                <a:solidFill>
                  <a:schemeClr val="bg1"/>
                </a:solidFill>
              </a:rPr>
              <a:t>Vi kan trykke - og </a:t>
            </a:r>
            <a:r>
              <a:rPr lang="da-DK" b="1" dirty="0">
                <a:solidFill>
                  <a:schemeClr val="bg1"/>
                </a:solidFill>
              </a:rPr>
              <a:t>sende alle bladene til menighederne</a:t>
            </a:r>
          </a:p>
          <a:p>
            <a:r>
              <a:rPr lang="da-DK" dirty="0">
                <a:solidFill>
                  <a:schemeClr val="bg1"/>
                </a:solidFill>
              </a:rPr>
              <a:t>Vi kan lave </a:t>
            </a:r>
            <a:r>
              <a:rPr lang="da-DK" b="1" dirty="0">
                <a:solidFill>
                  <a:schemeClr val="bg1"/>
                </a:solidFill>
              </a:rPr>
              <a:t>færre numre </a:t>
            </a:r>
            <a:r>
              <a:rPr lang="da-DK" dirty="0">
                <a:solidFill>
                  <a:schemeClr val="bg1"/>
                </a:solidFill>
              </a:rPr>
              <a:t>og mere mission på nettet.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99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Økonomi i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41468" y="1383169"/>
            <a:ext cx="1138718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bg1"/>
                </a:solidFill>
              </a:rPr>
              <a:t>Udgifter</a:t>
            </a:r>
            <a:r>
              <a:rPr lang="da-DK" dirty="0">
                <a:solidFill>
                  <a:schemeClr val="bg1"/>
                </a:solidFill>
              </a:rPr>
              <a:t> i alt 2016: 			</a:t>
            </a:r>
            <a:r>
              <a:rPr lang="da-DK" b="1" dirty="0">
                <a:solidFill>
                  <a:schemeClr val="bg1"/>
                </a:solidFill>
              </a:rPr>
              <a:t>Indtægter</a:t>
            </a:r>
            <a:r>
              <a:rPr lang="da-DK" dirty="0">
                <a:solidFill>
                  <a:schemeClr val="bg1"/>
                </a:solidFill>
              </a:rPr>
              <a:t> i alt 2016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									418.677 kr.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					</a:t>
            </a:r>
            <a:r>
              <a:rPr lang="da-DK" u="sng" dirty="0">
                <a:solidFill>
                  <a:schemeClr val="bg1"/>
                </a:solidFill>
              </a:rPr>
              <a:t>+ offentligt bladtilskud  44.950 kr.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488.655 kr.									463.627 kr.														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Underskud i 2016      </a:t>
            </a:r>
            <a:r>
              <a:rPr lang="da-DK" dirty="0"/>
              <a:t>      </a:t>
            </a:r>
            <a:r>
              <a:rPr lang="da-DK" b="1" dirty="0">
                <a:solidFill>
                  <a:schemeClr val="bg1"/>
                </a:solidFill>
              </a:rPr>
              <a:t>25.028 kr.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4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Økonomi i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Indtægter i alt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svagt vigende, og vi har opbrugt opsparingen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3F097C4-170D-4985-B902-BC81B97E8B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70589" y="2205310"/>
          <a:ext cx="710247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39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Udgifter til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19312" y="1382298"/>
            <a:ext cx="10972800" cy="48531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Bidrag til </a:t>
            </a:r>
            <a:r>
              <a:rPr lang="da-DK" dirty="0" err="1">
                <a:solidFill>
                  <a:schemeClr val="bg1"/>
                </a:solidFill>
              </a:rPr>
              <a:t>BaptistKirken</a:t>
            </a:r>
            <a:r>
              <a:rPr lang="da-DK" dirty="0">
                <a:solidFill>
                  <a:schemeClr val="bg1"/>
                </a:solidFill>
              </a:rPr>
              <a:t> fra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	redaktionssekretær løn + projektbidrag:          97.750 kr.</a:t>
            </a:r>
          </a:p>
          <a:p>
            <a:pPr marL="0" indent="0">
              <a:buNone/>
            </a:pPr>
            <a:endParaRPr lang="da-DK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Hvis vi dropper projektbidraget (25.000 kr.), flytter vi problemet, da menighederne så skal øge betaling til basis.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140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Et blad koster 75.000 kr. 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75401" y="1613031"/>
            <a:ext cx="1097280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FE8229-F2EF-4B58-9A66-567D2FDE05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26781" y="1736126"/>
          <a:ext cx="8057651" cy="438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27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sparer vi ved ikke at sende med posten?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Porto: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Nr. 1 blev udsendt til 2898 adresser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I gennemsnit </a:t>
            </a:r>
            <a:r>
              <a:rPr lang="da-DK" b="1" dirty="0">
                <a:solidFill>
                  <a:schemeClr val="bg1"/>
                </a:solidFill>
              </a:rPr>
              <a:t>7,36</a:t>
            </a:r>
            <a:r>
              <a:rPr lang="da-DK" dirty="0">
                <a:solidFill>
                  <a:schemeClr val="bg1"/>
                </a:solidFill>
              </a:rPr>
              <a:t> kr. pr. blad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    De første 1499 blade koster </a:t>
            </a:r>
            <a:r>
              <a:rPr lang="da-DK" b="1" dirty="0">
                <a:solidFill>
                  <a:schemeClr val="bg1"/>
                </a:solidFill>
              </a:rPr>
              <a:t>9,38</a:t>
            </a:r>
            <a:r>
              <a:rPr lang="da-DK" dirty="0">
                <a:solidFill>
                  <a:schemeClr val="bg1"/>
                </a:solidFill>
              </a:rPr>
              <a:t> kr. pr. blad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    Fra 1500 og op koster det </a:t>
            </a:r>
            <a:r>
              <a:rPr lang="da-DK" b="1" dirty="0">
                <a:solidFill>
                  <a:schemeClr val="bg1"/>
                </a:solidFill>
              </a:rPr>
              <a:t>4,18</a:t>
            </a:r>
            <a:r>
              <a:rPr lang="da-DK" dirty="0">
                <a:solidFill>
                  <a:schemeClr val="bg1"/>
                </a:solidFill>
              </a:rPr>
              <a:t> kr. pr. blad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87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sparer vi ved ikke at sende med posten?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Besparelse ved at sende bladene til 53 menigheder er </a:t>
            </a:r>
          </a:p>
          <a:p>
            <a:pPr marL="0" indent="0" algn="ctr">
              <a:buNone/>
            </a:pPr>
            <a:r>
              <a:rPr lang="da-DK" b="1" dirty="0">
                <a:solidFill>
                  <a:schemeClr val="bg1"/>
                </a:solidFill>
              </a:rPr>
              <a:t>ca.  85.000 kr.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1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sparer vi ved at trykke færre blade?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 første 1000 af hvert nummer koster </a:t>
            </a:r>
            <a:r>
              <a:rPr lang="da-DK" b="1" dirty="0">
                <a:solidFill>
                  <a:schemeClr val="bg1"/>
                </a:solidFill>
              </a:rPr>
              <a:t>12,64</a:t>
            </a:r>
            <a:r>
              <a:rPr lang="da-DK" dirty="0">
                <a:solidFill>
                  <a:schemeClr val="bg1"/>
                </a:solidFill>
              </a:rPr>
              <a:t> kr./blad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De sidste koster </a:t>
            </a:r>
            <a:r>
              <a:rPr lang="da-DK" b="1" dirty="0">
                <a:solidFill>
                  <a:schemeClr val="bg1"/>
                </a:solidFill>
              </a:rPr>
              <a:t>2,25 </a:t>
            </a:r>
            <a:r>
              <a:rPr lang="da-DK" dirty="0">
                <a:solidFill>
                  <a:schemeClr val="bg1"/>
                </a:solidFill>
              </a:rPr>
              <a:t>kr. pr. blad i trykkeudgifter.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77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Hjemmeside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relanceret i juni 2017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247253"/>
            <a:ext cx="7362564" cy="46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sparer vi ved at trykke færre blade?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Trykning og forsendelse flere blade koster altså </a:t>
            </a:r>
          </a:p>
          <a:p>
            <a:pPr marL="0" indent="0">
              <a:buNone/>
            </a:pPr>
            <a:r>
              <a:rPr lang="da-DK" sz="5000" b="1" dirty="0">
                <a:solidFill>
                  <a:schemeClr val="bg1"/>
                </a:solidFill>
              </a:rPr>
              <a:t>6,43 kr.</a:t>
            </a:r>
            <a:r>
              <a:rPr lang="da-DK" b="1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pr. blad. 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Er det billig mission?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98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07368" y="1556792"/>
            <a:ext cx="8712968" cy="48245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Vi kan beslutte at </a:t>
            </a:r>
            <a:r>
              <a:rPr lang="da-DK" b="1" dirty="0">
                <a:solidFill>
                  <a:schemeClr val="bg1"/>
                </a:solidFill>
              </a:rPr>
              <a:t>fortsætte uændret </a:t>
            </a:r>
            <a:r>
              <a:rPr lang="da-DK" dirty="0">
                <a:solidFill>
                  <a:schemeClr val="bg1"/>
                </a:solidFill>
              </a:rPr>
              <a:t>- så skal vi til at skaffe flere penge. Vil menighederne betale? Vil dem, der allerede giver?</a:t>
            </a:r>
          </a:p>
          <a:p>
            <a:r>
              <a:rPr lang="da-DK" dirty="0">
                <a:solidFill>
                  <a:schemeClr val="bg1"/>
                </a:solidFill>
              </a:rPr>
              <a:t>Vi kan vælge, at bladet skal blive til et </a:t>
            </a:r>
            <a:r>
              <a:rPr lang="da-DK" b="1" dirty="0">
                <a:solidFill>
                  <a:schemeClr val="bg1"/>
                </a:solidFill>
              </a:rPr>
              <a:t>rent web-magasin </a:t>
            </a:r>
            <a:r>
              <a:rPr lang="da-DK" dirty="0">
                <a:solidFill>
                  <a:schemeClr val="bg1"/>
                </a:solidFill>
              </a:rPr>
              <a:t>og ikke trykkes og udsendes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stor besparelse, men vil giverne så fortsat betale? Vi har stadig udgifter til redaktionssekretær og redaktør.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</a:t>
            </a:r>
            <a:r>
              <a:rPr lang="da-DK" i="1" dirty="0">
                <a:solidFill>
                  <a:schemeClr val="bg1"/>
                </a:solidFill>
              </a:rPr>
              <a:t>Og hvad med læsere uden pc?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192344" y="1556792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B51614"/>
                </a:solidFill>
              </a:rPr>
              <a:t>Pris: </a:t>
            </a:r>
          </a:p>
          <a:p>
            <a:r>
              <a:rPr lang="da-DK" sz="3200" dirty="0">
                <a:solidFill>
                  <a:srgbClr val="B51614"/>
                </a:solidFill>
              </a:rPr>
              <a:t>490.000 kr./året</a:t>
            </a:r>
          </a:p>
          <a:p>
            <a:endParaRPr lang="da-DK" sz="3200" dirty="0">
              <a:solidFill>
                <a:srgbClr val="B51614"/>
              </a:solidFill>
            </a:endParaRPr>
          </a:p>
          <a:p>
            <a:endParaRPr lang="da-DK" sz="3200" dirty="0">
              <a:solidFill>
                <a:srgbClr val="B51614"/>
              </a:solidFill>
            </a:endParaRPr>
          </a:p>
          <a:p>
            <a:r>
              <a:rPr lang="da-DK" sz="3200" dirty="0">
                <a:solidFill>
                  <a:srgbClr val="B51614"/>
                </a:solidFill>
              </a:rPr>
              <a:t>110.000 kr./året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11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07368" y="1556792"/>
            <a:ext cx="8726268" cy="4824536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a-DK" dirty="0">
                <a:solidFill>
                  <a:schemeClr val="bg1"/>
                </a:solidFill>
              </a:rPr>
              <a:t>Vi kan trykke og </a:t>
            </a:r>
            <a:r>
              <a:rPr lang="da-DK" b="1" dirty="0">
                <a:solidFill>
                  <a:schemeClr val="bg1"/>
                </a:solidFill>
              </a:rPr>
              <a:t>sende bladene til menighederne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 begrænset besparelse,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bg1"/>
                </a:solidFill>
              </a:rPr>
              <a:t>    og hvor langt vil vi så nå ud?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a-DK" sz="2000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Skære ned til </a:t>
            </a:r>
            <a:r>
              <a:rPr lang="da-DK" b="1" dirty="0">
                <a:solidFill>
                  <a:schemeClr val="bg1"/>
                </a:solidFill>
              </a:rPr>
              <a:t>fire blade om året </a:t>
            </a:r>
            <a:r>
              <a:rPr lang="da-DK" dirty="0">
                <a:solidFill>
                  <a:schemeClr val="bg1"/>
                </a:solidFill>
              </a:rPr>
              <a:t>og lægge mere stof på web-magasinet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-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men vil giverne fortsat betale?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9336360" y="1556792"/>
            <a:ext cx="2855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B51614"/>
                </a:solidFill>
              </a:rPr>
              <a:t>Pris:</a:t>
            </a:r>
          </a:p>
          <a:p>
            <a:r>
              <a:rPr lang="da-DK" sz="3200" dirty="0">
                <a:solidFill>
                  <a:srgbClr val="B51614"/>
                </a:solidFill>
              </a:rPr>
              <a:t>405.000 kr./året</a:t>
            </a:r>
          </a:p>
          <a:p>
            <a:endParaRPr lang="da-DK" sz="3200" dirty="0">
              <a:solidFill>
                <a:srgbClr val="B51614"/>
              </a:solidFill>
            </a:endParaRPr>
          </a:p>
          <a:p>
            <a:endParaRPr lang="da-DK" sz="1600" dirty="0">
              <a:solidFill>
                <a:srgbClr val="B51614"/>
              </a:solidFill>
            </a:endParaRPr>
          </a:p>
          <a:p>
            <a:endParaRPr lang="da-DK" sz="1600" dirty="0">
              <a:solidFill>
                <a:srgbClr val="B51614"/>
              </a:solidFill>
            </a:endParaRPr>
          </a:p>
          <a:p>
            <a:endParaRPr lang="da-DK" sz="1600" dirty="0">
              <a:solidFill>
                <a:srgbClr val="B51614"/>
              </a:solidFill>
            </a:endParaRPr>
          </a:p>
          <a:p>
            <a:r>
              <a:rPr lang="da-DK" sz="3200" dirty="0">
                <a:solidFill>
                  <a:srgbClr val="B51614"/>
                </a:solidFill>
              </a:rPr>
              <a:t>375.000 kr./året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85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Hvordan kan vi skaffe flere penge?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Flere menighedsabonnementer?</a:t>
            </a:r>
          </a:p>
          <a:p>
            <a:r>
              <a:rPr lang="da-DK" dirty="0">
                <a:solidFill>
                  <a:schemeClr val="bg1"/>
                </a:solidFill>
              </a:rPr>
              <a:t>De, der betaler, er dem, der glæder sig over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og ser missionen i bladet. Vil de betale mere?</a:t>
            </a:r>
          </a:p>
          <a:p>
            <a:r>
              <a:rPr lang="da-DK" dirty="0">
                <a:solidFill>
                  <a:schemeClr val="bg1"/>
                </a:solidFill>
              </a:rPr>
              <a:t>Flere, der vil testamentere penge til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</a:t>
            </a:r>
          </a:p>
          <a:p>
            <a:r>
              <a:rPr lang="da-DK" dirty="0">
                <a:solidFill>
                  <a:schemeClr val="bg1"/>
                </a:solidFill>
              </a:rPr>
              <a:t>Hvordan kan vi få dem, der læser bladet digitalt, til at betale?</a:t>
            </a:r>
          </a:p>
          <a:p>
            <a:r>
              <a:rPr lang="da-DK" dirty="0">
                <a:solidFill>
                  <a:schemeClr val="bg1"/>
                </a:solidFill>
              </a:rPr>
              <a:t>Vi har 600.000 kr. stående til kommunikation. 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    </a:t>
            </a:r>
            <a:r>
              <a:rPr lang="da-DK" i="1" dirty="0">
                <a:solidFill>
                  <a:schemeClr val="bg1"/>
                </a:solidFill>
              </a:rPr>
              <a:t>Skal vi bruge af dem?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29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Afsluttende bemærkninger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Vi har et stort potentiale!</a:t>
            </a:r>
          </a:p>
          <a:p>
            <a:r>
              <a:rPr lang="da-DK" dirty="0">
                <a:solidFill>
                  <a:schemeClr val="bg1"/>
                </a:solidFill>
              </a:rPr>
              <a:t>Et blad som generelt høster mange roser i kirkelandskabet</a:t>
            </a:r>
          </a:p>
          <a:p>
            <a:r>
              <a:rPr lang="da-DK" dirty="0">
                <a:solidFill>
                  <a:schemeClr val="bg1"/>
                </a:solidFill>
              </a:rPr>
              <a:t>Vi arbejder hårdt på at få en ny web-redaktion med forstand på at kommunikere til de unge og på nettet</a:t>
            </a:r>
          </a:p>
          <a:p>
            <a:r>
              <a:rPr lang="da-DK" dirty="0">
                <a:solidFill>
                  <a:schemeClr val="bg1"/>
                </a:solidFill>
              </a:rPr>
              <a:t>Bed for at vi finder en god løsning for fremtidens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Vi taler videre om dette på LK2 i november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4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Nyhedsbrev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udsendes hver onsdag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236565"/>
            <a:ext cx="7209394" cy="45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2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Menighedsforsendelse, udsendes onsdag efter behov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65" y="2351808"/>
            <a:ext cx="6991469" cy="43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3"/>
          <a:stretch/>
        </p:blipFill>
        <p:spPr>
          <a:xfrm>
            <a:off x="3061709" y="1581153"/>
            <a:ext cx="6424819" cy="47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6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som et postomdelt blad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18" y="2276872"/>
            <a:ext cx="5946981" cy="44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 som hjemmeside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”web-magasinet”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09" y="2287613"/>
            <a:ext cx="7094181" cy="44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solidFill>
                  <a:schemeClr val="bg1"/>
                </a:solidFill>
              </a:rPr>
              <a:t>BaptistKirkens</a:t>
            </a:r>
            <a:r>
              <a:rPr lang="da-DK" dirty="0">
                <a:solidFill>
                  <a:schemeClr val="bg1"/>
                </a:solidFill>
              </a:rPr>
              <a:t> kommunikation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365971"/>
            <a:ext cx="10972800" cy="4525963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Facebook-siden gør reklame for web-magasinet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r="9660" b="11092"/>
          <a:stretch/>
        </p:blipFill>
        <p:spPr>
          <a:xfrm>
            <a:off x="-456728" y="2401714"/>
            <a:ext cx="5656448" cy="402799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 r="19682"/>
          <a:stretch/>
        </p:blipFill>
        <p:spPr>
          <a:xfrm>
            <a:off x="3440862" y="2004156"/>
            <a:ext cx="6336704" cy="4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Documents\Pictures\Logoarkiv\BiD\Baptist-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4432" y="4365104"/>
            <a:ext cx="250698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Hvad vil vi med </a:t>
            </a:r>
            <a:r>
              <a:rPr lang="da-DK" dirty="0" err="1">
                <a:solidFill>
                  <a:schemeClr val="bg1"/>
                </a:solidFill>
              </a:rPr>
              <a:t>baptist.dk</a:t>
            </a:r>
            <a:r>
              <a:rPr lang="da-DK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72480" y="1556792"/>
            <a:ext cx="11247040" cy="4525963"/>
          </a:xfrm>
          <a:gradFill>
            <a:gsLst>
              <a:gs pos="58250">
                <a:srgbClr val="4A9695"/>
              </a:gs>
              <a:gs pos="44500">
                <a:srgbClr val="599577"/>
              </a:gs>
              <a:gs pos="17000">
                <a:schemeClr val="accent3">
                  <a:lumMod val="75000"/>
                  <a:alpha val="23000"/>
                </a:schemeClr>
              </a:gs>
              <a:gs pos="72000">
                <a:srgbClr val="3A97B2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5000000" scaled="0"/>
          </a:gradFill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Blev til et kirkeblad i 2008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da-DK" dirty="0">
                <a:solidFill>
                  <a:schemeClr val="bg1"/>
                </a:solidFill>
              </a:rPr>
              <a:t> blev inden da sendt til ca. 800 abonnenter.</a:t>
            </a:r>
          </a:p>
          <a:p>
            <a:r>
              <a:rPr lang="da-DK" dirty="0">
                <a:solidFill>
                  <a:schemeClr val="bg1"/>
                </a:solidFill>
              </a:rPr>
              <a:t>Sendes til ca. 3000 husstande, menighederne bestemmer hvem!</a:t>
            </a:r>
          </a:p>
          <a:p>
            <a:r>
              <a:rPr lang="da-DK" dirty="0">
                <a:solidFill>
                  <a:schemeClr val="bg1"/>
                </a:solidFill>
              </a:rPr>
              <a:t>Hvem sender I bladet til? Til andre end medlemmer?</a:t>
            </a:r>
          </a:p>
          <a:p>
            <a:r>
              <a:rPr lang="da-DK" dirty="0">
                <a:solidFill>
                  <a:schemeClr val="bg1"/>
                </a:solidFill>
              </a:rPr>
              <a:t>Bruger I det til mission?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79776" y="6453337"/>
            <a:ext cx="3464024" cy="268139"/>
          </a:xfrm>
        </p:spPr>
        <p:txBody>
          <a:bodyPr/>
          <a:lstStyle/>
          <a:p>
            <a:r>
              <a:rPr lang="da-DK" sz="2400" i="1" dirty="0">
                <a:solidFill>
                  <a:schemeClr val="accent3">
                    <a:lumMod val="50000"/>
                  </a:schemeClr>
                </a:solidFill>
              </a:rPr>
              <a:t>Landskonference 1- 2017</a:t>
            </a:r>
            <a:r>
              <a:rPr lang="da-DK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3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1419</Words>
  <Application>Microsoft Office PowerPoint</Application>
  <PresentationFormat>Widescreen</PresentationFormat>
  <Paragraphs>224</Paragraphs>
  <Slides>24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Mangal</vt:lpstr>
      <vt:lpstr>Kontortema</vt:lpstr>
      <vt:lpstr>Pkt. 5.2.3. BaptistKirkens kommunikation,  især baptist.dk</vt:lpstr>
      <vt:lpstr>BaptistKirkens kommunikation</vt:lpstr>
      <vt:lpstr>BaptistKirkens kommunikation</vt:lpstr>
      <vt:lpstr>BaptistKirkens kommunikation</vt:lpstr>
      <vt:lpstr>BaptistKirkens kommunikation</vt:lpstr>
      <vt:lpstr>BaptistKirkens kommunikation</vt:lpstr>
      <vt:lpstr>BaptistKirkens kommunikation</vt:lpstr>
      <vt:lpstr>BaptistKirkens kommunikation</vt:lpstr>
      <vt:lpstr>Hvad vil vi med baptist.dk?</vt:lpstr>
      <vt:lpstr>Hvad vil vi med baptist.dk?</vt:lpstr>
      <vt:lpstr>Hvad vil vi med baptist.dk?</vt:lpstr>
      <vt:lpstr>Flere muligheder for fremtidens baptist.dk</vt:lpstr>
      <vt:lpstr>Økonomi i baptist.dk</vt:lpstr>
      <vt:lpstr>Økonomi i baptist.dk</vt:lpstr>
      <vt:lpstr>Udgifter til baptist.dk</vt:lpstr>
      <vt:lpstr>Et blad koster 75.000 kr. </vt:lpstr>
      <vt:lpstr>Hvad sparer vi ved ikke at sende med posten?</vt:lpstr>
      <vt:lpstr>Hvad sparer vi ved ikke at sende med posten?</vt:lpstr>
      <vt:lpstr>Hvad sparer vi ved at trykke færre blade?</vt:lpstr>
      <vt:lpstr>Hvad sparer vi ved at trykke færre blade?</vt:lpstr>
      <vt:lpstr>Fremtidens baptist.dk</vt:lpstr>
      <vt:lpstr>Fremtidens baptist.dk</vt:lpstr>
      <vt:lpstr>Hvordan kan vi skaffe flere penge?</vt:lpstr>
      <vt:lpstr>Afsluttende bemærkninger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være med i BiD</dc:title>
  <dc:creator>Nils V. Glistrup</dc:creator>
  <cp:lastModifiedBy>Baptistkirken i Danmark</cp:lastModifiedBy>
  <cp:revision>42</cp:revision>
  <dcterms:created xsi:type="dcterms:W3CDTF">2017-02-22T10:56:42Z</dcterms:created>
  <dcterms:modified xsi:type="dcterms:W3CDTF">2017-08-30T09:26:49Z</dcterms:modified>
</cp:coreProperties>
</file>