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305" r:id="rId2"/>
    <p:sldId id="279" r:id="rId3"/>
    <p:sldId id="280" r:id="rId4"/>
    <p:sldId id="281" r:id="rId5"/>
    <p:sldId id="282" r:id="rId6"/>
    <p:sldId id="283" r:id="rId7"/>
    <p:sldId id="284" r:id="rId8"/>
    <p:sldId id="285" r:id="rId9"/>
    <p:sldId id="286" r:id="rId10"/>
    <p:sldId id="287" r:id="rId11"/>
    <p:sldId id="288" r:id="rId12"/>
    <p:sldId id="289" r:id="rId13"/>
    <p:sldId id="292" r:id="rId14"/>
    <p:sldId id="293" r:id="rId15"/>
    <p:sldId id="294" r:id="rId16"/>
    <p:sldId id="295" r:id="rId17"/>
    <p:sldId id="296" r:id="rId18"/>
    <p:sldId id="297" r:id="rId19"/>
    <p:sldId id="298" r:id="rId20"/>
    <p:sldId id="299" r:id="rId21"/>
    <p:sldId id="300" r:id="rId22"/>
    <p:sldId id="301" r:id="rId23"/>
    <p:sldId id="303" r:id="rId24"/>
    <p:sldId id="304" r:id="rId25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F8D57"/>
    <a:srgbClr val="B51614"/>
    <a:srgbClr val="3A97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566"/>
    <p:restoredTop sz="92742"/>
  </p:normalViewPr>
  <p:slideViewPr>
    <p:cSldViewPr showGuides="1">
      <p:cViewPr varScale="1">
        <p:scale>
          <a:sx n="84" d="100"/>
          <a:sy n="84" d="100"/>
        </p:scale>
        <p:origin x="594" y="1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var\folders\6h\rf7gmmx56zvd5_8r6kyrbxy40000gn\T\com.microsoft.Outlook\Outlook%20Temp\grafer%20om%20&#248;konomi%5b1%5d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lonemoller-hansen\Dropbox%20(Baptistkirken%20i%20DK)\2.%20Kommunikation\2.2%20baptist.dk\Diverse%20filer\grafer%20om%20&#248;konomi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a-D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32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da-DK"/>
              <a:t>Indsamling til baptist.dk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2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a-DK"/>
        </a:p>
      </c:txPr>
    </c:title>
    <c:autoTitleDeleted val="0"/>
    <c:plotArea>
      <c:layout>
        <c:manualLayout>
          <c:layoutTarget val="inner"/>
          <c:xMode val="edge"/>
          <c:yMode val="edge"/>
          <c:x val="8.9342295627680701E-2"/>
          <c:y val="0.15107246376811601"/>
          <c:w val="0.88464144420971802"/>
          <c:h val="0.67859561033131699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'Ark1'!$A$4</c:f>
              <c:strCache>
                <c:ptCount val="1"/>
                <c:pt idx="0">
                  <c:v>menigheder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'Ark1'!$B$3:$J$3</c:f>
              <c:numCache>
                <c:formatCode>General</c:formatCode>
                <c:ptCount val="9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</c:numCache>
            </c:numRef>
          </c:cat>
          <c:val>
            <c:numRef>
              <c:f>'Ark1'!$B$4:$J$4</c:f>
              <c:numCache>
                <c:formatCode>#,##0</c:formatCode>
                <c:ptCount val="9"/>
                <c:pt idx="0">
                  <c:v>41285</c:v>
                </c:pt>
                <c:pt idx="1">
                  <c:v>107323</c:v>
                </c:pt>
                <c:pt idx="2">
                  <c:v>116546</c:v>
                </c:pt>
                <c:pt idx="3">
                  <c:v>97469</c:v>
                </c:pt>
                <c:pt idx="4">
                  <c:v>128340</c:v>
                </c:pt>
                <c:pt idx="5">
                  <c:v>117163</c:v>
                </c:pt>
                <c:pt idx="6">
                  <c:v>123112</c:v>
                </c:pt>
                <c:pt idx="7">
                  <c:v>118659</c:v>
                </c:pt>
                <c:pt idx="8">
                  <c:v>119877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A5D-4442-8AC6-D60D3D997D76}"/>
            </c:ext>
          </c:extLst>
        </c:ser>
        <c:ser>
          <c:idx val="1"/>
          <c:order val="1"/>
          <c:tx>
            <c:strRef>
              <c:f>'Ark1'!$A$5</c:f>
              <c:strCache>
                <c:ptCount val="1"/>
                <c:pt idx="0">
                  <c:v>private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'Ark1'!$B$3:$J$3</c:f>
              <c:numCache>
                <c:formatCode>General</c:formatCode>
                <c:ptCount val="9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</c:numCache>
            </c:numRef>
          </c:cat>
          <c:val>
            <c:numRef>
              <c:f>'Ark1'!$B$5:$J$5</c:f>
              <c:numCache>
                <c:formatCode>#,##0</c:formatCode>
                <c:ptCount val="9"/>
                <c:pt idx="0">
                  <c:v>352234</c:v>
                </c:pt>
                <c:pt idx="1">
                  <c:v>390787</c:v>
                </c:pt>
                <c:pt idx="2">
                  <c:v>339037</c:v>
                </c:pt>
                <c:pt idx="3">
                  <c:v>346387</c:v>
                </c:pt>
                <c:pt idx="4">
                  <c:v>327464</c:v>
                </c:pt>
                <c:pt idx="5">
                  <c:v>313150</c:v>
                </c:pt>
                <c:pt idx="6">
                  <c:v>309820</c:v>
                </c:pt>
                <c:pt idx="7">
                  <c:v>310412</c:v>
                </c:pt>
                <c:pt idx="8">
                  <c:v>298800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A5D-4442-8AC6-D60D3D997D7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105546688"/>
        <c:axId val="2105549008"/>
      </c:barChart>
      <c:catAx>
        <c:axId val="210554668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2105549008"/>
        <c:crosses val="autoZero"/>
        <c:auto val="0"/>
        <c:lblAlgn val="ctr"/>
        <c:lblOffset val="100"/>
        <c:noMultiLvlLbl val="0"/>
      </c:catAx>
      <c:valAx>
        <c:axId val="21055490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21055466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7436467500385997"/>
          <c:y val="0.146618631575163"/>
          <c:w val="0.14720395244712101"/>
          <c:h val="0.1409729263294139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a-DK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 b="1"/>
      </a:pPr>
      <a:endParaRPr lang="da-DK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a-D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da-DK"/>
              <a:t>Udgifter pr. nummer, baptist.dk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a-DK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E36-4BA0-A6EB-A70FE25EB647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E36-4BA0-A6EB-A70FE25EB647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2E36-4BA0-A6EB-A70FE25EB647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2E36-4BA0-A6EB-A70FE25EB647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2E36-4BA0-A6EB-A70FE25EB647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2E36-4BA0-A6EB-A70FE25EB647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2E36-4BA0-A6EB-A70FE25EB647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2E36-4BA0-A6EB-A70FE25EB647}"/>
              </c:ext>
            </c:extLst>
          </c:dPt>
          <c:cat>
            <c:strRef>
              <c:f>'Ark1'!$A$15:$A$22</c:f>
              <c:strCache>
                <c:ptCount val="8"/>
                <c:pt idx="0">
                  <c:v>Red.møder</c:v>
                </c:pt>
                <c:pt idx="1">
                  <c:v>Redaktør</c:v>
                </c:pt>
                <c:pt idx="2">
                  <c:v>Red.sekr.</c:v>
                </c:pt>
                <c:pt idx="3">
                  <c:v>Layout</c:v>
                </c:pt>
                <c:pt idx="4">
                  <c:v>Tryk</c:v>
                </c:pt>
                <c:pt idx="5">
                  <c:v>Porto</c:v>
                </c:pt>
                <c:pt idx="6">
                  <c:v>Porto udland</c:v>
                </c:pt>
                <c:pt idx="7">
                  <c:v>Projektbidrag</c:v>
                </c:pt>
              </c:strCache>
            </c:strRef>
          </c:cat>
          <c:val>
            <c:numRef>
              <c:f>'Ark1'!$B$15:$B$22</c:f>
              <c:numCache>
                <c:formatCode>#,##0</c:formatCode>
                <c:ptCount val="8"/>
                <c:pt idx="0">
                  <c:v>1100</c:v>
                </c:pt>
                <c:pt idx="1">
                  <c:v>5000</c:v>
                </c:pt>
                <c:pt idx="2">
                  <c:v>12125</c:v>
                </c:pt>
                <c:pt idx="3">
                  <c:v>17500</c:v>
                </c:pt>
                <c:pt idx="4">
                  <c:v>18437</c:v>
                </c:pt>
                <c:pt idx="5">
                  <c:v>21200</c:v>
                </c:pt>
                <c:pt idx="6">
                  <c:v>850</c:v>
                </c:pt>
                <c:pt idx="7">
                  <c:v>8333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589-4E15-85EB-163D223DEC5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5.9611886740533401E-2"/>
          <c:y val="0.82640902824832396"/>
          <c:w val="0.88077602403703203"/>
          <c:h val="0.1735909717516760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a-DK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b="1"/>
      </a:pPr>
      <a:endParaRPr lang="da-DK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598076-3375-D74E-8BA5-504FCAEFC8D3}" type="datetimeFigureOut">
              <a:rPr lang="da-DK" smtClean="0"/>
              <a:t>30-08-2017</a:t>
            </a:fld>
            <a:endParaRPr lang="da-DK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2C9165-BA30-1C46-956E-1F4F16EBF83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06910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2C9165-BA30-1C46-956E-1F4F16EBF83D}" type="slidenum">
              <a:rPr lang="da-DK" smtClean="0"/>
              <a:t>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915582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Mere info omkring økonomien kommer ud til menighederne efter sommerferien. Hensigten i dag er at klæde jer på til debatten!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2C9165-BA30-1C46-956E-1F4F16EBF83D}" type="slidenum">
              <a:rPr lang="da-DK" smtClean="0"/>
              <a:t>10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9300547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2C9165-BA30-1C46-956E-1F4F16EBF83D}" type="slidenum">
              <a:rPr lang="da-DK" smtClean="0"/>
              <a:t>11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40101449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Sikkert mange flere muligheder, men det er dem, vi koncentrerer os om og som vi synes er mest relevante. </a:t>
            </a:r>
          </a:p>
          <a:p>
            <a:r>
              <a:rPr lang="da-DK" dirty="0"/>
              <a:t>10 min. er gået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2C9165-BA30-1C46-956E-1F4F16EBF83D}" type="slidenum">
              <a:rPr lang="da-DK" smtClean="0"/>
              <a:t>12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7622840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25 minutter er gået?</a:t>
            </a:r>
          </a:p>
          <a:p>
            <a:r>
              <a:rPr lang="da-DK" dirty="0"/>
              <a:t>Nu kommer der noget fakta på skærmen</a:t>
            </a:r>
          </a:p>
          <a:p>
            <a:r>
              <a:rPr lang="da-DK" dirty="0"/>
              <a:t>Denne information og mere baggrund omkring økonomien</a:t>
            </a:r>
            <a:r>
              <a:rPr lang="da-DK" baseline="0" dirty="0"/>
              <a:t> sendes ud til menighederne efter ferien, så I kan drøfte det frem til LK2.</a:t>
            </a:r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2C9165-BA30-1C46-956E-1F4F16EBF83D}" type="slidenum">
              <a:rPr lang="da-DK" smtClean="0"/>
              <a:t>13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241290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Ikke katastrofalt, faktisk er det fantastisk at vi har kunnet opretholde et blad i ti år, sendt til alle, vi gerne ville sende det</a:t>
            </a:r>
            <a:r>
              <a:rPr lang="da-DK" baseline="0" dirty="0"/>
              <a:t> til i vores menigheder og kontaktflader!</a:t>
            </a:r>
          </a:p>
          <a:p>
            <a:r>
              <a:rPr lang="da-DK" baseline="0" dirty="0"/>
              <a:t>Men dette er rettidig omhu. Det er nu, vi skal beslutte, hvad vi vil frem fremtidens blad </a:t>
            </a:r>
            <a:r>
              <a:rPr lang="mr-IN" baseline="0" dirty="0"/>
              <a:t>–</a:t>
            </a:r>
            <a:r>
              <a:rPr lang="da-DK" baseline="0" dirty="0"/>
              <a:t> både hvad angår formålet </a:t>
            </a:r>
            <a:r>
              <a:rPr lang="mr-IN" baseline="0" dirty="0"/>
              <a:t>–</a:t>
            </a:r>
            <a:r>
              <a:rPr lang="da-DK" baseline="0" dirty="0"/>
              <a:t> og økonomien dertil!</a:t>
            </a:r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2C9165-BA30-1C46-956E-1F4F16EBF83D}" type="slidenum">
              <a:rPr lang="da-DK" smtClean="0"/>
              <a:t>14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9878633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2C9165-BA30-1C46-956E-1F4F16EBF83D}" type="slidenum">
              <a:rPr lang="da-DK" smtClean="0"/>
              <a:t>15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1242573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Det, der er dyrt, er </a:t>
            </a:r>
            <a:r>
              <a:rPr lang="da-DK" dirty="0" err="1"/>
              <a:t>lay-out</a:t>
            </a:r>
            <a:r>
              <a:rPr lang="da-DK" dirty="0"/>
              <a:t>, trykning og porto</a:t>
            </a:r>
          </a:p>
          <a:p>
            <a:r>
              <a:rPr lang="da-DK" dirty="0"/>
              <a:t>Gittes løn skal vi alligevel betale på en eller anden måde</a:t>
            </a:r>
            <a:r>
              <a:rPr lang="mr-IN" dirty="0"/>
              <a:t>…</a:t>
            </a:r>
            <a:endParaRPr lang="da-DK" dirty="0"/>
          </a:p>
          <a:p>
            <a:r>
              <a:rPr lang="da-DK" dirty="0"/>
              <a:t>Hvad kan vi skære i? Ikke </a:t>
            </a:r>
            <a:r>
              <a:rPr lang="da-DK" dirty="0" err="1"/>
              <a:t>lay-out</a:t>
            </a:r>
            <a:r>
              <a:rPr lang="da-DK" dirty="0"/>
              <a:t>!</a:t>
            </a:r>
            <a:r>
              <a:rPr lang="da-DK" baseline="0" dirty="0"/>
              <a:t> Ingen ide i at lave et kedeligere blad, s/h </a:t>
            </a:r>
            <a:r>
              <a:rPr lang="mr-IN" baseline="0" dirty="0"/>
              <a:t>–</a:t>
            </a:r>
            <a:r>
              <a:rPr lang="da-DK" baseline="0" dirty="0"/>
              <a:t> not an option! Hvis vi vil bruge penge på at trykke og sende bladet, skal det være høj kvalitet!</a:t>
            </a:r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2C9165-BA30-1C46-956E-1F4F16EBF83D}" type="slidenum">
              <a:rPr lang="da-DK" smtClean="0"/>
              <a:t>16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3623184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2C9165-BA30-1C46-956E-1F4F16EBF83D}" type="slidenum">
              <a:rPr lang="da-DK" smtClean="0"/>
              <a:t>17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11670144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a-DK" dirty="0">
                <a:solidFill>
                  <a:schemeClr val="bg1"/>
                </a:solidFill>
              </a:rPr>
              <a:t>Eksempel:</a:t>
            </a:r>
          </a:p>
          <a:p>
            <a:pPr marL="0" indent="0">
              <a:buNone/>
            </a:pPr>
            <a:r>
              <a:rPr lang="da-DK" dirty="0">
                <a:solidFill>
                  <a:schemeClr val="bg1"/>
                </a:solidFill>
              </a:rPr>
              <a:t>Hvis vi f.eks. sender alle blade til én adresse (eks. Østervrå Frikirke, 18 blade) koster det 57 kr. </a:t>
            </a:r>
          </a:p>
          <a:p>
            <a:pPr marL="0" indent="0">
              <a:buNone/>
            </a:pPr>
            <a:r>
              <a:rPr lang="da-DK" dirty="0">
                <a:solidFill>
                  <a:schemeClr val="bg1"/>
                </a:solidFill>
              </a:rPr>
              <a:t>    Der spares 1,01 kr. pr. blad, og så skal der betales ekstra</a:t>
            </a:r>
          </a:p>
          <a:p>
            <a:pPr marL="0" indent="0">
              <a:buNone/>
            </a:pPr>
            <a:r>
              <a:rPr lang="da-DK" dirty="0">
                <a:solidFill>
                  <a:schemeClr val="bg1"/>
                </a:solidFill>
              </a:rPr>
              <a:t>    til trykkeriet for at pakke bladene</a:t>
            </a:r>
            <a:r>
              <a:rPr lang="mr-IN" dirty="0">
                <a:solidFill>
                  <a:schemeClr val="bg1"/>
                </a:solidFill>
              </a:rPr>
              <a:t>…</a:t>
            </a:r>
            <a:r>
              <a:rPr lang="da-DK" dirty="0">
                <a:solidFill>
                  <a:schemeClr val="bg1"/>
                </a:solidFill>
              </a:rPr>
              <a:t> ingen reel besparelse.</a:t>
            </a:r>
          </a:p>
          <a:p>
            <a:r>
              <a:rPr lang="da-DK" dirty="0"/>
              <a:t>Porto-besparelse:</a:t>
            </a:r>
            <a:r>
              <a:rPr lang="da-DK" baseline="0" dirty="0"/>
              <a:t> 85.000 kr. ved at sende ud til 53 menigheder, ca. 100 kr./gennemsnit pr. menighed til fragtmand og min. 50 kr./pakke til pakning på trykkeriet.</a:t>
            </a:r>
          </a:p>
          <a:p>
            <a:r>
              <a:rPr lang="da-DK" baseline="0" dirty="0"/>
              <a:t>Porto falder fra 22.150 kr. til ca. 8.000 kr.</a:t>
            </a:r>
          </a:p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2C9165-BA30-1C46-956E-1F4F16EBF83D}" type="slidenum">
              <a:rPr lang="da-DK" smtClean="0"/>
              <a:t>18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6905908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dirty="0">
                <a:solidFill>
                  <a:schemeClr val="bg1"/>
                </a:solidFill>
              </a:rPr>
              <a:t>Porto: Fra 1500 og op koster det 4,18 kr. pr. blad + 2,25 kr. til trykning</a:t>
            </a:r>
          </a:p>
          <a:p>
            <a:r>
              <a:rPr lang="nb-NO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(Det er de første </a:t>
            </a:r>
            <a:r>
              <a:rPr lang="nb-NO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blade</a:t>
            </a:r>
            <a:r>
              <a:rPr lang="nb-NO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der er de dyre!</a:t>
            </a:r>
          </a:p>
          <a:p>
            <a:endParaRPr lang="nb-NO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nb-NO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Priserne</a:t>
            </a:r>
            <a:r>
              <a:rPr lang="nb-NO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 </a:t>
            </a:r>
            <a:r>
              <a:rPr lang="nb-NO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parantes</a:t>
            </a:r>
            <a:r>
              <a:rPr lang="nb-NO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er inklusiv moms. Prisen pr. blad er inklusiv moms.</a:t>
            </a:r>
          </a:p>
          <a:p>
            <a:r>
              <a:rPr lang="nb-NO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 </a:t>
            </a:r>
          </a:p>
          <a:p>
            <a:r>
              <a:rPr lang="nb-NO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3150: 14.650,- (18.312,50) - 5,81 - pr. blad</a:t>
            </a:r>
          </a:p>
          <a:p>
            <a:r>
              <a:rPr lang="nb-NO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nb-NO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2950: 14.290,- (17.862,50) - 6,05 - pr. blad</a:t>
            </a:r>
          </a:p>
          <a:p>
            <a:r>
              <a:rPr lang="nb-NO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nb-NO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2750: 13.930,- (17.412,50) - 6,33 - pr. blad</a:t>
            </a:r>
          </a:p>
          <a:p>
            <a:r>
              <a:rPr lang="nb-NO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nb-NO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2000: 12.276,- (15.345,00) - 7,67 - pr. blad</a:t>
            </a:r>
          </a:p>
          <a:p>
            <a:r>
              <a:rPr lang="nb-NO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nb-NO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1000: 10.112,- (12640,00) - 12,64 - pr. blad</a:t>
            </a:r>
          </a:p>
          <a:p>
            <a:br>
              <a:rPr lang="nb-NO" dirty="0"/>
            </a:br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2C9165-BA30-1C46-956E-1F4F16EBF83D}" type="slidenum">
              <a:rPr lang="da-DK" smtClean="0"/>
              <a:t>19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9522902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2C9165-BA30-1C46-956E-1F4F16EBF83D}" type="slidenum">
              <a:rPr lang="da-DK" smtClean="0"/>
              <a:t>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3572899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dirty="0"/>
              <a:t>4,18 kr. til trykning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dirty="0"/>
              <a:t>2,25 kr. til porto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a-DK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a-DK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dirty="0"/>
              <a:t>30 min. er gået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2C9165-BA30-1C46-956E-1F4F16EBF83D}" type="slidenum">
              <a:rPr lang="da-DK" smtClean="0"/>
              <a:t>20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14806936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Vi kan beslutte at </a:t>
            </a:r>
            <a:r>
              <a:rPr lang="da-DK" u="sng" dirty="0"/>
              <a:t>fortsætte uændret </a:t>
            </a:r>
            <a:r>
              <a:rPr lang="da-DK" dirty="0"/>
              <a:t>- så skal vi til at skaffe flere penge. Vil menighederne betale? Vil dem, der allerede giver?</a:t>
            </a:r>
          </a:p>
          <a:p>
            <a:r>
              <a:rPr lang="da-DK" dirty="0"/>
              <a:t>Vi kan vælge, at bladet skal blive til et </a:t>
            </a:r>
            <a:r>
              <a:rPr lang="da-DK" u="sng" dirty="0"/>
              <a:t>rent web-magasin </a:t>
            </a:r>
            <a:r>
              <a:rPr lang="da-DK" dirty="0"/>
              <a:t>og ikke trykkes og udsendes </a:t>
            </a:r>
            <a:r>
              <a:rPr lang="mr-IN" dirty="0"/>
              <a:t>–</a:t>
            </a:r>
            <a:r>
              <a:rPr lang="da-DK" dirty="0"/>
              <a:t> stor besparelse, men vil giverne så fortsat betale? Vi har stadig udgifter til redaktionssekretær og redaktør!</a:t>
            </a:r>
          </a:p>
          <a:p>
            <a:pPr marL="0" indent="0">
              <a:buNone/>
            </a:pPr>
            <a:r>
              <a:rPr lang="da-DK" dirty="0"/>
              <a:t>    Og hvad med læsere uden pc?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da-DK" dirty="0"/>
              <a:t>Vi kan trykke og </a:t>
            </a:r>
            <a:r>
              <a:rPr lang="da-DK" u="sng" dirty="0"/>
              <a:t>sende bladene til menighederne </a:t>
            </a:r>
            <a:r>
              <a:rPr lang="mr-IN" dirty="0"/>
              <a:t>–</a:t>
            </a:r>
            <a:r>
              <a:rPr lang="da-DK" dirty="0">
                <a:solidFill>
                  <a:schemeClr val="bg1"/>
                </a:solidFill>
              </a:rPr>
              <a:t> 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da-DK" dirty="0">
                <a:solidFill>
                  <a:schemeClr val="bg1"/>
                </a:solidFill>
              </a:rPr>
              <a:t>    </a:t>
            </a:r>
            <a:r>
              <a:rPr lang="da-DK" dirty="0"/>
              <a:t>begrænset besparelse, og hvor langt vil vi så når ud?</a:t>
            </a:r>
          </a:p>
          <a:p>
            <a:r>
              <a:rPr lang="da-DK" dirty="0"/>
              <a:t>Vi kan lave </a:t>
            </a:r>
            <a:r>
              <a:rPr lang="da-DK" u="sng" dirty="0"/>
              <a:t>færre blade og mere stof på nettet</a:t>
            </a:r>
            <a:r>
              <a:rPr lang="da-DK" dirty="0"/>
              <a:t>. </a:t>
            </a:r>
            <a:r>
              <a:rPr lang="da-DK" dirty="0">
                <a:solidFill>
                  <a:schemeClr val="bg1"/>
                </a:solidFill>
              </a:rPr>
              <a:t>Hvis vi trykker </a:t>
            </a:r>
          </a:p>
          <a:p>
            <a:pPr marL="0" indent="0">
              <a:buNone/>
            </a:pPr>
            <a:r>
              <a:rPr lang="da-DK" dirty="0">
                <a:solidFill>
                  <a:schemeClr val="bg1"/>
                </a:solidFill>
              </a:rPr>
              <a:t>    og sender fire blade, vil vi spare ca. 140.000 kr. om året.</a:t>
            </a:r>
          </a:p>
          <a:p>
            <a:pPr marL="0" indent="0">
              <a:buNone/>
            </a:pPr>
            <a:r>
              <a:rPr lang="da-DK" dirty="0">
                <a:solidFill>
                  <a:schemeClr val="bg1"/>
                </a:solidFill>
              </a:rPr>
              <a:t>    Vil giverne så fortsat betale uændret i nogle år frem?</a:t>
            </a:r>
          </a:p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2C9165-BA30-1C46-956E-1F4F16EBF83D}" type="slidenum">
              <a:rPr lang="da-DK" smtClean="0"/>
              <a:t>21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10040505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baseline="0" dirty="0"/>
              <a:t>Besparelse </a:t>
            </a:r>
            <a:r>
              <a:rPr lang="mr-IN" baseline="0" dirty="0"/>
              <a:t>–</a:t>
            </a:r>
            <a:r>
              <a:rPr lang="da-DK" baseline="0" dirty="0"/>
              <a:t> to blade </a:t>
            </a:r>
          </a:p>
          <a:p>
            <a:pPr marL="0" indent="0">
              <a:buNone/>
            </a:pPr>
            <a:r>
              <a:rPr lang="da-DK" dirty="0">
                <a:solidFill>
                  <a:schemeClr val="bg1"/>
                </a:solidFill>
              </a:rPr>
              <a:t>Udgifter pr. blad </a:t>
            </a:r>
            <a:r>
              <a:rPr lang="da-DK" sz="1200" dirty="0">
                <a:solidFill>
                  <a:schemeClr val="bg1"/>
                </a:solidFill>
              </a:rPr>
              <a:t>(kun udgifter, som er afhængige af antallet af numre)</a:t>
            </a:r>
          </a:p>
          <a:p>
            <a:pPr marL="0" indent="0">
              <a:buNone/>
            </a:pPr>
            <a:r>
              <a:rPr lang="da-DK" sz="1200" dirty="0">
                <a:solidFill>
                  <a:schemeClr val="bg1"/>
                </a:solidFill>
              </a:rPr>
              <a:t>Redaktør		   5.000 kr.</a:t>
            </a:r>
          </a:p>
          <a:p>
            <a:pPr marL="0" indent="0">
              <a:buNone/>
            </a:pPr>
            <a:r>
              <a:rPr lang="da-DK" sz="1200" dirty="0">
                <a:solidFill>
                  <a:schemeClr val="bg1"/>
                </a:solidFill>
              </a:rPr>
              <a:t>Redaktionssekretær	 12.125 kr.</a:t>
            </a:r>
          </a:p>
          <a:p>
            <a:pPr marL="0" indent="0">
              <a:buNone/>
            </a:pPr>
            <a:r>
              <a:rPr lang="da-DK" sz="1200" dirty="0">
                <a:solidFill>
                  <a:schemeClr val="bg1"/>
                </a:solidFill>
              </a:rPr>
              <a:t>Layout			 17.500 kr.</a:t>
            </a:r>
          </a:p>
          <a:p>
            <a:pPr marL="0" indent="0">
              <a:buNone/>
            </a:pPr>
            <a:r>
              <a:rPr lang="da-DK" sz="1200" dirty="0">
                <a:solidFill>
                  <a:schemeClr val="bg1"/>
                </a:solidFill>
              </a:rPr>
              <a:t>Tryk			 18.313 kr.</a:t>
            </a:r>
          </a:p>
          <a:p>
            <a:pPr marL="0" indent="0">
              <a:buNone/>
            </a:pPr>
            <a:r>
              <a:rPr lang="da-DK" sz="1200" u="sng" dirty="0">
                <a:solidFill>
                  <a:schemeClr val="bg1"/>
                </a:solidFill>
              </a:rPr>
              <a:t>Porto			 22.150 kr.</a:t>
            </a:r>
          </a:p>
          <a:p>
            <a:pPr marL="0" indent="0">
              <a:buNone/>
            </a:pPr>
            <a:r>
              <a:rPr lang="da-DK" sz="1200" dirty="0">
                <a:solidFill>
                  <a:schemeClr val="bg1"/>
                </a:solidFill>
              </a:rPr>
              <a:t>I alt			 75.088 kr.</a:t>
            </a:r>
          </a:p>
          <a:p>
            <a:pPr marL="0" indent="0">
              <a:buNone/>
            </a:pPr>
            <a:r>
              <a:rPr lang="da-DK" sz="1200" dirty="0">
                <a:solidFill>
                  <a:schemeClr val="bg1"/>
                </a:solidFill>
              </a:rPr>
              <a:t>Ved at skære et nummer bort, vil vi gå glip af ca. 5.500 kr. i bladtilskud</a:t>
            </a:r>
          </a:p>
          <a:p>
            <a:pPr marL="0" indent="0">
              <a:buNone/>
            </a:pPr>
            <a:r>
              <a:rPr lang="da-DK" sz="1200" b="1" dirty="0">
                <a:solidFill>
                  <a:schemeClr val="bg1"/>
                </a:solidFill>
              </a:rPr>
              <a:t>Den reelle besparelse er 69.500 kr. pr. blad</a:t>
            </a:r>
          </a:p>
          <a:p>
            <a:pPr marL="0" indent="0">
              <a:buNone/>
            </a:pPr>
            <a:r>
              <a:rPr lang="da-DK" sz="1200" b="1" dirty="0">
                <a:solidFill>
                  <a:schemeClr val="bg1"/>
                </a:solidFill>
              </a:rPr>
              <a:t>Men vi skal fortsat betale Gittes løn et eller andet sted fra</a:t>
            </a:r>
            <a:r>
              <a:rPr lang="da-DK" sz="1200" b="1" baseline="0" dirty="0">
                <a:solidFill>
                  <a:schemeClr val="bg1"/>
                </a:solidFill>
              </a:rPr>
              <a:t> </a:t>
            </a:r>
            <a:r>
              <a:rPr lang="mr-IN" sz="1200" b="1" baseline="0" dirty="0">
                <a:solidFill>
                  <a:schemeClr val="bg1"/>
                </a:solidFill>
              </a:rPr>
              <a:t>–</a:t>
            </a:r>
            <a:r>
              <a:rPr lang="da-DK" sz="1200" b="1" baseline="0" dirty="0">
                <a:solidFill>
                  <a:schemeClr val="bg1"/>
                </a:solidFill>
              </a:rPr>
              <a:t> derfor bliver besparelsen kun </a:t>
            </a:r>
          </a:p>
          <a:p>
            <a:pPr marL="0" indent="0">
              <a:buNone/>
            </a:pPr>
            <a:r>
              <a:rPr lang="da-DK" sz="1200" b="1" baseline="0" dirty="0">
                <a:solidFill>
                  <a:schemeClr val="bg1"/>
                </a:solidFill>
              </a:rPr>
              <a:t>139.000 minus 24.250 = 115.000 kr. </a:t>
            </a:r>
            <a:endParaRPr lang="da-DK" sz="1200" b="1" dirty="0">
              <a:solidFill>
                <a:schemeClr val="bg1"/>
              </a:solidFill>
            </a:endParaRPr>
          </a:p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2C9165-BA30-1C46-956E-1F4F16EBF83D}" type="slidenum">
              <a:rPr lang="da-DK" smtClean="0"/>
              <a:t>22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72707408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Det må I meget gerne komme med bud på ved LK2!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2C9165-BA30-1C46-956E-1F4F16EBF83D}" type="slidenum">
              <a:rPr lang="da-DK" smtClean="0"/>
              <a:t>23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81458688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Afsluttende bemærkninger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2C9165-BA30-1C46-956E-1F4F16EBF83D}" type="slidenum">
              <a:rPr lang="da-DK" smtClean="0"/>
              <a:t>24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5219610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2C9165-BA30-1C46-956E-1F4F16EBF83D}" type="slidenum">
              <a:rPr lang="da-DK" smtClean="0"/>
              <a:t>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360317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2C9165-BA30-1C46-956E-1F4F16EBF83D}" type="slidenum">
              <a:rPr lang="da-DK" smtClean="0"/>
              <a:t>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5935457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2C9165-BA30-1C46-956E-1F4F16EBF83D}" type="slidenum">
              <a:rPr lang="da-DK" smtClean="0"/>
              <a:t>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2105201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2C9165-BA30-1C46-956E-1F4F16EBF83D}" type="slidenum">
              <a:rPr lang="da-DK" smtClean="0"/>
              <a:t>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2568236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2C9165-BA30-1C46-956E-1F4F16EBF83D}" type="slidenum">
              <a:rPr lang="da-DK" smtClean="0"/>
              <a:t>7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834444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Brugt 5 min.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2C9165-BA30-1C46-956E-1F4F16EBF83D}" type="slidenum">
              <a:rPr lang="da-DK" smtClean="0"/>
              <a:t>8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1252698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2C9165-BA30-1C46-956E-1F4F16EBF83D}" type="slidenum">
              <a:rPr lang="da-DK" smtClean="0"/>
              <a:t>9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777986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/>
              <a:t>Klik for at redigere i master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D165F-594E-C241-9701-45446991764C}" type="datetime1">
              <a:rPr lang="da-DK" smtClean="0"/>
              <a:t>30-08-2017</a:t>
            </a:fld>
            <a:endParaRPr lang="da-DK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Lederkonference 2017</a:t>
            </a:r>
            <a:endParaRPr lang="da-DK" dirty="0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271AE-5549-492A-878D-5FA7B5C48AB6}" type="slidenum">
              <a:rPr lang="da-DK" smtClean="0"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724831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4000">
        <p:fade/>
      </p:transition>
    </mc:Choice>
    <mc:Fallback xmlns="">
      <p:transition spd="med" advTm="4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73554-7B9A-5C47-B686-BC3A4ACA0649}" type="datetime1">
              <a:rPr lang="da-DK" smtClean="0"/>
              <a:t>30-08-2017</a:t>
            </a:fld>
            <a:endParaRPr lang="da-DK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Lederkonference 2017</a:t>
            </a:r>
            <a:endParaRPr lang="da-DK" dirty="0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271AE-5549-492A-878D-5FA7B5C48AB6}" type="slidenum">
              <a:rPr lang="da-DK" smtClean="0"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556747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4000">
        <p:fade/>
      </p:transition>
    </mc:Choice>
    <mc:Fallback xmlns="">
      <p:transition spd="med" advTm="4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276FA-6B5C-2849-9873-200049F66793}" type="datetime1">
              <a:rPr lang="da-DK" smtClean="0"/>
              <a:t>30-08-2017</a:t>
            </a:fld>
            <a:endParaRPr lang="da-DK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Lederkonference 2017</a:t>
            </a:r>
            <a:endParaRPr lang="da-DK" dirty="0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271AE-5549-492A-878D-5FA7B5C48AB6}" type="slidenum">
              <a:rPr lang="da-DK" smtClean="0"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648952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4000">
        <p:fade/>
      </p:transition>
    </mc:Choice>
    <mc:Fallback xmlns="">
      <p:transition spd="med" advTm="4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97B90-C444-1148-BE29-6DE2B6EF637F}" type="datetime1">
              <a:rPr lang="da-DK" smtClean="0"/>
              <a:t>30-08-2017</a:t>
            </a:fld>
            <a:endParaRPr lang="da-DK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Lederkonference 2017</a:t>
            </a:r>
            <a:endParaRPr lang="da-DK" dirty="0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271AE-5549-492A-878D-5FA7B5C48AB6}" type="slidenum">
              <a:rPr lang="da-DK" smtClean="0"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099868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4000">
        <p:fade/>
      </p:transition>
    </mc:Choice>
    <mc:Fallback xmlns="">
      <p:transition spd="med" advTm="4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a-DK"/>
              <a:t>Klik for at redigere i master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A221C-238F-A041-997A-9967F241AA7B}" type="datetime1">
              <a:rPr lang="da-DK" smtClean="0"/>
              <a:t>30-08-2017</a:t>
            </a:fld>
            <a:endParaRPr lang="da-DK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Lederkonference 2017</a:t>
            </a:r>
            <a:endParaRPr lang="da-DK" dirty="0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271AE-5549-492A-878D-5FA7B5C48AB6}" type="slidenum">
              <a:rPr lang="da-DK" smtClean="0"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992619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4000">
        <p:fade/>
      </p:transition>
    </mc:Choice>
    <mc:Fallback xmlns="">
      <p:transition spd="med" advTm="4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2D61C-5FCB-5040-A7BD-FFA0FED06038}" type="datetime1">
              <a:rPr lang="da-DK" smtClean="0"/>
              <a:t>30-08-2017</a:t>
            </a:fld>
            <a:endParaRPr lang="da-DK" dirty="0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Lederkonference 2017</a:t>
            </a:r>
            <a:endParaRPr lang="da-DK" dirty="0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271AE-5549-492A-878D-5FA7B5C48AB6}" type="slidenum">
              <a:rPr lang="da-DK" smtClean="0"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358219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4000">
        <p:fade/>
      </p:transition>
    </mc:Choice>
    <mc:Fallback xmlns="">
      <p:transition spd="med" advTm="4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/>
              <a:t>Klik for at redigere i master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621D9-DE97-1E41-9ED3-AF5D8AD43F3B}" type="datetime1">
              <a:rPr lang="da-DK" smtClean="0"/>
              <a:t>30-08-2017</a:t>
            </a:fld>
            <a:endParaRPr lang="da-DK" dirty="0"/>
          </a:p>
        </p:txBody>
      </p:sp>
      <p:sp>
        <p:nvSpPr>
          <p:cNvPr id="8" name="Pladsholder til sidefod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Lederkonference 2017</a:t>
            </a:r>
            <a:endParaRPr lang="da-DK" dirty="0"/>
          </a:p>
        </p:txBody>
      </p:sp>
      <p:sp>
        <p:nvSpPr>
          <p:cNvPr id="9" name="Pladsholder til dias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271AE-5549-492A-878D-5FA7B5C48AB6}" type="slidenum">
              <a:rPr lang="da-DK" smtClean="0"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012873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4000">
        <p:fade/>
      </p:transition>
    </mc:Choice>
    <mc:Fallback xmlns="">
      <p:transition spd="med" advTm="4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B4EDA-1CCA-334A-B10B-63C95685FC20}" type="datetime1">
              <a:rPr lang="da-DK" smtClean="0"/>
              <a:t>30-08-2017</a:t>
            </a:fld>
            <a:endParaRPr lang="da-DK" dirty="0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Lederkonference 2017</a:t>
            </a:r>
            <a:endParaRPr lang="da-DK" dirty="0"/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271AE-5549-492A-878D-5FA7B5C48AB6}" type="slidenum">
              <a:rPr lang="da-DK" smtClean="0"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903540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4000">
        <p:fade/>
      </p:transition>
    </mc:Choice>
    <mc:Fallback xmlns="">
      <p:transition spd="med" advTm="4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8D8F0-9A3E-D64E-8F76-ECA31D735DF3}" type="datetime1">
              <a:rPr lang="da-DK" smtClean="0"/>
              <a:t>30-08-2017</a:t>
            </a:fld>
            <a:endParaRPr lang="da-DK" dirty="0"/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Lederkonference 2017</a:t>
            </a:r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271AE-5549-492A-878D-5FA7B5C48AB6}" type="slidenum">
              <a:rPr lang="da-DK" smtClean="0"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114500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4000">
        <p:fade/>
      </p:transition>
    </mc:Choice>
    <mc:Fallback xmlns="">
      <p:transition spd="med" advTm="4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/>
              <a:t>Klik for at redigere i master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F04D4-D80C-4A43-8DC8-477E22ADC6DE}" type="datetime1">
              <a:rPr lang="da-DK" smtClean="0"/>
              <a:t>30-08-2017</a:t>
            </a:fld>
            <a:endParaRPr lang="da-DK" dirty="0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Lederkonference 2017</a:t>
            </a:r>
            <a:endParaRPr lang="da-DK" dirty="0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271AE-5549-492A-878D-5FA7B5C48AB6}" type="slidenum">
              <a:rPr lang="da-DK" smtClean="0"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820141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4000">
        <p:fade/>
      </p:transition>
    </mc:Choice>
    <mc:Fallback xmlns="">
      <p:transition spd="med" advTm="4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/>
              <a:t>Klik for at redigere i master</a:t>
            </a:r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 dirty="0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96B00-97FF-4445-A430-0E07BCD254A0}" type="datetime1">
              <a:rPr lang="da-DK" smtClean="0"/>
              <a:t>30-08-2017</a:t>
            </a:fld>
            <a:endParaRPr lang="da-DK" dirty="0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Lederkonference 2017</a:t>
            </a:r>
            <a:endParaRPr lang="da-DK" dirty="0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271AE-5549-492A-878D-5FA7B5C48AB6}" type="slidenum">
              <a:rPr lang="da-DK" smtClean="0"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1235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4000">
        <p:fade/>
      </p:transition>
    </mc:Choice>
    <mc:Fallback xmlns="">
      <p:transition spd="med" advTm="4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7000">
              <a:schemeClr val="accent3">
                <a:lumMod val="75000"/>
                <a:alpha val="23000"/>
              </a:schemeClr>
            </a:gs>
            <a:gs pos="72000">
              <a:srgbClr val="3A97B2"/>
            </a:gs>
            <a:gs pos="100000">
              <a:schemeClr val="accent3">
                <a:lumMod val="60000"/>
                <a:lumOff val="40000"/>
              </a:schemeClr>
            </a:gs>
          </a:gsLst>
          <a:lin ang="150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4C8FB8-A862-A040-9319-06B75BBD19A8}" type="datetime1">
              <a:rPr lang="da-DK" smtClean="0"/>
              <a:t>30-08-2017</a:t>
            </a:fld>
            <a:endParaRPr lang="da-DK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a-DK"/>
              <a:t>Lederkonference 2017</a:t>
            </a:r>
            <a:endParaRPr lang="da-DK" dirty="0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F271AE-5549-492A-878D-5FA7B5C48AB6}" type="slidenum">
              <a:rPr lang="da-DK" smtClean="0"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84991880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 advTm="4000">
        <p:fade/>
      </p:transition>
    </mc:Choice>
    <mc:Fallback xmlns="">
      <p:transition spd="med" advTm="4000">
        <p:fade/>
      </p:transition>
    </mc:Fallback>
  </mc:AlternateConten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E:\Documents\Pictures\Logoarkiv\BiD\Baptist-logo-SMALL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984432" y="4365104"/>
            <a:ext cx="2506980" cy="2633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a-DK" dirty="0">
                <a:solidFill>
                  <a:schemeClr val="bg1"/>
                </a:solidFill>
              </a:rPr>
              <a:t>Pkt. 5.2.3. </a:t>
            </a:r>
            <a:r>
              <a:rPr lang="da-DK" dirty="0" err="1">
                <a:solidFill>
                  <a:schemeClr val="bg1"/>
                </a:solidFill>
              </a:rPr>
              <a:t>BaptistKirkens</a:t>
            </a:r>
            <a:r>
              <a:rPr lang="da-DK" dirty="0">
                <a:solidFill>
                  <a:schemeClr val="bg1"/>
                </a:solidFill>
              </a:rPr>
              <a:t> kommunikation, </a:t>
            </a:r>
            <a:br>
              <a:rPr lang="da-DK" dirty="0">
                <a:solidFill>
                  <a:schemeClr val="bg1"/>
                </a:solidFill>
              </a:rPr>
            </a:br>
            <a:r>
              <a:rPr lang="da-DK" dirty="0">
                <a:solidFill>
                  <a:schemeClr val="bg1"/>
                </a:solidFill>
              </a:rPr>
              <a:t>især </a:t>
            </a:r>
            <a:r>
              <a:rPr lang="da-DK" dirty="0" err="1">
                <a:solidFill>
                  <a:schemeClr val="bg1"/>
                </a:solidFill>
              </a:rPr>
              <a:t>baptist.dk</a:t>
            </a:r>
            <a:endParaRPr lang="da-DK" dirty="0">
              <a:solidFill>
                <a:schemeClr val="bg1"/>
              </a:solidFill>
            </a:endParaRPr>
          </a:p>
        </p:txBody>
      </p:sp>
      <p:sp>
        <p:nvSpPr>
          <p:cNvPr id="2" name="Pladsholder til indhold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a-DK" dirty="0">
                <a:solidFill>
                  <a:schemeClr val="bg1"/>
                </a:solidFill>
              </a:rPr>
              <a:t> </a:t>
            </a: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>
          <a:xfrm>
            <a:off x="4079776" y="6453337"/>
            <a:ext cx="3464024" cy="268139"/>
          </a:xfrm>
        </p:spPr>
        <p:txBody>
          <a:bodyPr/>
          <a:lstStyle/>
          <a:p>
            <a:r>
              <a:rPr lang="da-DK" sz="2400" i="1" dirty="0">
                <a:solidFill>
                  <a:schemeClr val="accent3">
                    <a:lumMod val="50000"/>
                  </a:schemeClr>
                </a:solidFill>
              </a:rPr>
              <a:t>Landskonference 1- 2017</a:t>
            </a:r>
            <a:r>
              <a:rPr lang="da-DK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endParaRPr lang="da-DK" dirty="0"/>
          </a:p>
        </p:txBody>
      </p:sp>
      <p:sp>
        <p:nvSpPr>
          <p:cNvPr id="4" name="Rektangel 3"/>
          <p:cNvSpPr/>
          <p:nvPr/>
        </p:nvSpPr>
        <p:spPr>
          <a:xfrm>
            <a:off x="609600" y="1744811"/>
            <a:ext cx="1052696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sz="3200" dirty="0">
                <a:solidFill>
                  <a:schemeClr val="bg1"/>
                </a:solidFill>
              </a:rPr>
              <a:t>Hjemmeside</a:t>
            </a:r>
          </a:p>
          <a:p>
            <a:r>
              <a:rPr lang="da-DK" sz="3200" dirty="0">
                <a:solidFill>
                  <a:schemeClr val="bg1"/>
                </a:solidFill>
              </a:rPr>
              <a:t>Nyhedsbrev</a:t>
            </a:r>
          </a:p>
          <a:p>
            <a:r>
              <a:rPr lang="da-DK" sz="3200" dirty="0">
                <a:solidFill>
                  <a:schemeClr val="bg1"/>
                </a:solidFill>
              </a:rPr>
              <a:t>Menighedsforsendelse</a:t>
            </a:r>
          </a:p>
          <a:p>
            <a:r>
              <a:rPr lang="da-DK" sz="3200" dirty="0">
                <a:solidFill>
                  <a:schemeClr val="bg1"/>
                </a:solidFill>
              </a:rPr>
              <a:t>Facebook</a:t>
            </a:r>
            <a:endParaRPr lang="da-DK" sz="3200" dirty="0"/>
          </a:p>
          <a:p>
            <a:r>
              <a:rPr lang="da-DK" sz="3200" dirty="0" err="1">
                <a:solidFill>
                  <a:schemeClr val="bg1"/>
                </a:solidFill>
              </a:rPr>
              <a:t>baptist.dk</a:t>
            </a:r>
            <a:r>
              <a:rPr lang="da-DK" sz="3200" dirty="0">
                <a:solidFill>
                  <a:schemeClr val="bg1"/>
                </a:solidFill>
              </a:rPr>
              <a:t> som en postomdelt blad, hjemmeside og </a:t>
            </a:r>
            <a:r>
              <a:rPr lang="da-DK" sz="3200" dirty="0" err="1">
                <a:solidFill>
                  <a:schemeClr val="bg1"/>
                </a:solidFill>
              </a:rPr>
              <a:t>facebook</a:t>
            </a:r>
            <a:endParaRPr lang="da-DK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9050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E:\Documents\Pictures\Logoarkiv\BiD\Baptist-logo-SMALL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984432" y="4365104"/>
            <a:ext cx="2506980" cy="2633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>
                <a:solidFill>
                  <a:schemeClr val="bg1"/>
                </a:solidFill>
              </a:rPr>
              <a:t>Hvad vil vi med </a:t>
            </a:r>
            <a:r>
              <a:rPr lang="da-DK" dirty="0" err="1">
                <a:solidFill>
                  <a:schemeClr val="bg1"/>
                </a:solidFill>
              </a:rPr>
              <a:t>baptist.dk</a:t>
            </a:r>
            <a:r>
              <a:rPr lang="da-DK" dirty="0">
                <a:solidFill>
                  <a:schemeClr val="bg1"/>
                </a:solidFill>
              </a:rPr>
              <a:t>?</a:t>
            </a:r>
          </a:p>
        </p:txBody>
      </p:sp>
      <p:sp>
        <p:nvSpPr>
          <p:cNvPr id="2" name="Pladsholder til indhold 1"/>
          <p:cNvSpPr>
            <a:spLocks noGrp="1"/>
          </p:cNvSpPr>
          <p:nvPr>
            <p:ph idx="1"/>
          </p:nvPr>
        </p:nvSpPr>
        <p:spPr>
          <a:xfrm>
            <a:off x="472480" y="1556792"/>
            <a:ext cx="11247040" cy="4525963"/>
          </a:xfrm>
          <a:gradFill>
            <a:gsLst>
              <a:gs pos="58250">
                <a:srgbClr val="4A9695"/>
              </a:gs>
              <a:gs pos="44500">
                <a:srgbClr val="599577"/>
              </a:gs>
              <a:gs pos="17000">
                <a:schemeClr val="accent3">
                  <a:lumMod val="75000"/>
                  <a:alpha val="23000"/>
                </a:schemeClr>
              </a:gs>
              <a:gs pos="72000">
                <a:srgbClr val="3A97B2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5000000" scaled="0"/>
          </a:gradFill>
        </p:spPr>
        <p:txBody>
          <a:bodyPr>
            <a:normAutofit/>
          </a:bodyPr>
          <a:lstStyle/>
          <a:p>
            <a:r>
              <a:rPr lang="da-DK" dirty="0">
                <a:solidFill>
                  <a:schemeClr val="bg1"/>
                </a:solidFill>
              </a:rPr>
              <a:t>”Den sidste lim i vores kirkesamfund” </a:t>
            </a:r>
          </a:p>
          <a:p>
            <a:r>
              <a:rPr lang="da-DK" dirty="0">
                <a:solidFill>
                  <a:schemeClr val="bg1"/>
                </a:solidFill>
              </a:rPr>
              <a:t>Er et blad nødvendigt for at fastholde og udvikle vores              identitet?</a:t>
            </a:r>
          </a:p>
          <a:p>
            <a:endParaRPr lang="da-DK" dirty="0">
              <a:solidFill>
                <a:schemeClr val="bg1"/>
              </a:solidFill>
            </a:endParaRPr>
          </a:p>
          <a:p>
            <a:r>
              <a:rPr lang="da-DK" dirty="0">
                <a:solidFill>
                  <a:schemeClr val="bg1"/>
                </a:solidFill>
              </a:rPr>
              <a:t>Debat i menighederne frem til LK2 d. 18. november i Vejle!</a:t>
            </a: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>
          <a:xfrm>
            <a:off x="4079776" y="6453337"/>
            <a:ext cx="3464024" cy="268139"/>
          </a:xfrm>
        </p:spPr>
        <p:txBody>
          <a:bodyPr/>
          <a:lstStyle/>
          <a:p>
            <a:r>
              <a:rPr lang="da-DK" sz="2400" i="1" dirty="0">
                <a:solidFill>
                  <a:schemeClr val="accent3">
                    <a:lumMod val="50000"/>
                  </a:schemeClr>
                </a:solidFill>
              </a:rPr>
              <a:t>Landskonference 1- 2017</a:t>
            </a:r>
            <a:r>
              <a:rPr lang="da-DK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920840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E:\Documents\Pictures\Logoarkiv\BiD\Baptist-logo-SMALL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984432" y="4365104"/>
            <a:ext cx="2506980" cy="2633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>
                <a:solidFill>
                  <a:schemeClr val="bg1"/>
                </a:solidFill>
              </a:rPr>
              <a:t>Hvad vil vi med </a:t>
            </a:r>
            <a:r>
              <a:rPr lang="da-DK" dirty="0" err="1">
                <a:solidFill>
                  <a:schemeClr val="bg1"/>
                </a:solidFill>
              </a:rPr>
              <a:t>baptist.dk</a:t>
            </a:r>
            <a:r>
              <a:rPr lang="da-DK" dirty="0">
                <a:solidFill>
                  <a:schemeClr val="bg1"/>
                </a:solidFill>
              </a:rPr>
              <a:t>?</a:t>
            </a:r>
          </a:p>
        </p:txBody>
      </p:sp>
      <p:sp>
        <p:nvSpPr>
          <p:cNvPr id="2" name="Pladsholder til indhold 1"/>
          <p:cNvSpPr>
            <a:spLocks noGrp="1"/>
          </p:cNvSpPr>
          <p:nvPr>
            <p:ph idx="1"/>
          </p:nvPr>
        </p:nvSpPr>
        <p:spPr>
          <a:gradFill>
            <a:gsLst>
              <a:gs pos="58250">
                <a:srgbClr val="4A9695"/>
              </a:gs>
              <a:gs pos="44500">
                <a:srgbClr val="599577"/>
              </a:gs>
              <a:gs pos="17000">
                <a:schemeClr val="accent3">
                  <a:lumMod val="75000"/>
                  <a:alpha val="23000"/>
                </a:schemeClr>
              </a:gs>
              <a:gs pos="72000">
                <a:srgbClr val="3A97B2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5000000" scaled="0"/>
          </a:gra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a-DK" dirty="0">
                <a:solidFill>
                  <a:schemeClr val="bg1"/>
                </a:solidFill>
              </a:rPr>
              <a:t>Redaktionen har villet ”både-og”</a:t>
            </a:r>
          </a:p>
          <a:p>
            <a:r>
              <a:rPr lang="da-DK" dirty="0">
                <a:solidFill>
                  <a:schemeClr val="bg1"/>
                </a:solidFill>
              </a:rPr>
              <a:t>Et </a:t>
            </a:r>
            <a:r>
              <a:rPr lang="da-DK" b="1" dirty="0" err="1">
                <a:solidFill>
                  <a:schemeClr val="bg1"/>
                </a:solidFill>
              </a:rPr>
              <a:t>missionalt</a:t>
            </a:r>
            <a:r>
              <a:rPr lang="da-DK" b="1" dirty="0">
                <a:solidFill>
                  <a:schemeClr val="bg1"/>
                </a:solidFill>
              </a:rPr>
              <a:t> blad </a:t>
            </a:r>
            <a:r>
              <a:rPr lang="da-DK" dirty="0">
                <a:solidFill>
                  <a:schemeClr val="bg1"/>
                </a:solidFill>
              </a:rPr>
              <a:t>- spejderforældre, gospelkor/-forældre</a:t>
            </a:r>
            <a:r>
              <a:rPr lang="mr-IN" dirty="0">
                <a:solidFill>
                  <a:schemeClr val="bg1"/>
                </a:solidFill>
              </a:rPr>
              <a:t>…</a:t>
            </a:r>
            <a:endParaRPr lang="da-DK" dirty="0">
              <a:solidFill>
                <a:schemeClr val="bg1"/>
              </a:solidFill>
            </a:endParaRPr>
          </a:p>
          <a:p>
            <a:r>
              <a:rPr lang="da-DK" b="1" dirty="0">
                <a:solidFill>
                  <a:schemeClr val="bg1"/>
                </a:solidFill>
              </a:rPr>
              <a:t>Sammenhængskraft</a:t>
            </a:r>
            <a:r>
              <a:rPr lang="da-DK" dirty="0">
                <a:solidFill>
                  <a:schemeClr val="bg1"/>
                </a:solidFill>
              </a:rPr>
              <a:t> og </a:t>
            </a:r>
            <a:r>
              <a:rPr lang="da-DK" b="1" dirty="0">
                <a:solidFill>
                  <a:schemeClr val="bg1"/>
                </a:solidFill>
              </a:rPr>
              <a:t>identitetsskabende</a:t>
            </a:r>
            <a:r>
              <a:rPr lang="da-DK" dirty="0">
                <a:solidFill>
                  <a:schemeClr val="bg1"/>
                </a:solidFill>
              </a:rPr>
              <a:t> - for baptister og om baptister</a:t>
            </a:r>
          </a:p>
          <a:p>
            <a:r>
              <a:rPr lang="da-DK" dirty="0">
                <a:solidFill>
                  <a:schemeClr val="bg1"/>
                </a:solidFill>
              </a:rPr>
              <a:t>Kan det nuværende blad begge dele?</a:t>
            </a:r>
          </a:p>
          <a:p>
            <a:r>
              <a:rPr lang="da-DK" dirty="0">
                <a:solidFill>
                  <a:schemeClr val="bg1"/>
                </a:solidFill>
              </a:rPr>
              <a:t>Tal sammen om dette to-tre personer i to minutter.</a:t>
            </a:r>
          </a:p>
          <a:p>
            <a:endParaRPr lang="da-DK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>
          <a:xfrm>
            <a:off x="4079776" y="6453337"/>
            <a:ext cx="3464024" cy="268139"/>
          </a:xfrm>
        </p:spPr>
        <p:txBody>
          <a:bodyPr/>
          <a:lstStyle/>
          <a:p>
            <a:r>
              <a:rPr lang="da-DK" sz="2400" i="1" dirty="0">
                <a:solidFill>
                  <a:schemeClr val="accent3">
                    <a:lumMod val="50000"/>
                  </a:schemeClr>
                </a:solidFill>
              </a:rPr>
              <a:t>Landskonference 1- 2017</a:t>
            </a:r>
            <a:r>
              <a:rPr lang="da-DK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552399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E:\Documents\Pictures\Logoarkiv\BiD\Baptist-logo-SMALL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984432" y="4365104"/>
            <a:ext cx="2506980" cy="2633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>
                <a:solidFill>
                  <a:schemeClr val="bg1"/>
                </a:solidFill>
              </a:rPr>
              <a:t>Flere muligheder for fremtidens </a:t>
            </a:r>
            <a:r>
              <a:rPr lang="da-DK" dirty="0" err="1">
                <a:solidFill>
                  <a:schemeClr val="bg1"/>
                </a:solidFill>
              </a:rPr>
              <a:t>baptist.dk</a:t>
            </a:r>
            <a:endParaRPr lang="da-DK" dirty="0">
              <a:solidFill>
                <a:schemeClr val="bg1"/>
              </a:solidFill>
            </a:endParaRPr>
          </a:p>
        </p:txBody>
      </p:sp>
      <p:sp>
        <p:nvSpPr>
          <p:cNvPr id="2" name="Pladsholder til indhold 1"/>
          <p:cNvSpPr>
            <a:spLocks noGrp="1"/>
          </p:cNvSpPr>
          <p:nvPr>
            <p:ph idx="1"/>
          </p:nvPr>
        </p:nvSpPr>
        <p:spPr>
          <a:gradFill>
            <a:gsLst>
              <a:gs pos="58250">
                <a:srgbClr val="4A9695"/>
              </a:gs>
              <a:gs pos="44500">
                <a:srgbClr val="599577"/>
              </a:gs>
              <a:gs pos="17000">
                <a:schemeClr val="accent3">
                  <a:lumMod val="75000"/>
                  <a:alpha val="23000"/>
                </a:schemeClr>
              </a:gs>
              <a:gs pos="72000">
                <a:srgbClr val="3A97B2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5000000" scaled="0"/>
          </a:gradFill>
        </p:spPr>
        <p:txBody>
          <a:bodyPr>
            <a:normAutofit/>
          </a:bodyPr>
          <a:lstStyle/>
          <a:p>
            <a:r>
              <a:rPr lang="da-DK" dirty="0">
                <a:solidFill>
                  <a:schemeClr val="bg1"/>
                </a:solidFill>
              </a:rPr>
              <a:t>Vi kan beslutte at </a:t>
            </a:r>
            <a:r>
              <a:rPr lang="da-DK" b="1" dirty="0">
                <a:solidFill>
                  <a:schemeClr val="bg1"/>
                </a:solidFill>
              </a:rPr>
              <a:t>fortsætte uændret </a:t>
            </a:r>
            <a:r>
              <a:rPr lang="da-DK" dirty="0">
                <a:solidFill>
                  <a:schemeClr val="bg1"/>
                </a:solidFill>
              </a:rPr>
              <a:t>- så skal vi til at skaffe flere penge (mere om det senere)</a:t>
            </a:r>
          </a:p>
          <a:p>
            <a:r>
              <a:rPr lang="da-DK" dirty="0">
                <a:solidFill>
                  <a:schemeClr val="bg1"/>
                </a:solidFill>
              </a:rPr>
              <a:t>Vi kan vælge, at bladet skal blive til et </a:t>
            </a:r>
            <a:r>
              <a:rPr lang="da-DK" b="1" dirty="0">
                <a:solidFill>
                  <a:schemeClr val="bg1"/>
                </a:solidFill>
              </a:rPr>
              <a:t>rent web-magasin </a:t>
            </a:r>
            <a:r>
              <a:rPr lang="da-DK" dirty="0">
                <a:solidFill>
                  <a:schemeClr val="bg1"/>
                </a:solidFill>
              </a:rPr>
              <a:t>og ikke trykkes og udsendes</a:t>
            </a:r>
          </a:p>
          <a:p>
            <a:r>
              <a:rPr lang="da-DK" dirty="0">
                <a:solidFill>
                  <a:schemeClr val="bg1"/>
                </a:solidFill>
              </a:rPr>
              <a:t>Vi kan trykke - og </a:t>
            </a:r>
            <a:r>
              <a:rPr lang="da-DK" b="1" dirty="0">
                <a:solidFill>
                  <a:schemeClr val="bg1"/>
                </a:solidFill>
              </a:rPr>
              <a:t>sende alle bladene til menighederne</a:t>
            </a:r>
          </a:p>
          <a:p>
            <a:r>
              <a:rPr lang="da-DK" dirty="0">
                <a:solidFill>
                  <a:schemeClr val="bg1"/>
                </a:solidFill>
              </a:rPr>
              <a:t>Vi kan lave </a:t>
            </a:r>
            <a:r>
              <a:rPr lang="da-DK" b="1" dirty="0">
                <a:solidFill>
                  <a:schemeClr val="bg1"/>
                </a:solidFill>
              </a:rPr>
              <a:t>færre numre </a:t>
            </a:r>
            <a:r>
              <a:rPr lang="da-DK" dirty="0">
                <a:solidFill>
                  <a:schemeClr val="bg1"/>
                </a:solidFill>
              </a:rPr>
              <a:t>og mere mission på nettet.</a:t>
            </a: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>
          <a:xfrm>
            <a:off x="4079776" y="6453337"/>
            <a:ext cx="3464024" cy="268139"/>
          </a:xfrm>
        </p:spPr>
        <p:txBody>
          <a:bodyPr/>
          <a:lstStyle/>
          <a:p>
            <a:r>
              <a:rPr lang="da-DK" sz="2400" i="1" dirty="0">
                <a:solidFill>
                  <a:schemeClr val="accent3">
                    <a:lumMod val="50000"/>
                  </a:schemeClr>
                </a:solidFill>
              </a:rPr>
              <a:t>Landskonference 1- 2017</a:t>
            </a:r>
            <a:r>
              <a:rPr lang="da-DK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839978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E:\Documents\Pictures\Logoarkiv\BiD\Baptist-logo-SMALL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984432" y="4365104"/>
            <a:ext cx="2506980" cy="2633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>
                <a:solidFill>
                  <a:schemeClr val="bg1"/>
                </a:solidFill>
              </a:rPr>
              <a:t>Økonomi i </a:t>
            </a:r>
            <a:r>
              <a:rPr lang="da-DK" dirty="0" err="1">
                <a:solidFill>
                  <a:schemeClr val="bg1"/>
                </a:solidFill>
              </a:rPr>
              <a:t>baptist.dk</a:t>
            </a:r>
            <a:endParaRPr lang="da-DK" dirty="0">
              <a:solidFill>
                <a:schemeClr val="bg1"/>
              </a:solidFill>
            </a:endParaRPr>
          </a:p>
        </p:txBody>
      </p:sp>
      <p:sp>
        <p:nvSpPr>
          <p:cNvPr id="2" name="Pladsholder til indhold 1"/>
          <p:cNvSpPr>
            <a:spLocks noGrp="1"/>
          </p:cNvSpPr>
          <p:nvPr>
            <p:ph idx="1"/>
          </p:nvPr>
        </p:nvSpPr>
        <p:spPr>
          <a:xfrm>
            <a:off x="541468" y="1383169"/>
            <a:ext cx="11387180" cy="4525963"/>
          </a:xfrm>
          <a:gradFill>
            <a:gsLst>
              <a:gs pos="58250">
                <a:srgbClr val="4A9695"/>
              </a:gs>
              <a:gs pos="44500">
                <a:srgbClr val="599577"/>
              </a:gs>
              <a:gs pos="17000">
                <a:schemeClr val="accent3">
                  <a:lumMod val="75000"/>
                  <a:alpha val="23000"/>
                </a:schemeClr>
              </a:gs>
              <a:gs pos="72000">
                <a:srgbClr val="3A97B2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5000000" scaled="0"/>
          </a:gra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a-DK" b="1" dirty="0">
                <a:solidFill>
                  <a:schemeClr val="bg1"/>
                </a:solidFill>
              </a:rPr>
              <a:t>Udgifter</a:t>
            </a:r>
            <a:r>
              <a:rPr lang="da-DK" dirty="0">
                <a:solidFill>
                  <a:schemeClr val="bg1"/>
                </a:solidFill>
              </a:rPr>
              <a:t> i alt 2016: 			</a:t>
            </a:r>
            <a:r>
              <a:rPr lang="da-DK" b="1" dirty="0">
                <a:solidFill>
                  <a:schemeClr val="bg1"/>
                </a:solidFill>
              </a:rPr>
              <a:t>Indtægter</a:t>
            </a:r>
            <a:r>
              <a:rPr lang="da-DK" dirty="0">
                <a:solidFill>
                  <a:schemeClr val="bg1"/>
                </a:solidFill>
              </a:rPr>
              <a:t> i alt 2016</a:t>
            </a:r>
          </a:p>
          <a:p>
            <a:pPr marL="0" indent="0">
              <a:buNone/>
            </a:pPr>
            <a:r>
              <a:rPr lang="da-DK" dirty="0">
                <a:solidFill>
                  <a:schemeClr val="bg1"/>
                </a:solidFill>
              </a:rPr>
              <a:t>										418.677 kr.</a:t>
            </a:r>
          </a:p>
          <a:p>
            <a:pPr marL="0" indent="0">
              <a:buNone/>
            </a:pPr>
            <a:r>
              <a:rPr lang="da-DK" dirty="0">
                <a:solidFill>
                  <a:schemeClr val="bg1"/>
                </a:solidFill>
              </a:rPr>
              <a:t>						</a:t>
            </a:r>
            <a:r>
              <a:rPr lang="da-DK" u="sng" dirty="0">
                <a:solidFill>
                  <a:schemeClr val="bg1"/>
                </a:solidFill>
              </a:rPr>
              <a:t>+ offentligt bladtilskud  44.950 kr.</a:t>
            </a:r>
          </a:p>
          <a:p>
            <a:pPr marL="0" indent="0">
              <a:buNone/>
            </a:pPr>
            <a:r>
              <a:rPr lang="da-DK" dirty="0">
                <a:solidFill>
                  <a:schemeClr val="bg1"/>
                </a:solidFill>
              </a:rPr>
              <a:t>488.655 kr.									463.627 kr.														</a:t>
            </a:r>
          </a:p>
          <a:p>
            <a:pPr marL="0" indent="0">
              <a:buNone/>
            </a:pPr>
            <a:r>
              <a:rPr lang="da-DK" dirty="0">
                <a:solidFill>
                  <a:schemeClr val="bg1"/>
                </a:solidFill>
              </a:rPr>
              <a:t>Underskud i 2016      </a:t>
            </a:r>
            <a:r>
              <a:rPr lang="da-DK" dirty="0"/>
              <a:t>      </a:t>
            </a:r>
            <a:r>
              <a:rPr lang="da-DK" b="1" dirty="0">
                <a:solidFill>
                  <a:schemeClr val="bg1"/>
                </a:solidFill>
              </a:rPr>
              <a:t>25.028 kr.</a:t>
            </a:r>
          </a:p>
          <a:p>
            <a:endParaRPr lang="da-DK" dirty="0"/>
          </a:p>
          <a:p>
            <a:endParaRPr lang="da-DK" dirty="0"/>
          </a:p>
          <a:p>
            <a:endParaRPr lang="da-DK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>
          <a:xfrm>
            <a:off x="4079776" y="6453337"/>
            <a:ext cx="3464024" cy="268139"/>
          </a:xfrm>
        </p:spPr>
        <p:txBody>
          <a:bodyPr/>
          <a:lstStyle/>
          <a:p>
            <a:r>
              <a:rPr lang="da-DK" sz="2400" i="1" dirty="0">
                <a:solidFill>
                  <a:schemeClr val="accent3">
                    <a:lumMod val="50000"/>
                  </a:schemeClr>
                </a:solidFill>
              </a:rPr>
              <a:t>Landskonference 1- 2017</a:t>
            </a:r>
            <a:r>
              <a:rPr lang="da-DK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894181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E:\Documents\Pictures\Logoarkiv\BiD\Baptist-logo-SMALL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984432" y="4365104"/>
            <a:ext cx="2506980" cy="2633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>
                <a:solidFill>
                  <a:schemeClr val="bg1"/>
                </a:solidFill>
              </a:rPr>
              <a:t>Økonomi i </a:t>
            </a:r>
            <a:r>
              <a:rPr lang="da-DK" dirty="0" err="1">
                <a:solidFill>
                  <a:schemeClr val="bg1"/>
                </a:solidFill>
              </a:rPr>
              <a:t>baptist.dk</a:t>
            </a:r>
            <a:endParaRPr lang="da-DK" dirty="0">
              <a:solidFill>
                <a:schemeClr val="bg1"/>
              </a:solidFill>
            </a:endParaRPr>
          </a:p>
        </p:txBody>
      </p:sp>
      <p:sp>
        <p:nvSpPr>
          <p:cNvPr id="2" name="Pladsholder til indhold 1"/>
          <p:cNvSpPr>
            <a:spLocks noGrp="1"/>
          </p:cNvSpPr>
          <p:nvPr>
            <p:ph idx="1"/>
          </p:nvPr>
        </p:nvSpPr>
        <p:spPr>
          <a:gradFill>
            <a:gsLst>
              <a:gs pos="58250">
                <a:srgbClr val="4A9695"/>
              </a:gs>
              <a:gs pos="44500">
                <a:srgbClr val="599577"/>
              </a:gs>
              <a:gs pos="17000">
                <a:schemeClr val="accent3">
                  <a:lumMod val="75000"/>
                  <a:alpha val="23000"/>
                </a:schemeClr>
              </a:gs>
              <a:gs pos="72000">
                <a:srgbClr val="3A97B2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5000000" scaled="0"/>
          </a:gradFill>
        </p:spPr>
        <p:txBody>
          <a:bodyPr>
            <a:normAutofit/>
          </a:bodyPr>
          <a:lstStyle/>
          <a:p>
            <a:r>
              <a:rPr lang="da-DK" dirty="0">
                <a:solidFill>
                  <a:schemeClr val="bg1"/>
                </a:solidFill>
              </a:rPr>
              <a:t>Indtægter i alt </a:t>
            </a:r>
            <a:r>
              <a:rPr lang="mr-IN" dirty="0">
                <a:solidFill>
                  <a:schemeClr val="bg1"/>
                </a:solidFill>
              </a:rPr>
              <a:t>–</a:t>
            </a:r>
            <a:r>
              <a:rPr lang="da-DK" dirty="0">
                <a:solidFill>
                  <a:schemeClr val="bg1"/>
                </a:solidFill>
              </a:rPr>
              <a:t> svagt vigende, og vi har opbrugt opsparingen</a:t>
            </a: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>
          <a:xfrm>
            <a:off x="4079776" y="6453337"/>
            <a:ext cx="3464024" cy="268139"/>
          </a:xfrm>
        </p:spPr>
        <p:txBody>
          <a:bodyPr/>
          <a:lstStyle/>
          <a:p>
            <a:r>
              <a:rPr lang="da-DK" sz="2400" i="1" dirty="0">
                <a:solidFill>
                  <a:schemeClr val="accent3">
                    <a:lumMod val="50000"/>
                  </a:schemeClr>
                </a:solidFill>
              </a:rPr>
              <a:t>Landskonference 1- 2017</a:t>
            </a:r>
            <a:r>
              <a:rPr lang="da-DK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endParaRPr lang="da-DK" dirty="0"/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23F097C4-170D-4985-B902-BC81B97E8B63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2270589" y="2205310"/>
          <a:ext cx="7102475" cy="3476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493965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E:\Documents\Pictures\Logoarkiv\BiD\Baptist-logo-SMALL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984432" y="4365104"/>
            <a:ext cx="2506980" cy="2633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>
                <a:solidFill>
                  <a:schemeClr val="bg1"/>
                </a:solidFill>
              </a:rPr>
              <a:t>Udgifter til </a:t>
            </a:r>
            <a:r>
              <a:rPr lang="da-DK" dirty="0" err="1">
                <a:solidFill>
                  <a:schemeClr val="bg1"/>
                </a:solidFill>
              </a:rPr>
              <a:t>baptist.dk</a:t>
            </a:r>
            <a:endParaRPr lang="da-DK" dirty="0">
              <a:solidFill>
                <a:schemeClr val="bg1"/>
              </a:solidFill>
            </a:endParaRPr>
          </a:p>
        </p:txBody>
      </p:sp>
      <p:sp>
        <p:nvSpPr>
          <p:cNvPr id="2" name="Pladsholder til indhold 1"/>
          <p:cNvSpPr>
            <a:spLocks noGrp="1"/>
          </p:cNvSpPr>
          <p:nvPr>
            <p:ph idx="1"/>
          </p:nvPr>
        </p:nvSpPr>
        <p:spPr>
          <a:xfrm>
            <a:off x="619312" y="1382298"/>
            <a:ext cx="10972800" cy="4853136"/>
          </a:xfrm>
          <a:gradFill>
            <a:gsLst>
              <a:gs pos="58250">
                <a:srgbClr val="4A9695"/>
              </a:gs>
              <a:gs pos="44500">
                <a:srgbClr val="599577"/>
              </a:gs>
              <a:gs pos="17000">
                <a:schemeClr val="accent3">
                  <a:lumMod val="75000"/>
                  <a:alpha val="23000"/>
                </a:schemeClr>
              </a:gs>
              <a:gs pos="72000">
                <a:srgbClr val="3A97B2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5000000" scaled="0"/>
          </a:gra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a-DK" dirty="0">
                <a:solidFill>
                  <a:schemeClr val="bg1"/>
                </a:solidFill>
              </a:rPr>
              <a:t>Bidrag til </a:t>
            </a:r>
            <a:r>
              <a:rPr lang="da-DK" dirty="0" err="1">
                <a:solidFill>
                  <a:schemeClr val="bg1"/>
                </a:solidFill>
              </a:rPr>
              <a:t>BaptistKirken</a:t>
            </a:r>
            <a:r>
              <a:rPr lang="da-DK" dirty="0">
                <a:solidFill>
                  <a:schemeClr val="bg1"/>
                </a:solidFill>
              </a:rPr>
              <a:t> fra </a:t>
            </a:r>
            <a:r>
              <a:rPr lang="da-DK" dirty="0" err="1">
                <a:solidFill>
                  <a:schemeClr val="bg1"/>
                </a:solidFill>
              </a:rPr>
              <a:t>baptist.dk</a:t>
            </a:r>
            <a:r>
              <a:rPr lang="da-DK" dirty="0">
                <a:solidFill>
                  <a:schemeClr val="bg1"/>
                </a:solidFill>
              </a:rPr>
              <a:t>:</a:t>
            </a:r>
          </a:p>
          <a:p>
            <a:pPr marL="0" indent="0">
              <a:buNone/>
            </a:pPr>
            <a:r>
              <a:rPr lang="da-DK" dirty="0">
                <a:solidFill>
                  <a:schemeClr val="bg1"/>
                </a:solidFill>
              </a:rPr>
              <a:t>	redaktionssekretær løn + projektbidrag:          97.750 kr.</a:t>
            </a:r>
          </a:p>
          <a:p>
            <a:pPr marL="0" indent="0">
              <a:buNone/>
            </a:pPr>
            <a:endParaRPr lang="da-DK" sz="17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da-DK" dirty="0">
                <a:solidFill>
                  <a:schemeClr val="bg1"/>
                </a:solidFill>
              </a:rPr>
              <a:t>Hvis vi dropper projektbidraget (25.000 kr.), flytter vi problemet, da menighederne så skal øge betaling til basis.</a:t>
            </a:r>
          </a:p>
          <a:p>
            <a:pPr marL="0" indent="0">
              <a:buNone/>
            </a:pPr>
            <a:endParaRPr lang="da-DK" dirty="0">
              <a:solidFill>
                <a:schemeClr val="bg1"/>
              </a:solidFill>
            </a:endParaRPr>
          </a:p>
          <a:p>
            <a:endParaRPr lang="da-DK" dirty="0"/>
          </a:p>
          <a:p>
            <a:endParaRPr lang="da-DK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>
          <a:xfrm>
            <a:off x="4079776" y="6453337"/>
            <a:ext cx="3464024" cy="268139"/>
          </a:xfrm>
        </p:spPr>
        <p:txBody>
          <a:bodyPr/>
          <a:lstStyle/>
          <a:p>
            <a:r>
              <a:rPr lang="da-DK" sz="2400" i="1" dirty="0">
                <a:solidFill>
                  <a:schemeClr val="accent3">
                    <a:lumMod val="50000"/>
                  </a:schemeClr>
                </a:solidFill>
              </a:rPr>
              <a:t>Landskonference 1- 2017</a:t>
            </a:r>
            <a:r>
              <a:rPr lang="da-DK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061400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E:\Documents\Pictures\Logoarkiv\BiD\Baptist-logo-SMALL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984432" y="4365104"/>
            <a:ext cx="2506980" cy="2633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>
                <a:solidFill>
                  <a:schemeClr val="bg1"/>
                </a:solidFill>
              </a:rPr>
              <a:t>Et blad koster 75.000 kr. </a:t>
            </a:r>
          </a:p>
        </p:txBody>
      </p:sp>
      <p:sp>
        <p:nvSpPr>
          <p:cNvPr id="2" name="Pladsholder til indhold 1"/>
          <p:cNvSpPr>
            <a:spLocks noGrp="1"/>
          </p:cNvSpPr>
          <p:nvPr>
            <p:ph idx="1"/>
          </p:nvPr>
        </p:nvSpPr>
        <p:spPr>
          <a:xfrm>
            <a:off x="275401" y="1613031"/>
            <a:ext cx="10972800" cy="4525963"/>
          </a:xfrm>
          <a:gradFill>
            <a:gsLst>
              <a:gs pos="58250">
                <a:srgbClr val="4A9695"/>
              </a:gs>
              <a:gs pos="44500">
                <a:srgbClr val="599577"/>
              </a:gs>
              <a:gs pos="17000">
                <a:schemeClr val="accent3">
                  <a:lumMod val="75000"/>
                  <a:alpha val="23000"/>
                </a:schemeClr>
              </a:gs>
              <a:gs pos="72000">
                <a:srgbClr val="3A97B2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5000000" scaled="0"/>
          </a:gradFill>
        </p:spPr>
        <p:txBody>
          <a:bodyPr>
            <a:normAutofit/>
          </a:bodyPr>
          <a:lstStyle/>
          <a:p>
            <a:endParaRPr lang="da-DK" dirty="0"/>
          </a:p>
          <a:p>
            <a:endParaRPr lang="da-DK" dirty="0"/>
          </a:p>
          <a:p>
            <a:endParaRPr lang="da-DK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>
          <a:xfrm>
            <a:off x="4079776" y="6453337"/>
            <a:ext cx="3464024" cy="268139"/>
          </a:xfrm>
        </p:spPr>
        <p:txBody>
          <a:bodyPr/>
          <a:lstStyle/>
          <a:p>
            <a:r>
              <a:rPr lang="da-DK" sz="2400" i="1" dirty="0">
                <a:solidFill>
                  <a:schemeClr val="accent3">
                    <a:lumMod val="50000"/>
                  </a:schemeClr>
                </a:solidFill>
              </a:rPr>
              <a:t>Landskonference 1- 2017</a:t>
            </a:r>
            <a:r>
              <a:rPr lang="da-DK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endParaRPr lang="da-DK" dirty="0"/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E7FE8229-F2EF-4B58-9A66-567D2FDE0502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1926781" y="1736126"/>
          <a:ext cx="8057651" cy="43813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50275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E:\Documents\Pictures\Logoarkiv\BiD\Baptist-logo-SMALL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984432" y="4365104"/>
            <a:ext cx="2506980" cy="2633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>
                <a:solidFill>
                  <a:schemeClr val="bg1"/>
                </a:solidFill>
              </a:rPr>
              <a:t>Hvad sparer vi ved ikke at sende med posten?</a:t>
            </a:r>
          </a:p>
        </p:txBody>
      </p:sp>
      <p:sp>
        <p:nvSpPr>
          <p:cNvPr id="2" name="Pladsholder til indhold 1"/>
          <p:cNvSpPr>
            <a:spLocks noGrp="1"/>
          </p:cNvSpPr>
          <p:nvPr>
            <p:ph idx="1"/>
          </p:nvPr>
        </p:nvSpPr>
        <p:spPr>
          <a:xfrm>
            <a:off x="609600" y="1268760"/>
            <a:ext cx="10972800" cy="4525963"/>
          </a:xfrm>
          <a:gradFill>
            <a:gsLst>
              <a:gs pos="58250">
                <a:srgbClr val="4A9695"/>
              </a:gs>
              <a:gs pos="44500">
                <a:srgbClr val="599577"/>
              </a:gs>
              <a:gs pos="17000">
                <a:schemeClr val="accent3">
                  <a:lumMod val="75000"/>
                  <a:alpha val="23000"/>
                </a:schemeClr>
              </a:gs>
              <a:gs pos="72000">
                <a:srgbClr val="3A97B2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5000000" scaled="0"/>
          </a:gra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a-DK" dirty="0">
                <a:solidFill>
                  <a:schemeClr val="bg1"/>
                </a:solidFill>
              </a:rPr>
              <a:t>Porto:</a:t>
            </a:r>
          </a:p>
          <a:p>
            <a:pPr marL="0" indent="0">
              <a:buNone/>
            </a:pPr>
            <a:r>
              <a:rPr lang="da-DK" dirty="0">
                <a:solidFill>
                  <a:schemeClr val="bg1"/>
                </a:solidFill>
              </a:rPr>
              <a:t>Nr. 1 blev udsendt til 2898 adresser</a:t>
            </a:r>
          </a:p>
          <a:p>
            <a:pPr marL="0" indent="0">
              <a:buNone/>
            </a:pPr>
            <a:r>
              <a:rPr lang="da-DK" dirty="0">
                <a:solidFill>
                  <a:schemeClr val="bg1"/>
                </a:solidFill>
              </a:rPr>
              <a:t>I gennemsnit </a:t>
            </a:r>
            <a:r>
              <a:rPr lang="da-DK" b="1" dirty="0">
                <a:solidFill>
                  <a:schemeClr val="bg1"/>
                </a:solidFill>
              </a:rPr>
              <a:t>7,36</a:t>
            </a:r>
            <a:r>
              <a:rPr lang="da-DK" dirty="0">
                <a:solidFill>
                  <a:schemeClr val="bg1"/>
                </a:solidFill>
              </a:rPr>
              <a:t> kr. pr. blad</a:t>
            </a:r>
          </a:p>
          <a:p>
            <a:pPr marL="0" indent="0">
              <a:buNone/>
            </a:pPr>
            <a:r>
              <a:rPr lang="da-DK" dirty="0">
                <a:solidFill>
                  <a:schemeClr val="bg1"/>
                </a:solidFill>
              </a:rPr>
              <a:t>        De første 1499 blade koster </a:t>
            </a:r>
            <a:r>
              <a:rPr lang="da-DK" b="1" dirty="0">
                <a:solidFill>
                  <a:schemeClr val="bg1"/>
                </a:solidFill>
              </a:rPr>
              <a:t>9,38</a:t>
            </a:r>
            <a:r>
              <a:rPr lang="da-DK" dirty="0">
                <a:solidFill>
                  <a:schemeClr val="bg1"/>
                </a:solidFill>
              </a:rPr>
              <a:t> kr. pr. blad</a:t>
            </a:r>
          </a:p>
          <a:p>
            <a:pPr marL="0" indent="0">
              <a:buNone/>
            </a:pPr>
            <a:r>
              <a:rPr lang="da-DK" dirty="0">
                <a:solidFill>
                  <a:schemeClr val="bg1"/>
                </a:solidFill>
              </a:rPr>
              <a:t>        Fra 1500 og op koster det </a:t>
            </a:r>
            <a:r>
              <a:rPr lang="da-DK" b="1" dirty="0">
                <a:solidFill>
                  <a:schemeClr val="bg1"/>
                </a:solidFill>
              </a:rPr>
              <a:t>4,18</a:t>
            </a:r>
            <a:r>
              <a:rPr lang="da-DK" dirty="0">
                <a:solidFill>
                  <a:schemeClr val="bg1"/>
                </a:solidFill>
              </a:rPr>
              <a:t> kr. pr. blad</a:t>
            </a:r>
          </a:p>
          <a:p>
            <a:endParaRPr lang="da-DK" dirty="0"/>
          </a:p>
          <a:p>
            <a:endParaRPr lang="da-DK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>
          <a:xfrm>
            <a:off x="4079776" y="6453337"/>
            <a:ext cx="3464024" cy="268139"/>
          </a:xfrm>
        </p:spPr>
        <p:txBody>
          <a:bodyPr/>
          <a:lstStyle/>
          <a:p>
            <a:r>
              <a:rPr lang="da-DK" sz="2400" i="1" dirty="0">
                <a:solidFill>
                  <a:schemeClr val="accent3">
                    <a:lumMod val="50000"/>
                  </a:schemeClr>
                </a:solidFill>
              </a:rPr>
              <a:t>Landskonference 1- 2017</a:t>
            </a:r>
            <a:r>
              <a:rPr lang="da-DK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798788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E:\Documents\Pictures\Logoarkiv\BiD\Baptist-logo-SMALL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984432" y="4365104"/>
            <a:ext cx="2506980" cy="2633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>
                <a:solidFill>
                  <a:schemeClr val="bg1"/>
                </a:solidFill>
              </a:rPr>
              <a:t>Hvad sparer vi ved ikke at sende med posten?</a:t>
            </a:r>
          </a:p>
        </p:txBody>
      </p:sp>
      <p:sp>
        <p:nvSpPr>
          <p:cNvPr id="2" name="Pladsholder til indhold 1"/>
          <p:cNvSpPr>
            <a:spLocks noGrp="1"/>
          </p:cNvSpPr>
          <p:nvPr>
            <p:ph idx="1"/>
          </p:nvPr>
        </p:nvSpPr>
        <p:spPr>
          <a:xfrm>
            <a:off x="609600" y="1268760"/>
            <a:ext cx="10972800" cy="4525963"/>
          </a:xfrm>
          <a:gradFill>
            <a:gsLst>
              <a:gs pos="58250">
                <a:srgbClr val="4A9695"/>
              </a:gs>
              <a:gs pos="44500">
                <a:srgbClr val="599577"/>
              </a:gs>
              <a:gs pos="17000">
                <a:schemeClr val="accent3">
                  <a:lumMod val="75000"/>
                  <a:alpha val="23000"/>
                </a:schemeClr>
              </a:gs>
              <a:gs pos="72000">
                <a:srgbClr val="3A97B2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5000000" scaled="0"/>
          </a:gradFill>
        </p:spPr>
        <p:txBody>
          <a:bodyPr>
            <a:normAutofit/>
          </a:bodyPr>
          <a:lstStyle/>
          <a:p>
            <a:pPr marL="0" indent="0">
              <a:buNone/>
            </a:pPr>
            <a:endParaRPr lang="da-DK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da-DK" dirty="0">
                <a:solidFill>
                  <a:schemeClr val="bg1"/>
                </a:solidFill>
              </a:rPr>
              <a:t>Besparelse ved at sende bladene til 53 menigheder er </a:t>
            </a:r>
          </a:p>
          <a:p>
            <a:pPr marL="0" indent="0" algn="ctr">
              <a:buNone/>
            </a:pPr>
            <a:r>
              <a:rPr lang="da-DK" b="1" dirty="0">
                <a:solidFill>
                  <a:schemeClr val="bg1"/>
                </a:solidFill>
              </a:rPr>
              <a:t>ca.  85.000 kr.</a:t>
            </a:r>
          </a:p>
          <a:p>
            <a:pPr marL="0" indent="0">
              <a:buNone/>
            </a:pPr>
            <a:endParaRPr lang="da-DK" dirty="0"/>
          </a:p>
          <a:p>
            <a:endParaRPr lang="da-DK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>
          <a:xfrm>
            <a:off x="4079776" y="6453337"/>
            <a:ext cx="3464024" cy="268139"/>
          </a:xfrm>
        </p:spPr>
        <p:txBody>
          <a:bodyPr/>
          <a:lstStyle/>
          <a:p>
            <a:r>
              <a:rPr lang="da-DK" sz="2400" i="1" dirty="0">
                <a:solidFill>
                  <a:schemeClr val="accent3">
                    <a:lumMod val="50000"/>
                  </a:schemeClr>
                </a:solidFill>
              </a:rPr>
              <a:t>Landskonference 1- 2017</a:t>
            </a:r>
            <a:r>
              <a:rPr lang="da-DK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87123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E:\Documents\Pictures\Logoarkiv\BiD\Baptist-logo-SMALL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984432" y="4365104"/>
            <a:ext cx="2506980" cy="2633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>
                <a:solidFill>
                  <a:schemeClr val="bg1"/>
                </a:solidFill>
              </a:rPr>
              <a:t>Hvad sparer vi ved at trykke færre blade?</a:t>
            </a:r>
          </a:p>
        </p:txBody>
      </p:sp>
      <p:sp>
        <p:nvSpPr>
          <p:cNvPr id="2" name="Pladsholder til indhold 1"/>
          <p:cNvSpPr>
            <a:spLocks noGrp="1"/>
          </p:cNvSpPr>
          <p:nvPr>
            <p:ph idx="1"/>
          </p:nvPr>
        </p:nvSpPr>
        <p:spPr>
          <a:xfrm>
            <a:off x="609600" y="1268760"/>
            <a:ext cx="10972800" cy="4525963"/>
          </a:xfrm>
          <a:gradFill>
            <a:gsLst>
              <a:gs pos="58250">
                <a:srgbClr val="4A9695"/>
              </a:gs>
              <a:gs pos="44500">
                <a:srgbClr val="599577"/>
              </a:gs>
              <a:gs pos="17000">
                <a:schemeClr val="accent3">
                  <a:lumMod val="75000"/>
                  <a:alpha val="23000"/>
                </a:schemeClr>
              </a:gs>
              <a:gs pos="72000">
                <a:srgbClr val="3A97B2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5000000" scaled="0"/>
          </a:gradFill>
        </p:spPr>
        <p:txBody>
          <a:bodyPr>
            <a:normAutofit/>
          </a:bodyPr>
          <a:lstStyle/>
          <a:p>
            <a:pPr marL="0" indent="0">
              <a:buNone/>
            </a:pPr>
            <a:endParaRPr lang="da-DK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da-DK" dirty="0">
                <a:solidFill>
                  <a:schemeClr val="bg1"/>
                </a:solidFill>
              </a:rPr>
              <a:t>De første 1000 af hvert nummer koster </a:t>
            </a:r>
            <a:r>
              <a:rPr lang="da-DK" b="1" dirty="0">
                <a:solidFill>
                  <a:schemeClr val="bg1"/>
                </a:solidFill>
              </a:rPr>
              <a:t>12,64</a:t>
            </a:r>
            <a:r>
              <a:rPr lang="da-DK" dirty="0">
                <a:solidFill>
                  <a:schemeClr val="bg1"/>
                </a:solidFill>
              </a:rPr>
              <a:t> kr./blad</a:t>
            </a:r>
          </a:p>
          <a:p>
            <a:pPr marL="0" indent="0">
              <a:buNone/>
            </a:pPr>
            <a:r>
              <a:rPr lang="da-DK" dirty="0">
                <a:solidFill>
                  <a:schemeClr val="bg1"/>
                </a:solidFill>
              </a:rPr>
              <a:t>De sidste koster </a:t>
            </a:r>
            <a:r>
              <a:rPr lang="da-DK" b="1" dirty="0">
                <a:solidFill>
                  <a:schemeClr val="bg1"/>
                </a:solidFill>
              </a:rPr>
              <a:t>2,25 </a:t>
            </a:r>
            <a:r>
              <a:rPr lang="da-DK" dirty="0">
                <a:solidFill>
                  <a:schemeClr val="bg1"/>
                </a:solidFill>
              </a:rPr>
              <a:t>kr. pr. blad i trykkeudgifter.</a:t>
            </a:r>
          </a:p>
          <a:p>
            <a:pPr marL="0" indent="0">
              <a:buNone/>
            </a:pPr>
            <a:endParaRPr lang="da-DK" dirty="0">
              <a:solidFill>
                <a:schemeClr val="bg1"/>
              </a:solidFill>
            </a:endParaRPr>
          </a:p>
          <a:p>
            <a:endParaRPr lang="da-DK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>
          <a:xfrm>
            <a:off x="4079776" y="6453337"/>
            <a:ext cx="3464024" cy="268139"/>
          </a:xfrm>
        </p:spPr>
        <p:txBody>
          <a:bodyPr/>
          <a:lstStyle/>
          <a:p>
            <a:r>
              <a:rPr lang="da-DK" sz="2400" i="1" dirty="0">
                <a:solidFill>
                  <a:schemeClr val="accent3">
                    <a:lumMod val="50000"/>
                  </a:schemeClr>
                </a:solidFill>
              </a:rPr>
              <a:t>Landskonference 1- 2017</a:t>
            </a:r>
            <a:r>
              <a:rPr lang="da-DK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827783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E:\Documents\Pictures\Logoarkiv\BiD\Baptist-logo-SMALL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984432" y="4365104"/>
            <a:ext cx="2506980" cy="2633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>
                <a:solidFill>
                  <a:schemeClr val="bg1"/>
                </a:solidFill>
              </a:rPr>
              <a:t>BaptistKirkens</a:t>
            </a:r>
            <a:r>
              <a:rPr lang="da-DK" dirty="0">
                <a:solidFill>
                  <a:schemeClr val="bg1"/>
                </a:solidFill>
              </a:rPr>
              <a:t> kommunikation</a:t>
            </a:r>
          </a:p>
        </p:txBody>
      </p:sp>
      <p:sp>
        <p:nvSpPr>
          <p:cNvPr id="2" name="Pladsholder til indhold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>
                <a:solidFill>
                  <a:schemeClr val="bg1"/>
                </a:solidFill>
              </a:rPr>
              <a:t>Hjemmeside </a:t>
            </a:r>
            <a:r>
              <a:rPr lang="mr-IN" dirty="0">
                <a:solidFill>
                  <a:schemeClr val="bg1"/>
                </a:solidFill>
              </a:rPr>
              <a:t>–</a:t>
            </a:r>
            <a:r>
              <a:rPr lang="da-DK" dirty="0">
                <a:solidFill>
                  <a:schemeClr val="bg1"/>
                </a:solidFill>
              </a:rPr>
              <a:t> relanceret i juni 2017</a:t>
            </a: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>
          <a:xfrm>
            <a:off x="4079776" y="6453337"/>
            <a:ext cx="3464024" cy="268139"/>
          </a:xfrm>
        </p:spPr>
        <p:txBody>
          <a:bodyPr/>
          <a:lstStyle/>
          <a:p>
            <a:r>
              <a:rPr lang="da-DK" sz="2400" i="1" dirty="0">
                <a:solidFill>
                  <a:schemeClr val="accent3">
                    <a:lumMod val="50000"/>
                  </a:schemeClr>
                </a:solidFill>
              </a:rPr>
              <a:t>Landskonference 1- 2017</a:t>
            </a:r>
            <a:r>
              <a:rPr lang="da-DK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endParaRPr lang="da-DK" dirty="0"/>
          </a:p>
        </p:txBody>
      </p:sp>
      <p:pic>
        <p:nvPicPr>
          <p:cNvPr id="4" name="Billed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7568" y="2247253"/>
            <a:ext cx="7362564" cy="4601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904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E:\Documents\Pictures\Logoarkiv\BiD\Baptist-logo-SMALL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984432" y="4365104"/>
            <a:ext cx="2506980" cy="2633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>
                <a:solidFill>
                  <a:schemeClr val="bg1"/>
                </a:solidFill>
              </a:rPr>
              <a:t>Hvad sparer vi ved at trykke færre blade?</a:t>
            </a:r>
          </a:p>
        </p:txBody>
      </p:sp>
      <p:sp>
        <p:nvSpPr>
          <p:cNvPr id="2" name="Pladsholder til indhold 1"/>
          <p:cNvSpPr>
            <a:spLocks noGrp="1"/>
          </p:cNvSpPr>
          <p:nvPr>
            <p:ph idx="1"/>
          </p:nvPr>
        </p:nvSpPr>
        <p:spPr>
          <a:xfrm>
            <a:off x="609600" y="1268760"/>
            <a:ext cx="10972800" cy="4525963"/>
          </a:xfrm>
          <a:gradFill>
            <a:gsLst>
              <a:gs pos="58250">
                <a:srgbClr val="4A9695"/>
              </a:gs>
              <a:gs pos="44500">
                <a:srgbClr val="599577"/>
              </a:gs>
              <a:gs pos="17000">
                <a:schemeClr val="accent3">
                  <a:lumMod val="75000"/>
                  <a:alpha val="23000"/>
                </a:schemeClr>
              </a:gs>
              <a:gs pos="72000">
                <a:srgbClr val="3A97B2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5000000" scaled="0"/>
          </a:gradFill>
        </p:spPr>
        <p:txBody>
          <a:bodyPr>
            <a:normAutofit/>
          </a:bodyPr>
          <a:lstStyle/>
          <a:p>
            <a:pPr marL="0" indent="0">
              <a:buNone/>
            </a:pPr>
            <a:endParaRPr lang="da-DK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da-DK" dirty="0">
                <a:solidFill>
                  <a:schemeClr val="bg1"/>
                </a:solidFill>
              </a:rPr>
              <a:t>Trykning og forsendelse flere blade koster altså </a:t>
            </a:r>
          </a:p>
          <a:p>
            <a:pPr marL="0" indent="0">
              <a:buNone/>
            </a:pPr>
            <a:r>
              <a:rPr lang="da-DK" sz="5000" b="1" dirty="0">
                <a:solidFill>
                  <a:schemeClr val="bg1"/>
                </a:solidFill>
              </a:rPr>
              <a:t>6,43 kr.</a:t>
            </a:r>
            <a:r>
              <a:rPr lang="da-DK" b="1" dirty="0">
                <a:solidFill>
                  <a:schemeClr val="bg1"/>
                </a:solidFill>
              </a:rPr>
              <a:t> </a:t>
            </a:r>
            <a:r>
              <a:rPr lang="da-DK" dirty="0">
                <a:solidFill>
                  <a:schemeClr val="bg1"/>
                </a:solidFill>
              </a:rPr>
              <a:t>pr. blad. </a:t>
            </a:r>
          </a:p>
          <a:p>
            <a:pPr marL="0" indent="0">
              <a:buNone/>
            </a:pPr>
            <a:endParaRPr lang="da-DK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da-DK" dirty="0">
                <a:solidFill>
                  <a:schemeClr val="bg1"/>
                </a:solidFill>
              </a:rPr>
              <a:t>Er det billig mission?</a:t>
            </a: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>
          <a:xfrm>
            <a:off x="4079776" y="6453337"/>
            <a:ext cx="3464024" cy="268139"/>
          </a:xfrm>
        </p:spPr>
        <p:txBody>
          <a:bodyPr/>
          <a:lstStyle/>
          <a:p>
            <a:r>
              <a:rPr lang="da-DK" sz="2400" i="1" dirty="0">
                <a:solidFill>
                  <a:schemeClr val="accent3">
                    <a:lumMod val="50000"/>
                  </a:schemeClr>
                </a:solidFill>
              </a:rPr>
              <a:t>Landskonference 1- 2017</a:t>
            </a:r>
            <a:r>
              <a:rPr lang="da-DK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739874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E:\Documents\Pictures\Logoarkiv\BiD\Baptist-logo-SMALL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984432" y="4365104"/>
            <a:ext cx="2506980" cy="2633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>
                <a:solidFill>
                  <a:schemeClr val="bg1"/>
                </a:solidFill>
              </a:rPr>
              <a:t>Fremtidens </a:t>
            </a:r>
            <a:r>
              <a:rPr lang="da-DK" dirty="0" err="1">
                <a:solidFill>
                  <a:schemeClr val="bg1"/>
                </a:solidFill>
              </a:rPr>
              <a:t>baptist.dk</a:t>
            </a:r>
            <a:endParaRPr lang="da-DK" dirty="0">
              <a:solidFill>
                <a:schemeClr val="bg1"/>
              </a:solidFill>
            </a:endParaRPr>
          </a:p>
        </p:txBody>
      </p:sp>
      <p:sp>
        <p:nvSpPr>
          <p:cNvPr id="2" name="Pladsholder til indhold 1"/>
          <p:cNvSpPr>
            <a:spLocks noGrp="1"/>
          </p:cNvSpPr>
          <p:nvPr>
            <p:ph idx="1"/>
          </p:nvPr>
        </p:nvSpPr>
        <p:spPr>
          <a:xfrm>
            <a:off x="407368" y="1556792"/>
            <a:ext cx="8712968" cy="4824536"/>
          </a:xfrm>
          <a:gradFill>
            <a:gsLst>
              <a:gs pos="58250">
                <a:srgbClr val="4A9695"/>
              </a:gs>
              <a:gs pos="44500">
                <a:srgbClr val="599577"/>
              </a:gs>
              <a:gs pos="17000">
                <a:schemeClr val="accent3">
                  <a:lumMod val="75000"/>
                  <a:alpha val="23000"/>
                </a:schemeClr>
              </a:gs>
              <a:gs pos="72000">
                <a:srgbClr val="3A97B2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5000000" scaled="0"/>
          </a:gradFill>
        </p:spPr>
        <p:txBody>
          <a:bodyPr>
            <a:normAutofit/>
          </a:bodyPr>
          <a:lstStyle/>
          <a:p>
            <a:r>
              <a:rPr lang="da-DK" dirty="0">
                <a:solidFill>
                  <a:schemeClr val="bg1"/>
                </a:solidFill>
              </a:rPr>
              <a:t>Vi kan beslutte at </a:t>
            </a:r>
            <a:r>
              <a:rPr lang="da-DK" b="1" dirty="0">
                <a:solidFill>
                  <a:schemeClr val="bg1"/>
                </a:solidFill>
              </a:rPr>
              <a:t>fortsætte uændret </a:t>
            </a:r>
            <a:r>
              <a:rPr lang="da-DK" dirty="0">
                <a:solidFill>
                  <a:schemeClr val="bg1"/>
                </a:solidFill>
              </a:rPr>
              <a:t>- så skal vi til at skaffe flere penge. Vil menighederne betale? Vil dem, der allerede giver?</a:t>
            </a:r>
          </a:p>
          <a:p>
            <a:r>
              <a:rPr lang="da-DK" dirty="0">
                <a:solidFill>
                  <a:schemeClr val="bg1"/>
                </a:solidFill>
              </a:rPr>
              <a:t>Vi kan vælge, at bladet skal blive til et </a:t>
            </a:r>
            <a:r>
              <a:rPr lang="da-DK" b="1" dirty="0">
                <a:solidFill>
                  <a:schemeClr val="bg1"/>
                </a:solidFill>
              </a:rPr>
              <a:t>rent web-magasin </a:t>
            </a:r>
            <a:r>
              <a:rPr lang="da-DK" dirty="0">
                <a:solidFill>
                  <a:schemeClr val="bg1"/>
                </a:solidFill>
              </a:rPr>
              <a:t>og ikke trykkes og udsendes </a:t>
            </a:r>
            <a:r>
              <a:rPr lang="mr-IN" dirty="0">
                <a:solidFill>
                  <a:schemeClr val="bg1"/>
                </a:solidFill>
              </a:rPr>
              <a:t>–</a:t>
            </a:r>
            <a:r>
              <a:rPr lang="da-DK" dirty="0">
                <a:solidFill>
                  <a:schemeClr val="bg1"/>
                </a:solidFill>
              </a:rPr>
              <a:t> stor besparelse, men vil giverne så fortsat betale? Vi har stadig udgifter til redaktionssekretær og redaktør.</a:t>
            </a:r>
          </a:p>
          <a:p>
            <a:pPr marL="0" indent="0">
              <a:buNone/>
            </a:pPr>
            <a:r>
              <a:rPr lang="da-DK" dirty="0">
                <a:solidFill>
                  <a:schemeClr val="bg1"/>
                </a:solidFill>
              </a:rPr>
              <a:t>    </a:t>
            </a:r>
            <a:r>
              <a:rPr lang="da-DK" i="1" dirty="0">
                <a:solidFill>
                  <a:schemeClr val="bg1"/>
                </a:solidFill>
              </a:rPr>
              <a:t>Og hvad med læsere uden pc?</a:t>
            </a: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>
          <a:xfrm>
            <a:off x="4079776" y="6453337"/>
            <a:ext cx="3464024" cy="268139"/>
          </a:xfrm>
        </p:spPr>
        <p:txBody>
          <a:bodyPr/>
          <a:lstStyle/>
          <a:p>
            <a:r>
              <a:rPr lang="da-DK" sz="2400" i="1" dirty="0">
                <a:solidFill>
                  <a:schemeClr val="accent3">
                    <a:lumMod val="50000"/>
                  </a:schemeClr>
                </a:solidFill>
              </a:rPr>
              <a:t>Landskonference 1- 2017</a:t>
            </a:r>
            <a:r>
              <a:rPr lang="da-DK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endParaRPr lang="da-DK" dirty="0"/>
          </a:p>
        </p:txBody>
      </p:sp>
      <p:sp>
        <p:nvSpPr>
          <p:cNvPr id="4" name="Tekstfelt 3"/>
          <p:cNvSpPr txBox="1"/>
          <p:nvPr/>
        </p:nvSpPr>
        <p:spPr>
          <a:xfrm>
            <a:off x="9192344" y="1556792"/>
            <a:ext cx="288032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3200" dirty="0">
                <a:solidFill>
                  <a:srgbClr val="B51614"/>
                </a:solidFill>
              </a:rPr>
              <a:t>Pris: </a:t>
            </a:r>
          </a:p>
          <a:p>
            <a:r>
              <a:rPr lang="da-DK" sz="3200" dirty="0">
                <a:solidFill>
                  <a:srgbClr val="B51614"/>
                </a:solidFill>
              </a:rPr>
              <a:t>490.000 kr./året</a:t>
            </a:r>
          </a:p>
          <a:p>
            <a:endParaRPr lang="da-DK" sz="3200" dirty="0">
              <a:solidFill>
                <a:srgbClr val="B51614"/>
              </a:solidFill>
            </a:endParaRPr>
          </a:p>
          <a:p>
            <a:endParaRPr lang="da-DK" sz="3200" dirty="0">
              <a:solidFill>
                <a:srgbClr val="B51614"/>
              </a:solidFill>
            </a:endParaRPr>
          </a:p>
          <a:p>
            <a:r>
              <a:rPr lang="da-DK" sz="3200" dirty="0">
                <a:solidFill>
                  <a:srgbClr val="B51614"/>
                </a:solidFill>
              </a:rPr>
              <a:t>110.000 kr./året </a:t>
            </a:r>
            <a:endParaRPr lang="da-DK" dirty="0"/>
          </a:p>
          <a:p>
            <a:endParaRPr lang="da-DK" dirty="0"/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61198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E:\Documents\Pictures\Logoarkiv\BiD\Baptist-logo-SMALL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984432" y="4365104"/>
            <a:ext cx="2506980" cy="2633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>
                <a:solidFill>
                  <a:schemeClr val="bg1"/>
                </a:solidFill>
              </a:rPr>
              <a:t>Fremtidens </a:t>
            </a:r>
            <a:r>
              <a:rPr lang="da-DK" dirty="0" err="1">
                <a:solidFill>
                  <a:schemeClr val="bg1"/>
                </a:solidFill>
              </a:rPr>
              <a:t>baptist.dk</a:t>
            </a:r>
            <a:endParaRPr lang="da-DK" dirty="0">
              <a:solidFill>
                <a:schemeClr val="bg1"/>
              </a:solidFill>
            </a:endParaRPr>
          </a:p>
        </p:txBody>
      </p:sp>
      <p:sp>
        <p:nvSpPr>
          <p:cNvPr id="2" name="Pladsholder til indhold 1"/>
          <p:cNvSpPr>
            <a:spLocks noGrp="1"/>
          </p:cNvSpPr>
          <p:nvPr>
            <p:ph idx="1"/>
          </p:nvPr>
        </p:nvSpPr>
        <p:spPr>
          <a:xfrm>
            <a:off x="407368" y="1556792"/>
            <a:ext cx="8726268" cy="4824536"/>
          </a:xfrm>
          <a:gradFill>
            <a:gsLst>
              <a:gs pos="58250">
                <a:srgbClr val="4A9695"/>
              </a:gs>
              <a:gs pos="44500">
                <a:srgbClr val="599577"/>
              </a:gs>
              <a:gs pos="17000">
                <a:schemeClr val="accent3">
                  <a:lumMod val="75000"/>
                  <a:alpha val="23000"/>
                </a:schemeClr>
              </a:gs>
              <a:gs pos="72000">
                <a:srgbClr val="3A97B2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5000000" scaled="0"/>
          </a:gradFill>
        </p:spPr>
        <p:txBody>
          <a:bodyPr>
            <a:norm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da-DK" dirty="0">
                <a:solidFill>
                  <a:schemeClr val="bg1"/>
                </a:solidFill>
              </a:rPr>
              <a:t>Vi kan trykke og </a:t>
            </a:r>
            <a:r>
              <a:rPr lang="da-DK" b="1" dirty="0">
                <a:solidFill>
                  <a:schemeClr val="bg1"/>
                </a:solidFill>
              </a:rPr>
              <a:t>sende bladene til menighederne </a:t>
            </a:r>
            <a:r>
              <a:rPr lang="mr-IN" dirty="0">
                <a:solidFill>
                  <a:schemeClr val="bg1"/>
                </a:solidFill>
              </a:rPr>
              <a:t>–</a:t>
            </a:r>
            <a:r>
              <a:rPr lang="da-DK" dirty="0">
                <a:solidFill>
                  <a:schemeClr val="bg1"/>
                </a:solidFill>
              </a:rPr>
              <a:t>  begrænset besparelse, 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da-DK" dirty="0">
                <a:solidFill>
                  <a:schemeClr val="bg1"/>
                </a:solidFill>
              </a:rPr>
              <a:t>    og hvor langt vil vi så nå ud?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da-DK" sz="2000" dirty="0">
              <a:solidFill>
                <a:schemeClr val="bg1"/>
              </a:solidFill>
            </a:endParaRPr>
          </a:p>
          <a:p>
            <a:r>
              <a:rPr lang="da-DK" dirty="0">
                <a:solidFill>
                  <a:schemeClr val="bg1"/>
                </a:solidFill>
              </a:rPr>
              <a:t>Skære ned til </a:t>
            </a:r>
            <a:r>
              <a:rPr lang="da-DK" b="1" dirty="0">
                <a:solidFill>
                  <a:schemeClr val="bg1"/>
                </a:solidFill>
              </a:rPr>
              <a:t>fire blade om året </a:t>
            </a:r>
            <a:r>
              <a:rPr lang="da-DK" dirty="0">
                <a:solidFill>
                  <a:schemeClr val="bg1"/>
                </a:solidFill>
              </a:rPr>
              <a:t>og lægge mere stof på web-magasinet </a:t>
            </a:r>
            <a:r>
              <a:rPr lang="da-DK" dirty="0" err="1">
                <a:solidFill>
                  <a:schemeClr val="bg1"/>
                </a:solidFill>
              </a:rPr>
              <a:t>baptist.dk</a:t>
            </a:r>
            <a:r>
              <a:rPr lang="da-DK" dirty="0">
                <a:solidFill>
                  <a:schemeClr val="bg1"/>
                </a:solidFill>
              </a:rPr>
              <a:t> - </a:t>
            </a:r>
          </a:p>
          <a:p>
            <a:pPr marL="0" indent="0">
              <a:buNone/>
            </a:pPr>
            <a:r>
              <a:rPr lang="da-DK" dirty="0">
                <a:solidFill>
                  <a:schemeClr val="bg1"/>
                </a:solidFill>
              </a:rPr>
              <a:t>    men vil giverne fortsat betale?</a:t>
            </a: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>
          <a:xfrm>
            <a:off x="4079776" y="6453337"/>
            <a:ext cx="3464024" cy="268139"/>
          </a:xfrm>
        </p:spPr>
        <p:txBody>
          <a:bodyPr/>
          <a:lstStyle/>
          <a:p>
            <a:r>
              <a:rPr lang="da-DK" sz="2400" i="1" dirty="0">
                <a:solidFill>
                  <a:schemeClr val="accent3">
                    <a:lumMod val="50000"/>
                  </a:schemeClr>
                </a:solidFill>
              </a:rPr>
              <a:t>Landskonference 1- 2017</a:t>
            </a:r>
            <a:r>
              <a:rPr lang="da-DK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endParaRPr lang="da-DK" dirty="0"/>
          </a:p>
        </p:txBody>
      </p:sp>
      <p:sp>
        <p:nvSpPr>
          <p:cNvPr id="4" name="Tekstfelt 3"/>
          <p:cNvSpPr txBox="1"/>
          <p:nvPr/>
        </p:nvSpPr>
        <p:spPr>
          <a:xfrm>
            <a:off x="9336360" y="1556792"/>
            <a:ext cx="2855640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3200" dirty="0">
                <a:solidFill>
                  <a:srgbClr val="B51614"/>
                </a:solidFill>
              </a:rPr>
              <a:t>Pris:</a:t>
            </a:r>
          </a:p>
          <a:p>
            <a:r>
              <a:rPr lang="da-DK" sz="3200" dirty="0">
                <a:solidFill>
                  <a:srgbClr val="B51614"/>
                </a:solidFill>
              </a:rPr>
              <a:t>405.000 kr./året</a:t>
            </a:r>
          </a:p>
          <a:p>
            <a:endParaRPr lang="da-DK" sz="3200" dirty="0">
              <a:solidFill>
                <a:srgbClr val="B51614"/>
              </a:solidFill>
            </a:endParaRPr>
          </a:p>
          <a:p>
            <a:endParaRPr lang="da-DK" sz="1600" dirty="0">
              <a:solidFill>
                <a:srgbClr val="B51614"/>
              </a:solidFill>
            </a:endParaRPr>
          </a:p>
          <a:p>
            <a:endParaRPr lang="da-DK" sz="1600" dirty="0">
              <a:solidFill>
                <a:srgbClr val="B51614"/>
              </a:solidFill>
            </a:endParaRPr>
          </a:p>
          <a:p>
            <a:endParaRPr lang="da-DK" sz="1600" dirty="0">
              <a:solidFill>
                <a:srgbClr val="B51614"/>
              </a:solidFill>
            </a:endParaRPr>
          </a:p>
          <a:p>
            <a:r>
              <a:rPr lang="da-DK" sz="3200" dirty="0">
                <a:solidFill>
                  <a:srgbClr val="B51614"/>
                </a:solidFill>
              </a:rPr>
              <a:t>375.000 kr./året</a:t>
            </a:r>
          </a:p>
          <a:p>
            <a:endParaRPr lang="da-DK" sz="3200" dirty="0"/>
          </a:p>
        </p:txBody>
      </p:sp>
    </p:spTree>
    <p:extLst>
      <p:ext uri="{BB962C8B-B14F-4D97-AF65-F5344CB8AC3E}">
        <p14:creationId xmlns:p14="http://schemas.microsoft.com/office/powerpoint/2010/main" val="378507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E:\Documents\Pictures\Logoarkiv\BiD\Baptist-logo-SMALL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984432" y="4365104"/>
            <a:ext cx="2506980" cy="2633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>
                <a:solidFill>
                  <a:schemeClr val="bg1"/>
                </a:solidFill>
              </a:rPr>
              <a:t>Hvordan kan vi skaffe flere penge?</a:t>
            </a:r>
          </a:p>
        </p:txBody>
      </p:sp>
      <p:sp>
        <p:nvSpPr>
          <p:cNvPr id="2" name="Pladsholder til indhold 1"/>
          <p:cNvSpPr>
            <a:spLocks noGrp="1"/>
          </p:cNvSpPr>
          <p:nvPr>
            <p:ph idx="1"/>
          </p:nvPr>
        </p:nvSpPr>
        <p:spPr>
          <a:gradFill>
            <a:gsLst>
              <a:gs pos="58250">
                <a:srgbClr val="4A9695"/>
              </a:gs>
              <a:gs pos="44500">
                <a:srgbClr val="599577"/>
              </a:gs>
              <a:gs pos="17000">
                <a:schemeClr val="accent3">
                  <a:lumMod val="75000"/>
                  <a:alpha val="23000"/>
                </a:schemeClr>
              </a:gs>
              <a:gs pos="72000">
                <a:srgbClr val="3A97B2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5000000" scaled="0"/>
          </a:gradFill>
        </p:spPr>
        <p:txBody>
          <a:bodyPr>
            <a:normAutofit/>
          </a:bodyPr>
          <a:lstStyle/>
          <a:p>
            <a:r>
              <a:rPr lang="da-DK" dirty="0">
                <a:solidFill>
                  <a:schemeClr val="bg1"/>
                </a:solidFill>
              </a:rPr>
              <a:t>Flere menighedsabonnementer?</a:t>
            </a:r>
          </a:p>
          <a:p>
            <a:r>
              <a:rPr lang="da-DK" dirty="0">
                <a:solidFill>
                  <a:schemeClr val="bg1"/>
                </a:solidFill>
              </a:rPr>
              <a:t>De, der betaler, er dem, der glæder sig over </a:t>
            </a:r>
            <a:r>
              <a:rPr lang="da-DK" dirty="0" err="1">
                <a:solidFill>
                  <a:schemeClr val="bg1"/>
                </a:solidFill>
              </a:rPr>
              <a:t>baptist.dk</a:t>
            </a:r>
            <a:r>
              <a:rPr lang="da-DK" dirty="0">
                <a:solidFill>
                  <a:schemeClr val="bg1"/>
                </a:solidFill>
              </a:rPr>
              <a:t> og ser missionen i bladet. Vil de betale mere?</a:t>
            </a:r>
          </a:p>
          <a:p>
            <a:r>
              <a:rPr lang="da-DK" dirty="0">
                <a:solidFill>
                  <a:schemeClr val="bg1"/>
                </a:solidFill>
              </a:rPr>
              <a:t>Flere, der vil testamentere penge til </a:t>
            </a:r>
            <a:r>
              <a:rPr lang="da-DK" dirty="0" err="1">
                <a:solidFill>
                  <a:schemeClr val="bg1"/>
                </a:solidFill>
              </a:rPr>
              <a:t>baptist.dk</a:t>
            </a:r>
            <a:r>
              <a:rPr lang="da-DK" dirty="0">
                <a:solidFill>
                  <a:schemeClr val="bg1"/>
                </a:solidFill>
              </a:rPr>
              <a:t>?</a:t>
            </a:r>
          </a:p>
          <a:p>
            <a:r>
              <a:rPr lang="da-DK" dirty="0">
                <a:solidFill>
                  <a:schemeClr val="bg1"/>
                </a:solidFill>
              </a:rPr>
              <a:t>Hvordan kan vi få dem, der læser bladet digitalt, til at betale?</a:t>
            </a:r>
          </a:p>
          <a:p>
            <a:r>
              <a:rPr lang="da-DK" dirty="0">
                <a:solidFill>
                  <a:schemeClr val="bg1"/>
                </a:solidFill>
              </a:rPr>
              <a:t>Vi har 600.000 kr. stående til kommunikation. </a:t>
            </a:r>
          </a:p>
          <a:p>
            <a:pPr marL="0" indent="0">
              <a:buNone/>
            </a:pPr>
            <a:r>
              <a:rPr lang="da-DK" dirty="0">
                <a:solidFill>
                  <a:schemeClr val="bg1"/>
                </a:solidFill>
              </a:rPr>
              <a:t>    </a:t>
            </a:r>
            <a:r>
              <a:rPr lang="da-DK" i="1" dirty="0">
                <a:solidFill>
                  <a:schemeClr val="bg1"/>
                </a:solidFill>
              </a:rPr>
              <a:t>Skal vi bruge af dem?</a:t>
            </a:r>
          </a:p>
          <a:p>
            <a:endParaRPr lang="da-DK" dirty="0">
              <a:solidFill>
                <a:schemeClr val="bg1"/>
              </a:solidFill>
            </a:endParaRP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>
          <a:xfrm>
            <a:off x="4079776" y="6453337"/>
            <a:ext cx="3464024" cy="268139"/>
          </a:xfrm>
        </p:spPr>
        <p:txBody>
          <a:bodyPr/>
          <a:lstStyle/>
          <a:p>
            <a:r>
              <a:rPr lang="da-DK" sz="2400" i="1" dirty="0">
                <a:solidFill>
                  <a:schemeClr val="accent3">
                    <a:lumMod val="50000"/>
                  </a:schemeClr>
                </a:solidFill>
              </a:rPr>
              <a:t>Landskonference 1- 2017</a:t>
            </a:r>
            <a:r>
              <a:rPr lang="da-DK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122919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E:\Documents\Pictures\Logoarkiv\BiD\Baptist-logo-SMALL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984432" y="4365104"/>
            <a:ext cx="2506980" cy="2633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>
                <a:solidFill>
                  <a:schemeClr val="bg1"/>
                </a:solidFill>
              </a:rPr>
              <a:t>Afsluttende bemærkninger</a:t>
            </a:r>
          </a:p>
        </p:txBody>
      </p:sp>
      <p:sp>
        <p:nvSpPr>
          <p:cNvPr id="2" name="Pladsholder til indhold 1"/>
          <p:cNvSpPr>
            <a:spLocks noGrp="1"/>
          </p:cNvSpPr>
          <p:nvPr>
            <p:ph idx="1"/>
          </p:nvPr>
        </p:nvSpPr>
        <p:spPr>
          <a:gradFill>
            <a:gsLst>
              <a:gs pos="58250">
                <a:srgbClr val="4A9695"/>
              </a:gs>
              <a:gs pos="44500">
                <a:srgbClr val="599577"/>
              </a:gs>
              <a:gs pos="17000">
                <a:schemeClr val="accent3">
                  <a:lumMod val="75000"/>
                  <a:alpha val="23000"/>
                </a:schemeClr>
              </a:gs>
              <a:gs pos="72000">
                <a:srgbClr val="3A97B2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5000000" scaled="0"/>
          </a:gradFill>
        </p:spPr>
        <p:txBody>
          <a:bodyPr>
            <a:normAutofit/>
          </a:bodyPr>
          <a:lstStyle/>
          <a:p>
            <a:r>
              <a:rPr lang="da-DK" dirty="0">
                <a:solidFill>
                  <a:schemeClr val="bg1"/>
                </a:solidFill>
              </a:rPr>
              <a:t>Vi har et stort potentiale!</a:t>
            </a:r>
          </a:p>
          <a:p>
            <a:r>
              <a:rPr lang="da-DK" dirty="0">
                <a:solidFill>
                  <a:schemeClr val="bg1"/>
                </a:solidFill>
              </a:rPr>
              <a:t>Et blad som generelt høster mange roser i kirkelandskabet</a:t>
            </a:r>
          </a:p>
          <a:p>
            <a:r>
              <a:rPr lang="da-DK" dirty="0">
                <a:solidFill>
                  <a:schemeClr val="bg1"/>
                </a:solidFill>
              </a:rPr>
              <a:t>Vi arbejder hårdt på at få en ny web-redaktion med forstand på at kommunikere til de unge og på nettet</a:t>
            </a:r>
          </a:p>
          <a:p>
            <a:r>
              <a:rPr lang="da-DK" dirty="0">
                <a:solidFill>
                  <a:schemeClr val="bg1"/>
                </a:solidFill>
              </a:rPr>
              <a:t>Bed for at vi finder en god løsning for fremtidens </a:t>
            </a:r>
            <a:r>
              <a:rPr lang="da-DK" dirty="0" err="1">
                <a:solidFill>
                  <a:schemeClr val="bg1"/>
                </a:solidFill>
              </a:rPr>
              <a:t>baptist.dk</a:t>
            </a:r>
            <a:endParaRPr lang="da-DK" dirty="0">
              <a:solidFill>
                <a:schemeClr val="bg1"/>
              </a:solidFill>
            </a:endParaRPr>
          </a:p>
          <a:p>
            <a:r>
              <a:rPr lang="da-DK" dirty="0">
                <a:solidFill>
                  <a:schemeClr val="bg1"/>
                </a:solidFill>
              </a:rPr>
              <a:t>Vi taler videre om dette på LK2 i november</a:t>
            </a: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>
          <a:xfrm>
            <a:off x="4079776" y="6453337"/>
            <a:ext cx="3464024" cy="268139"/>
          </a:xfrm>
        </p:spPr>
        <p:txBody>
          <a:bodyPr/>
          <a:lstStyle/>
          <a:p>
            <a:r>
              <a:rPr lang="da-DK" sz="2400" i="1" dirty="0">
                <a:solidFill>
                  <a:schemeClr val="accent3">
                    <a:lumMod val="50000"/>
                  </a:schemeClr>
                </a:solidFill>
              </a:rPr>
              <a:t>Landskonference 1- 2017</a:t>
            </a:r>
            <a:r>
              <a:rPr lang="da-DK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553476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E:\Documents\Pictures\Logoarkiv\BiD\Baptist-logo-SMALL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984432" y="4365104"/>
            <a:ext cx="2506980" cy="2633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>
                <a:solidFill>
                  <a:schemeClr val="bg1"/>
                </a:solidFill>
              </a:rPr>
              <a:t>BaptistKirkens</a:t>
            </a:r>
            <a:r>
              <a:rPr lang="da-DK" dirty="0">
                <a:solidFill>
                  <a:schemeClr val="bg1"/>
                </a:solidFill>
              </a:rPr>
              <a:t> kommunikation</a:t>
            </a:r>
          </a:p>
        </p:txBody>
      </p:sp>
      <p:sp>
        <p:nvSpPr>
          <p:cNvPr id="2" name="Pladsholder til indhold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>
                <a:solidFill>
                  <a:schemeClr val="bg1"/>
                </a:solidFill>
              </a:rPr>
              <a:t>Nyhedsbrev </a:t>
            </a:r>
            <a:r>
              <a:rPr lang="mr-IN" dirty="0">
                <a:solidFill>
                  <a:schemeClr val="bg1"/>
                </a:solidFill>
              </a:rPr>
              <a:t>–</a:t>
            </a:r>
            <a:r>
              <a:rPr lang="da-DK" dirty="0">
                <a:solidFill>
                  <a:schemeClr val="bg1"/>
                </a:solidFill>
              </a:rPr>
              <a:t> udsendes hver onsdag</a:t>
            </a: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>
          <a:xfrm>
            <a:off x="4079776" y="6453337"/>
            <a:ext cx="3464024" cy="268139"/>
          </a:xfrm>
        </p:spPr>
        <p:txBody>
          <a:bodyPr/>
          <a:lstStyle/>
          <a:p>
            <a:r>
              <a:rPr lang="da-DK" sz="2400" i="1" dirty="0">
                <a:solidFill>
                  <a:schemeClr val="accent3">
                    <a:lumMod val="50000"/>
                  </a:schemeClr>
                </a:solidFill>
              </a:rPr>
              <a:t>Landskonference 1- 2017</a:t>
            </a:r>
            <a:r>
              <a:rPr lang="da-DK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endParaRPr lang="da-DK" dirty="0"/>
          </a:p>
        </p:txBody>
      </p:sp>
      <p:pic>
        <p:nvPicPr>
          <p:cNvPr id="6" name="Billed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1584" y="2236565"/>
            <a:ext cx="7209394" cy="4505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2226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E:\Documents\Pictures\Logoarkiv\BiD\Baptist-logo-SMALL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984432" y="4365104"/>
            <a:ext cx="2506980" cy="2633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>
                <a:solidFill>
                  <a:schemeClr val="bg1"/>
                </a:solidFill>
              </a:rPr>
              <a:t>BaptistKirkens</a:t>
            </a:r>
            <a:r>
              <a:rPr lang="da-DK" dirty="0">
                <a:solidFill>
                  <a:schemeClr val="bg1"/>
                </a:solidFill>
              </a:rPr>
              <a:t> kommunikation</a:t>
            </a:r>
          </a:p>
        </p:txBody>
      </p:sp>
      <p:sp>
        <p:nvSpPr>
          <p:cNvPr id="2" name="Pladsholder til indhold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>
                <a:solidFill>
                  <a:schemeClr val="bg1"/>
                </a:solidFill>
              </a:rPr>
              <a:t>Menighedsforsendelse, udsendes onsdag efter behov</a:t>
            </a: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>
          <a:xfrm>
            <a:off x="4079776" y="6453337"/>
            <a:ext cx="3464024" cy="268139"/>
          </a:xfrm>
        </p:spPr>
        <p:txBody>
          <a:bodyPr/>
          <a:lstStyle/>
          <a:p>
            <a:r>
              <a:rPr lang="da-DK" sz="2400" i="1" dirty="0">
                <a:solidFill>
                  <a:schemeClr val="accent3">
                    <a:lumMod val="50000"/>
                  </a:schemeClr>
                </a:solidFill>
              </a:rPr>
              <a:t>Landskonference 1- 2017</a:t>
            </a:r>
            <a:r>
              <a:rPr lang="da-DK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endParaRPr lang="da-DK" dirty="0"/>
          </a:p>
        </p:txBody>
      </p:sp>
      <p:pic>
        <p:nvPicPr>
          <p:cNvPr id="4" name="Billed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0265" y="2351808"/>
            <a:ext cx="6991469" cy="4369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3216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E:\Documents\Pictures\Logoarkiv\BiD\Baptist-logo-SMALL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984432" y="4365104"/>
            <a:ext cx="2506980" cy="2633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>
                <a:solidFill>
                  <a:schemeClr val="bg1"/>
                </a:solidFill>
              </a:rPr>
              <a:t>BaptistKirkens</a:t>
            </a:r>
            <a:r>
              <a:rPr lang="da-DK" dirty="0">
                <a:solidFill>
                  <a:schemeClr val="bg1"/>
                </a:solidFill>
              </a:rPr>
              <a:t> kommunikation</a:t>
            </a:r>
          </a:p>
        </p:txBody>
      </p:sp>
      <p:sp>
        <p:nvSpPr>
          <p:cNvPr id="2" name="Pladsholder til indhold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>
                <a:solidFill>
                  <a:schemeClr val="bg1"/>
                </a:solidFill>
              </a:rPr>
              <a:t>Facebook</a:t>
            </a: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>
          <a:xfrm>
            <a:off x="4079776" y="6453337"/>
            <a:ext cx="3464024" cy="268139"/>
          </a:xfrm>
        </p:spPr>
        <p:txBody>
          <a:bodyPr/>
          <a:lstStyle/>
          <a:p>
            <a:r>
              <a:rPr lang="da-DK" sz="2400" i="1" dirty="0">
                <a:solidFill>
                  <a:schemeClr val="accent3">
                    <a:lumMod val="50000"/>
                  </a:schemeClr>
                </a:solidFill>
              </a:rPr>
              <a:t>Landskonference 1- 2017</a:t>
            </a:r>
            <a:r>
              <a:rPr lang="da-DK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endParaRPr lang="da-DK" dirty="0"/>
          </a:p>
        </p:txBody>
      </p:sp>
      <p:pic>
        <p:nvPicPr>
          <p:cNvPr id="4" name="Billede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073"/>
          <a:stretch/>
        </p:blipFill>
        <p:spPr>
          <a:xfrm>
            <a:off x="3061709" y="1581153"/>
            <a:ext cx="6424819" cy="4728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064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E:\Documents\Pictures\Logoarkiv\BiD\Baptist-logo-SMALL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984432" y="4365104"/>
            <a:ext cx="2506980" cy="2633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>
                <a:solidFill>
                  <a:schemeClr val="bg1"/>
                </a:solidFill>
              </a:rPr>
              <a:t>BaptistKirkens</a:t>
            </a:r>
            <a:r>
              <a:rPr lang="da-DK" dirty="0">
                <a:solidFill>
                  <a:schemeClr val="bg1"/>
                </a:solidFill>
              </a:rPr>
              <a:t> kommunikation</a:t>
            </a:r>
          </a:p>
        </p:txBody>
      </p:sp>
      <p:sp>
        <p:nvSpPr>
          <p:cNvPr id="2" name="Pladsholder til indhold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 err="1">
                <a:solidFill>
                  <a:schemeClr val="bg1"/>
                </a:solidFill>
              </a:rPr>
              <a:t>baptist.dk</a:t>
            </a:r>
            <a:r>
              <a:rPr lang="da-DK" dirty="0">
                <a:solidFill>
                  <a:schemeClr val="bg1"/>
                </a:solidFill>
              </a:rPr>
              <a:t> som et postomdelt blad</a:t>
            </a: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>
          <a:xfrm>
            <a:off x="4079776" y="6453337"/>
            <a:ext cx="3464024" cy="268139"/>
          </a:xfrm>
        </p:spPr>
        <p:txBody>
          <a:bodyPr/>
          <a:lstStyle/>
          <a:p>
            <a:r>
              <a:rPr lang="da-DK" sz="2400" i="1" dirty="0">
                <a:solidFill>
                  <a:schemeClr val="accent3">
                    <a:lumMod val="50000"/>
                  </a:schemeClr>
                </a:solidFill>
              </a:rPr>
              <a:t>Landskonference 1- 2017</a:t>
            </a:r>
            <a:r>
              <a:rPr lang="da-DK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endParaRPr lang="da-DK" dirty="0"/>
          </a:p>
        </p:txBody>
      </p:sp>
      <p:pic>
        <p:nvPicPr>
          <p:cNvPr id="4" name="Billed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618" y="2276872"/>
            <a:ext cx="5946981" cy="4460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0026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E:\Documents\Pictures\Logoarkiv\BiD\Baptist-logo-SMALL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984432" y="4365104"/>
            <a:ext cx="2506980" cy="2633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>
                <a:solidFill>
                  <a:schemeClr val="bg1"/>
                </a:solidFill>
              </a:rPr>
              <a:t>BaptistKirkens</a:t>
            </a:r>
            <a:r>
              <a:rPr lang="da-DK" dirty="0">
                <a:solidFill>
                  <a:schemeClr val="bg1"/>
                </a:solidFill>
              </a:rPr>
              <a:t> kommunikation</a:t>
            </a:r>
          </a:p>
        </p:txBody>
      </p:sp>
      <p:sp>
        <p:nvSpPr>
          <p:cNvPr id="2" name="Pladsholder til indhold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 err="1">
                <a:solidFill>
                  <a:schemeClr val="bg1"/>
                </a:solidFill>
              </a:rPr>
              <a:t>baptist.dk</a:t>
            </a:r>
            <a:r>
              <a:rPr lang="da-DK" dirty="0">
                <a:solidFill>
                  <a:schemeClr val="bg1"/>
                </a:solidFill>
              </a:rPr>
              <a:t> som hjemmeside </a:t>
            </a:r>
            <a:r>
              <a:rPr lang="mr-IN" dirty="0">
                <a:solidFill>
                  <a:schemeClr val="bg1"/>
                </a:solidFill>
              </a:rPr>
              <a:t>–</a:t>
            </a:r>
            <a:r>
              <a:rPr lang="da-DK" dirty="0">
                <a:solidFill>
                  <a:schemeClr val="bg1"/>
                </a:solidFill>
              </a:rPr>
              <a:t> ”web-magasinet”</a:t>
            </a: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>
          <a:xfrm>
            <a:off x="4079776" y="6453337"/>
            <a:ext cx="3464024" cy="268139"/>
          </a:xfrm>
        </p:spPr>
        <p:txBody>
          <a:bodyPr/>
          <a:lstStyle/>
          <a:p>
            <a:r>
              <a:rPr lang="da-DK" sz="2400" i="1" dirty="0">
                <a:solidFill>
                  <a:schemeClr val="accent3">
                    <a:lumMod val="50000"/>
                  </a:schemeClr>
                </a:solidFill>
              </a:rPr>
              <a:t>Landskonference 1- 2017</a:t>
            </a:r>
            <a:r>
              <a:rPr lang="da-DK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endParaRPr lang="da-DK" dirty="0"/>
          </a:p>
        </p:txBody>
      </p:sp>
      <p:pic>
        <p:nvPicPr>
          <p:cNvPr id="6" name="Billed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8909" y="2287613"/>
            <a:ext cx="7094181" cy="4433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5278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E:\Documents\Pictures\Logoarkiv\BiD\Baptist-logo-SMALL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984432" y="4365104"/>
            <a:ext cx="2506980" cy="2633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>
                <a:solidFill>
                  <a:schemeClr val="bg1"/>
                </a:solidFill>
              </a:rPr>
              <a:t>BaptistKirkens</a:t>
            </a:r>
            <a:r>
              <a:rPr lang="da-DK" dirty="0">
                <a:solidFill>
                  <a:schemeClr val="bg1"/>
                </a:solidFill>
              </a:rPr>
              <a:t> kommunikation</a:t>
            </a:r>
          </a:p>
        </p:txBody>
      </p:sp>
      <p:sp>
        <p:nvSpPr>
          <p:cNvPr id="2" name="Pladsholder til indhold 1"/>
          <p:cNvSpPr>
            <a:spLocks noGrp="1"/>
          </p:cNvSpPr>
          <p:nvPr>
            <p:ph idx="1"/>
          </p:nvPr>
        </p:nvSpPr>
        <p:spPr>
          <a:xfrm>
            <a:off x="609600" y="1365971"/>
            <a:ext cx="10972800" cy="4525963"/>
          </a:xfrm>
        </p:spPr>
        <p:txBody>
          <a:bodyPr/>
          <a:lstStyle/>
          <a:p>
            <a:r>
              <a:rPr lang="da-DK" dirty="0">
                <a:solidFill>
                  <a:schemeClr val="bg1"/>
                </a:solidFill>
              </a:rPr>
              <a:t>Facebook-siden gør reklame for web-magasinet</a:t>
            </a: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>
          <a:xfrm>
            <a:off x="4079776" y="6453337"/>
            <a:ext cx="3464024" cy="268139"/>
          </a:xfrm>
        </p:spPr>
        <p:txBody>
          <a:bodyPr/>
          <a:lstStyle/>
          <a:p>
            <a:r>
              <a:rPr lang="da-DK" sz="2400" i="1" dirty="0">
                <a:solidFill>
                  <a:schemeClr val="accent3">
                    <a:lumMod val="50000"/>
                  </a:schemeClr>
                </a:solidFill>
              </a:rPr>
              <a:t>Landskonference 1- 2017</a:t>
            </a:r>
            <a:r>
              <a:rPr lang="da-DK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endParaRPr lang="da-DK" dirty="0"/>
          </a:p>
        </p:txBody>
      </p:sp>
      <p:pic>
        <p:nvPicPr>
          <p:cNvPr id="7" name="Billede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07" r="9660" b="11092"/>
          <a:stretch/>
        </p:blipFill>
        <p:spPr>
          <a:xfrm>
            <a:off x="-456728" y="2401714"/>
            <a:ext cx="5656448" cy="4027999"/>
          </a:xfrm>
          <a:prstGeom prst="rect">
            <a:avLst/>
          </a:prstGeom>
        </p:spPr>
      </p:pic>
      <p:pic>
        <p:nvPicPr>
          <p:cNvPr id="4" name="Billede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40" r="19682"/>
          <a:stretch/>
        </p:blipFill>
        <p:spPr>
          <a:xfrm>
            <a:off x="3440862" y="2004156"/>
            <a:ext cx="6336704" cy="4721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2418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E:\Documents\Pictures\Logoarkiv\BiD\Baptist-logo-SMALL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984432" y="4365104"/>
            <a:ext cx="2506980" cy="2633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>
                <a:solidFill>
                  <a:schemeClr val="bg1"/>
                </a:solidFill>
              </a:rPr>
              <a:t>Hvad vil vi med </a:t>
            </a:r>
            <a:r>
              <a:rPr lang="da-DK" dirty="0" err="1">
                <a:solidFill>
                  <a:schemeClr val="bg1"/>
                </a:solidFill>
              </a:rPr>
              <a:t>baptist.dk</a:t>
            </a:r>
            <a:r>
              <a:rPr lang="da-DK" dirty="0">
                <a:solidFill>
                  <a:schemeClr val="bg1"/>
                </a:solidFill>
              </a:rPr>
              <a:t>?</a:t>
            </a:r>
          </a:p>
        </p:txBody>
      </p:sp>
      <p:sp>
        <p:nvSpPr>
          <p:cNvPr id="2" name="Pladsholder til indhold 1"/>
          <p:cNvSpPr>
            <a:spLocks noGrp="1"/>
          </p:cNvSpPr>
          <p:nvPr>
            <p:ph idx="1"/>
          </p:nvPr>
        </p:nvSpPr>
        <p:spPr>
          <a:xfrm>
            <a:off x="472480" y="1556792"/>
            <a:ext cx="11247040" cy="4525963"/>
          </a:xfrm>
          <a:gradFill>
            <a:gsLst>
              <a:gs pos="58250">
                <a:srgbClr val="4A9695"/>
              </a:gs>
              <a:gs pos="44500">
                <a:srgbClr val="599577"/>
              </a:gs>
              <a:gs pos="17000">
                <a:schemeClr val="accent3">
                  <a:lumMod val="75000"/>
                  <a:alpha val="23000"/>
                </a:schemeClr>
              </a:gs>
              <a:gs pos="72000">
                <a:srgbClr val="3A97B2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5000000" scaled="0"/>
          </a:gradFill>
        </p:spPr>
        <p:txBody>
          <a:bodyPr>
            <a:normAutofit/>
          </a:bodyPr>
          <a:lstStyle/>
          <a:p>
            <a:r>
              <a:rPr lang="da-DK" dirty="0">
                <a:solidFill>
                  <a:schemeClr val="bg1"/>
                </a:solidFill>
              </a:rPr>
              <a:t>Blev til et kirkeblad i 2008 </a:t>
            </a:r>
            <a:r>
              <a:rPr lang="mr-IN" dirty="0">
                <a:solidFill>
                  <a:schemeClr val="bg1"/>
                </a:solidFill>
              </a:rPr>
              <a:t>–</a:t>
            </a:r>
            <a:r>
              <a:rPr lang="da-DK" dirty="0">
                <a:solidFill>
                  <a:schemeClr val="bg1"/>
                </a:solidFill>
              </a:rPr>
              <a:t> blev inden da sendt til ca. 800 abonnenter.</a:t>
            </a:r>
          </a:p>
          <a:p>
            <a:r>
              <a:rPr lang="da-DK" dirty="0">
                <a:solidFill>
                  <a:schemeClr val="bg1"/>
                </a:solidFill>
              </a:rPr>
              <a:t>Sendes til ca. 3000 husstande, menighederne bestemmer hvem!</a:t>
            </a:r>
          </a:p>
          <a:p>
            <a:r>
              <a:rPr lang="da-DK" dirty="0">
                <a:solidFill>
                  <a:schemeClr val="bg1"/>
                </a:solidFill>
              </a:rPr>
              <a:t>Hvem sender I bladet til? Til andre end medlemmer?</a:t>
            </a:r>
          </a:p>
          <a:p>
            <a:r>
              <a:rPr lang="da-DK" dirty="0">
                <a:solidFill>
                  <a:schemeClr val="bg1"/>
                </a:solidFill>
              </a:rPr>
              <a:t>Bruger I det til mission?</a:t>
            </a: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>
          <a:xfrm>
            <a:off x="4079776" y="6453337"/>
            <a:ext cx="3464024" cy="268139"/>
          </a:xfrm>
        </p:spPr>
        <p:txBody>
          <a:bodyPr/>
          <a:lstStyle/>
          <a:p>
            <a:r>
              <a:rPr lang="da-DK" sz="2400" i="1" dirty="0">
                <a:solidFill>
                  <a:schemeClr val="accent3">
                    <a:lumMod val="50000"/>
                  </a:schemeClr>
                </a:solidFill>
              </a:rPr>
              <a:t>Landskonference 1- 2017</a:t>
            </a:r>
            <a:r>
              <a:rPr lang="da-DK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15372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Kontortema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ontor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2369</TotalTime>
  <Words>1419</Words>
  <Application>Microsoft Office PowerPoint</Application>
  <PresentationFormat>Widescreen</PresentationFormat>
  <Paragraphs>224</Paragraphs>
  <Slides>24</Slides>
  <Notes>24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24</vt:i4>
      </vt:variant>
    </vt:vector>
  </HeadingPairs>
  <TitlesOfParts>
    <vt:vector size="28" baseType="lpstr">
      <vt:lpstr>Arial</vt:lpstr>
      <vt:lpstr>Calibri</vt:lpstr>
      <vt:lpstr>Mangal</vt:lpstr>
      <vt:lpstr>Kontortema</vt:lpstr>
      <vt:lpstr>Pkt. 5.2.3. BaptistKirkens kommunikation,  især baptist.dk</vt:lpstr>
      <vt:lpstr>BaptistKirkens kommunikation</vt:lpstr>
      <vt:lpstr>BaptistKirkens kommunikation</vt:lpstr>
      <vt:lpstr>BaptistKirkens kommunikation</vt:lpstr>
      <vt:lpstr>BaptistKirkens kommunikation</vt:lpstr>
      <vt:lpstr>BaptistKirkens kommunikation</vt:lpstr>
      <vt:lpstr>BaptistKirkens kommunikation</vt:lpstr>
      <vt:lpstr>BaptistKirkens kommunikation</vt:lpstr>
      <vt:lpstr>Hvad vil vi med baptist.dk?</vt:lpstr>
      <vt:lpstr>Hvad vil vi med baptist.dk?</vt:lpstr>
      <vt:lpstr>Hvad vil vi med baptist.dk?</vt:lpstr>
      <vt:lpstr>Flere muligheder for fremtidens baptist.dk</vt:lpstr>
      <vt:lpstr>Økonomi i baptist.dk</vt:lpstr>
      <vt:lpstr>Økonomi i baptist.dk</vt:lpstr>
      <vt:lpstr>Udgifter til baptist.dk</vt:lpstr>
      <vt:lpstr>Et blad koster 75.000 kr. </vt:lpstr>
      <vt:lpstr>Hvad sparer vi ved ikke at sende med posten?</vt:lpstr>
      <vt:lpstr>Hvad sparer vi ved ikke at sende med posten?</vt:lpstr>
      <vt:lpstr>Hvad sparer vi ved at trykke færre blade?</vt:lpstr>
      <vt:lpstr>Hvad sparer vi ved at trykke færre blade?</vt:lpstr>
      <vt:lpstr>Fremtidens baptist.dk</vt:lpstr>
      <vt:lpstr>Fremtidens baptist.dk</vt:lpstr>
      <vt:lpstr>Hvordan kan vi skaffe flere penge?</vt:lpstr>
      <vt:lpstr>Afsluttende bemærkninger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At være med i BiD</dc:title>
  <dc:creator>Nils V. Glistrup</dc:creator>
  <cp:lastModifiedBy>Baptistkirken i Danmark</cp:lastModifiedBy>
  <cp:revision>42</cp:revision>
  <dcterms:created xsi:type="dcterms:W3CDTF">2017-02-22T10:56:42Z</dcterms:created>
  <dcterms:modified xsi:type="dcterms:W3CDTF">2017-08-30T09:26:49Z</dcterms:modified>
</cp:coreProperties>
</file>