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60" r:id="rId2"/>
    <p:sldId id="259" r:id="rId3"/>
    <p:sldId id="264" r:id="rId4"/>
    <p:sldId id="261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C30"/>
    <a:srgbClr val="E24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28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E89D6C-B8CB-9842-A580-2B17D7B1C05A}" type="doc">
      <dgm:prSet loTypeId="urn:microsoft.com/office/officeart/2005/8/layout/venn2" loCatId="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da-DK"/>
        </a:p>
      </dgm:t>
    </dgm:pt>
    <dgm:pt modelId="{74172813-108C-7E4C-99EC-21719843C14E}">
      <dgm:prSet phldrT="[Tekst]"/>
      <dgm:spPr/>
      <dgm:t>
        <a:bodyPr/>
        <a:lstStyle/>
        <a:p>
          <a:r>
            <a:rPr lang="da-DK" dirty="0">
              <a:latin typeface="Grandview" panose="020B0502040204020203" pitchFamily="34" charset="0"/>
            </a:rPr>
            <a:t>At lede organisationer </a:t>
          </a:r>
        </a:p>
      </dgm:t>
    </dgm:pt>
    <dgm:pt modelId="{5F8DAB2B-2239-3E45-BFEA-7D618F2DDDA9}" type="parTrans" cxnId="{28DDDE13-F909-3446-8438-64340BBFED00}">
      <dgm:prSet/>
      <dgm:spPr/>
      <dgm:t>
        <a:bodyPr/>
        <a:lstStyle/>
        <a:p>
          <a:endParaRPr lang="da-DK"/>
        </a:p>
      </dgm:t>
    </dgm:pt>
    <dgm:pt modelId="{1963C6DE-9D00-7944-897D-9B5A66BC5D04}" type="sibTrans" cxnId="{28DDDE13-F909-3446-8438-64340BBFED00}">
      <dgm:prSet/>
      <dgm:spPr/>
      <dgm:t>
        <a:bodyPr/>
        <a:lstStyle/>
        <a:p>
          <a:endParaRPr lang="da-DK"/>
        </a:p>
      </dgm:t>
    </dgm:pt>
    <dgm:pt modelId="{AA2C5456-ADC7-DA41-98A4-4DD3B8003923}">
      <dgm:prSet phldrT="[Tekst]"/>
      <dgm:spPr/>
      <dgm:t>
        <a:bodyPr/>
        <a:lstStyle/>
        <a:p>
          <a:r>
            <a:rPr lang="da-DK" dirty="0">
              <a:latin typeface="Grandview" panose="020B0502040204020203" pitchFamily="34" charset="0"/>
            </a:rPr>
            <a:t>At lede andre</a:t>
          </a:r>
        </a:p>
      </dgm:t>
    </dgm:pt>
    <dgm:pt modelId="{3E61CAF6-7E0A-DE4A-966D-E398F6551452}" type="parTrans" cxnId="{D4DC3695-7C19-1A4B-9813-7243F58807DF}">
      <dgm:prSet/>
      <dgm:spPr/>
      <dgm:t>
        <a:bodyPr/>
        <a:lstStyle/>
        <a:p>
          <a:endParaRPr lang="da-DK"/>
        </a:p>
      </dgm:t>
    </dgm:pt>
    <dgm:pt modelId="{F1440F34-FA34-104F-80B2-22C7B6D50047}" type="sibTrans" cxnId="{D4DC3695-7C19-1A4B-9813-7243F58807DF}">
      <dgm:prSet/>
      <dgm:spPr/>
      <dgm:t>
        <a:bodyPr/>
        <a:lstStyle/>
        <a:p>
          <a:endParaRPr lang="da-DK"/>
        </a:p>
      </dgm:t>
    </dgm:pt>
    <dgm:pt modelId="{9462137F-76CD-8B4B-8FB4-EFEEC8C02401}">
      <dgm:prSet phldrT="[Tekst]"/>
      <dgm:spPr/>
      <dgm:t>
        <a:bodyPr/>
        <a:lstStyle/>
        <a:p>
          <a:r>
            <a:rPr lang="da-DK" dirty="0">
              <a:latin typeface="Grandview" panose="020B0502040204020203" pitchFamily="34" charset="0"/>
            </a:rPr>
            <a:t>At lede sig selv</a:t>
          </a:r>
        </a:p>
      </dgm:t>
    </dgm:pt>
    <dgm:pt modelId="{CB833384-63B1-0644-A363-08F0B01E5DAF}" type="parTrans" cxnId="{9F2FF381-6CD0-0841-A0DF-FC025D2172F0}">
      <dgm:prSet/>
      <dgm:spPr/>
      <dgm:t>
        <a:bodyPr/>
        <a:lstStyle/>
        <a:p>
          <a:endParaRPr lang="da-DK"/>
        </a:p>
      </dgm:t>
    </dgm:pt>
    <dgm:pt modelId="{10E3B312-2CA1-FD43-82E3-1CCEA4A2DC54}" type="sibTrans" cxnId="{9F2FF381-6CD0-0841-A0DF-FC025D2172F0}">
      <dgm:prSet/>
      <dgm:spPr/>
      <dgm:t>
        <a:bodyPr/>
        <a:lstStyle/>
        <a:p>
          <a:endParaRPr lang="da-DK"/>
        </a:p>
      </dgm:t>
    </dgm:pt>
    <dgm:pt modelId="{3AA37090-A86A-D647-BAFB-2208C2158F28}" type="pres">
      <dgm:prSet presAssocID="{8EE89D6C-B8CB-9842-A580-2B17D7B1C05A}" presName="Name0" presStyleCnt="0">
        <dgm:presLayoutVars>
          <dgm:chMax val="7"/>
          <dgm:resizeHandles val="exact"/>
        </dgm:presLayoutVars>
      </dgm:prSet>
      <dgm:spPr/>
    </dgm:pt>
    <dgm:pt modelId="{D64A22B1-2C0A-DF43-A481-BA3DBCFFA92D}" type="pres">
      <dgm:prSet presAssocID="{8EE89D6C-B8CB-9842-A580-2B17D7B1C05A}" presName="comp1" presStyleCnt="0"/>
      <dgm:spPr/>
    </dgm:pt>
    <dgm:pt modelId="{9D57961A-7F43-E54F-A684-D46E77DD2D38}" type="pres">
      <dgm:prSet presAssocID="{8EE89D6C-B8CB-9842-A580-2B17D7B1C05A}" presName="circle1" presStyleLbl="node1" presStyleIdx="0" presStyleCnt="3"/>
      <dgm:spPr/>
    </dgm:pt>
    <dgm:pt modelId="{7127951D-CBC4-0149-B65E-5873C32C09CE}" type="pres">
      <dgm:prSet presAssocID="{8EE89D6C-B8CB-9842-A580-2B17D7B1C05A}" presName="c1text" presStyleLbl="node1" presStyleIdx="0" presStyleCnt="3">
        <dgm:presLayoutVars>
          <dgm:bulletEnabled val="1"/>
        </dgm:presLayoutVars>
      </dgm:prSet>
      <dgm:spPr/>
    </dgm:pt>
    <dgm:pt modelId="{5ED5F0EE-618B-5C48-B874-0A6FD054C3F5}" type="pres">
      <dgm:prSet presAssocID="{8EE89D6C-B8CB-9842-A580-2B17D7B1C05A}" presName="comp2" presStyleCnt="0"/>
      <dgm:spPr/>
    </dgm:pt>
    <dgm:pt modelId="{A7C7D526-0F8D-344A-BB16-FB47755A6AFA}" type="pres">
      <dgm:prSet presAssocID="{8EE89D6C-B8CB-9842-A580-2B17D7B1C05A}" presName="circle2" presStyleLbl="node1" presStyleIdx="1" presStyleCnt="3"/>
      <dgm:spPr/>
    </dgm:pt>
    <dgm:pt modelId="{25EBBB37-00C4-544B-9AE9-627996C8F63D}" type="pres">
      <dgm:prSet presAssocID="{8EE89D6C-B8CB-9842-A580-2B17D7B1C05A}" presName="c2text" presStyleLbl="node1" presStyleIdx="1" presStyleCnt="3">
        <dgm:presLayoutVars>
          <dgm:bulletEnabled val="1"/>
        </dgm:presLayoutVars>
      </dgm:prSet>
      <dgm:spPr/>
    </dgm:pt>
    <dgm:pt modelId="{F567D506-7467-2342-809F-7DBBAD765CB6}" type="pres">
      <dgm:prSet presAssocID="{8EE89D6C-B8CB-9842-A580-2B17D7B1C05A}" presName="comp3" presStyleCnt="0"/>
      <dgm:spPr/>
    </dgm:pt>
    <dgm:pt modelId="{72A8821F-B16B-F942-8092-AE3CEEE9B361}" type="pres">
      <dgm:prSet presAssocID="{8EE89D6C-B8CB-9842-A580-2B17D7B1C05A}" presName="circle3" presStyleLbl="node1" presStyleIdx="2" presStyleCnt="3"/>
      <dgm:spPr/>
    </dgm:pt>
    <dgm:pt modelId="{D34C3B2B-6480-A34A-AB7F-B4A5E35B8922}" type="pres">
      <dgm:prSet presAssocID="{8EE89D6C-B8CB-9842-A580-2B17D7B1C05A}" presName="c3text" presStyleLbl="node1" presStyleIdx="2" presStyleCnt="3">
        <dgm:presLayoutVars>
          <dgm:bulletEnabled val="1"/>
        </dgm:presLayoutVars>
      </dgm:prSet>
      <dgm:spPr/>
    </dgm:pt>
  </dgm:ptLst>
  <dgm:cxnLst>
    <dgm:cxn modelId="{28DDDE13-F909-3446-8438-64340BBFED00}" srcId="{8EE89D6C-B8CB-9842-A580-2B17D7B1C05A}" destId="{74172813-108C-7E4C-99EC-21719843C14E}" srcOrd="0" destOrd="0" parTransId="{5F8DAB2B-2239-3E45-BFEA-7D618F2DDDA9}" sibTransId="{1963C6DE-9D00-7944-897D-9B5A66BC5D04}"/>
    <dgm:cxn modelId="{D149E153-670B-4035-95E6-AC3B680DD489}" type="presOf" srcId="{74172813-108C-7E4C-99EC-21719843C14E}" destId="{9D57961A-7F43-E54F-A684-D46E77DD2D38}" srcOrd="0" destOrd="0" presId="urn:microsoft.com/office/officeart/2005/8/layout/venn2"/>
    <dgm:cxn modelId="{C86DFC7B-2DF9-4EF8-ABA9-ED8D44370EF0}" type="presOf" srcId="{9462137F-76CD-8B4B-8FB4-EFEEC8C02401}" destId="{D34C3B2B-6480-A34A-AB7F-B4A5E35B8922}" srcOrd="1" destOrd="0" presId="urn:microsoft.com/office/officeart/2005/8/layout/venn2"/>
    <dgm:cxn modelId="{BA58D680-F7CC-4650-9682-F24CE63C1542}" type="presOf" srcId="{74172813-108C-7E4C-99EC-21719843C14E}" destId="{7127951D-CBC4-0149-B65E-5873C32C09CE}" srcOrd="1" destOrd="0" presId="urn:microsoft.com/office/officeart/2005/8/layout/venn2"/>
    <dgm:cxn modelId="{9F2FF381-6CD0-0841-A0DF-FC025D2172F0}" srcId="{8EE89D6C-B8CB-9842-A580-2B17D7B1C05A}" destId="{9462137F-76CD-8B4B-8FB4-EFEEC8C02401}" srcOrd="2" destOrd="0" parTransId="{CB833384-63B1-0644-A363-08F0B01E5DAF}" sibTransId="{10E3B312-2CA1-FD43-82E3-1CCEA4A2DC54}"/>
    <dgm:cxn modelId="{0AC3B687-F6F1-4CC1-9F55-E1E0704B93F1}" type="presOf" srcId="{AA2C5456-ADC7-DA41-98A4-4DD3B8003923}" destId="{A7C7D526-0F8D-344A-BB16-FB47755A6AFA}" srcOrd="0" destOrd="0" presId="urn:microsoft.com/office/officeart/2005/8/layout/venn2"/>
    <dgm:cxn modelId="{D4DC3695-7C19-1A4B-9813-7243F58807DF}" srcId="{8EE89D6C-B8CB-9842-A580-2B17D7B1C05A}" destId="{AA2C5456-ADC7-DA41-98A4-4DD3B8003923}" srcOrd="1" destOrd="0" parTransId="{3E61CAF6-7E0A-DE4A-966D-E398F6551452}" sibTransId="{F1440F34-FA34-104F-80B2-22C7B6D50047}"/>
    <dgm:cxn modelId="{3C8883DD-1A6A-4B9E-9CBD-DE2413D66147}" type="presOf" srcId="{9462137F-76CD-8B4B-8FB4-EFEEC8C02401}" destId="{72A8821F-B16B-F942-8092-AE3CEEE9B361}" srcOrd="0" destOrd="0" presId="urn:microsoft.com/office/officeart/2005/8/layout/venn2"/>
    <dgm:cxn modelId="{510631E3-F935-496D-88D4-11CA4DCB3CD3}" type="presOf" srcId="{AA2C5456-ADC7-DA41-98A4-4DD3B8003923}" destId="{25EBBB37-00C4-544B-9AE9-627996C8F63D}" srcOrd="1" destOrd="0" presId="urn:microsoft.com/office/officeart/2005/8/layout/venn2"/>
    <dgm:cxn modelId="{6B8015F0-4355-4E3E-9522-F8302406CE5E}" type="presOf" srcId="{8EE89D6C-B8CB-9842-A580-2B17D7B1C05A}" destId="{3AA37090-A86A-D647-BAFB-2208C2158F28}" srcOrd="0" destOrd="0" presId="urn:microsoft.com/office/officeart/2005/8/layout/venn2"/>
    <dgm:cxn modelId="{9752C2F8-058F-4AC5-A0AA-CA8431BF725D}" type="presParOf" srcId="{3AA37090-A86A-D647-BAFB-2208C2158F28}" destId="{D64A22B1-2C0A-DF43-A481-BA3DBCFFA92D}" srcOrd="0" destOrd="0" presId="urn:microsoft.com/office/officeart/2005/8/layout/venn2"/>
    <dgm:cxn modelId="{3F2BDD9E-CBC3-46E8-80F6-5860D8326473}" type="presParOf" srcId="{D64A22B1-2C0A-DF43-A481-BA3DBCFFA92D}" destId="{9D57961A-7F43-E54F-A684-D46E77DD2D38}" srcOrd="0" destOrd="0" presId="urn:microsoft.com/office/officeart/2005/8/layout/venn2"/>
    <dgm:cxn modelId="{140DD26D-E38E-40C2-BD36-7C59801045E8}" type="presParOf" srcId="{D64A22B1-2C0A-DF43-A481-BA3DBCFFA92D}" destId="{7127951D-CBC4-0149-B65E-5873C32C09CE}" srcOrd="1" destOrd="0" presId="urn:microsoft.com/office/officeart/2005/8/layout/venn2"/>
    <dgm:cxn modelId="{F4311B09-176D-4D7B-9281-F282718B6873}" type="presParOf" srcId="{3AA37090-A86A-D647-BAFB-2208C2158F28}" destId="{5ED5F0EE-618B-5C48-B874-0A6FD054C3F5}" srcOrd="1" destOrd="0" presId="urn:microsoft.com/office/officeart/2005/8/layout/venn2"/>
    <dgm:cxn modelId="{11592501-73EC-43A8-8875-0099CAD497B9}" type="presParOf" srcId="{5ED5F0EE-618B-5C48-B874-0A6FD054C3F5}" destId="{A7C7D526-0F8D-344A-BB16-FB47755A6AFA}" srcOrd="0" destOrd="0" presId="urn:microsoft.com/office/officeart/2005/8/layout/venn2"/>
    <dgm:cxn modelId="{C8F7CE68-5163-4D7D-BFC1-26BAAEEAF49D}" type="presParOf" srcId="{5ED5F0EE-618B-5C48-B874-0A6FD054C3F5}" destId="{25EBBB37-00C4-544B-9AE9-627996C8F63D}" srcOrd="1" destOrd="0" presId="urn:microsoft.com/office/officeart/2005/8/layout/venn2"/>
    <dgm:cxn modelId="{5625E6BB-E5FB-47D3-B9F3-DD1ABDE44B37}" type="presParOf" srcId="{3AA37090-A86A-D647-BAFB-2208C2158F28}" destId="{F567D506-7467-2342-809F-7DBBAD765CB6}" srcOrd="2" destOrd="0" presId="urn:microsoft.com/office/officeart/2005/8/layout/venn2"/>
    <dgm:cxn modelId="{26ED2EB7-0ED3-48BB-9B9B-031364981C30}" type="presParOf" srcId="{F567D506-7467-2342-809F-7DBBAD765CB6}" destId="{72A8821F-B16B-F942-8092-AE3CEEE9B361}" srcOrd="0" destOrd="0" presId="urn:microsoft.com/office/officeart/2005/8/layout/venn2"/>
    <dgm:cxn modelId="{28BBEA01-47AC-42FE-BF36-3AD8DBA0B999}" type="presParOf" srcId="{F567D506-7467-2342-809F-7DBBAD765CB6}" destId="{D34C3B2B-6480-A34A-AB7F-B4A5E35B892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57961A-7F43-E54F-A684-D46E77DD2D38}">
      <dsp:nvSpPr>
        <dsp:cNvPr id="0" name=""/>
        <dsp:cNvSpPr/>
      </dsp:nvSpPr>
      <dsp:spPr>
        <a:xfrm>
          <a:off x="889566" y="0"/>
          <a:ext cx="5811838" cy="5811838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 dirty="0">
              <a:latin typeface="Grandview" panose="020B0502040204020203" pitchFamily="34" charset="0"/>
            </a:rPr>
            <a:t>At lede organisationer </a:t>
          </a:r>
        </a:p>
      </dsp:txBody>
      <dsp:txXfrm>
        <a:off x="2779866" y="290591"/>
        <a:ext cx="2031237" cy="871775"/>
      </dsp:txXfrm>
    </dsp:sp>
    <dsp:sp modelId="{A7C7D526-0F8D-344A-BB16-FB47755A6AFA}">
      <dsp:nvSpPr>
        <dsp:cNvPr id="0" name=""/>
        <dsp:cNvSpPr/>
      </dsp:nvSpPr>
      <dsp:spPr>
        <a:xfrm>
          <a:off x="1616046" y="1452959"/>
          <a:ext cx="4358878" cy="4358878"/>
        </a:xfrm>
        <a:prstGeom prst="ellipse">
          <a:avLst/>
        </a:prstGeom>
        <a:solidFill>
          <a:schemeClr val="accent1">
            <a:shade val="80000"/>
            <a:hueOff val="287573"/>
            <a:satOff val="-9084"/>
            <a:lumOff val="153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 dirty="0">
              <a:latin typeface="Grandview" panose="020B0502040204020203" pitchFamily="34" charset="0"/>
            </a:rPr>
            <a:t>At lede andre</a:t>
          </a:r>
        </a:p>
      </dsp:txBody>
      <dsp:txXfrm>
        <a:off x="2779866" y="1725389"/>
        <a:ext cx="2031237" cy="817289"/>
      </dsp:txXfrm>
    </dsp:sp>
    <dsp:sp modelId="{72A8821F-B16B-F942-8092-AE3CEEE9B361}">
      <dsp:nvSpPr>
        <dsp:cNvPr id="0" name=""/>
        <dsp:cNvSpPr/>
      </dsp:nvSpPr>
      <dsp:spPr>
        <a:xfrm>
          <a:off x="2342526" y="2905919"/>
          <a:ext cx="2905919" cy="2905919"/>
        </a:xfrm>
        <a:prstGeom prst="ellipse">
          <a:avLst/>
        </a:prstGeom>
        <a:solidFill>
          <a:schemeClr val="accent1">
            <a:shade val="80000"/>
            <a:hueOff val="575145"/>
            <a:satOff val="-18169"/>
            <a:lumOff val="307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 dirty="0">
              <a:latin typeface="Grandview" panose="020B0502040204020203" pitchFamily="34" charset="0"/>
            </a:rPr>
            <a:t>At lede sig selv</a:t>
          </a:r>
        </a:p>
      </dsp:txBody>
      <dsp:txXfrm>
        <a:off x="2768087" y="3632398"/>
        <a:ext cx="2054795" cy="1452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18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FCBBA-905A-4FD1-BFBA-F3EE6DA26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81098"/>
            <a:ext cx="8986580" cy="195926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800" cap="all"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DD287E-F1C8-463F-8429-D1B5B1582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791740"/>
            <a:ext cx="8986580" cy="65031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116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A3BF2-BCE9-47D7-B1C0-1F0E4936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722E9-C3E4-48AF-996A-495AE659F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9E516-382B-4845-93BF-20C16EE0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16-F168-442A-843C-5D490D5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61BEA-A969-437A-BD8B-CB1B709A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5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528449-3E11-45FF-BF3A-651867603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72500" y="870625"/>
            <a:ext cx="2476499" cy="50292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C0EAB0-2DFA-4CBA-86B1-1826EF52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43000" y="870625"/>
            <a:ext cx="7324928" cy="50292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22F89-E1F5-45D7-945A-8A2886C4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7E82-5FB8-4289-AD0C-0BA788E1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A4046-1A2C-41F5-A177-1C3919C2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4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CD6F3-88F1-4195-8395-57AA096BB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230" y="872935"/>
            <a:ext cx="8883769" cy="136089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8D06C-EB08-40B3-AFB3-A62F44112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230" y="2332026"/>
            <a:ext cx="8883769" cy="35671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2BA3-033C-491E-A045-F0052AC1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25BF81F6-3813-417D-2845-7453AC059A61}"/>
              </a:ext>
            </a:extLst>
          </p:cNvPr>
          <p:cNvSpPr/>
          <p:nvPr userDrawn="1"/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9">
            <a:extLst>
              <a:ext uri="{FF2B5EF4-FFF2-40B4-BE49-F238E27FC236}">
                <a16:creationId xmlns:a16="http://schemas.microsoft.com/office/drawing/2014/main" id="{A131A426-A4A8-5E15-0527-2DD082F532F8}"/>
              </a:ext>
            </a:extLst>
          </p:cNvPr>
          <p:cNvSpPr/>
          <p:nvPr userDrawn="1"/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Billede 9" descr="Et billede, der indeholder linje/række, cirkel, Grafik&#10;&#10;Automatisk genereret beskrivelse">
            <a:extLst>
              <a:ext uri="{FF2B5EF4-FFF2-40B4-BE49-F238E27FC236}">
                <a16:creationId xmlns:a16="http://schemas.microsoft.com/office/drawing/2014/main" id="{CE492834-48A7-1F35-9C30-F53AEA87F3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1" y="5899144"/>
            <a:ext cx="947696" cy="68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14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E241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F6FE-0006-4F40-A7FB-E0FDBADF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2CB10E80-0AB0-EB8F-132F-904AD9CC4D91}"/>
              </a:ext>
            </a:extLst>
          </p:cNvPr>
          <p:cNvSpPr/>
          <p:nvPr userDrawn="1"/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9">
            <a:extLst>
              <a:ext uri="{FF2B5EF4-FFF2-40B4-BE49-F238E27FC236}">
                <a16:creationId xmlns:a16="http://schemas.microsoft.com/office/drawing/2014/main" id="{261AE6B9-5799-86EA-9F77-B1AA44231B9B}"/>
              </a:ext>
            </a:extLst>
          </p:cNvPr>
          <p:cNvSpPr/>
          <p:nvPr userDrawn="1"/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BD3864A-0209-DD74-DC4E-8BA29F83D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230" y="872935"/>
            <a:ext cx="8883769" cy="136089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B863BA0-0FE7-CE2E-5B8B-80E47ED2B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230" y="2332026"/>
            <a:ext cx="8883769" cy="35671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Billede 10" descr="Et billede, der indeholder linje/række, cirkel, Grafik&#10;&#10;Automatisk genereret beskrivelse">
            <a:extLst>
              <a:ext uri="{FF2B5EF4-FFF2-40B4-BE49-F238E27FC236}">
                <a16:creationId xmlns:a16="http://schemas.microsoft.com/office/drawing/2014/main" id="{7FBD73CD-77DB-E6A2-F1E1-67D5050EB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1" y="5899144"/>
            <a:ext cx="947696" cy="68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4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AADE-587E-4574-B21B-7ABDE5A2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9DA5-4DFB-4211-A58A-FFD842C27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339501"/>
            <a:ext cx="4798979" cy="3550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99F26-66AF-4614-91CE-C93A24BAC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0020" y="2339501"/>
            <a:ext cx="4798980" cy="35505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5059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BBBF-42B2-4A5D-B145-46983A53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33272"/>
            <a:ext cx="9905999" cy="84630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4BE44-5271-4B5D-B649-35E3AF20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2999" y="2067127"/>
            <a:ext cx="4798980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7891E-0C0A-4688-97DD-C0715E322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1" y="2864795"/>
            <a:ext cx="4798978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EAF30-3412-49B0-93D1-596CC2695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018" y="2067127"/>
            <a:ext cx="4798981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7B9B7-F41C-4314-9F0C-BB84547FB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019" y="2864795"/>
            <a:ext cx="4798982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1587F-6AFC-4906-86EB-6B0A86EE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BE2C5-583B-49BC-9864-B01EEF79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39B236-45F5-4CC6-8D53-A6903A1C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53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6B206-0678-4577-B79F-760526A5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322615"/>
            <a:ext cx="8175171" cy="421277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5FCB8-AFD3-4801-BBD6-9548F4CF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DACF8-CBC0-416B-B28E-EE18C423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C7421-FF49-4CE9-87D0-2B4FFE0E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96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9CBFE-15AA-4447-9F9C-D8B0BEB2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B48227-EC1E-4063-9682-891A2DB1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C6A63-C3F4-4563-A542-9A41AC94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10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900C1-FE18-461C-801C-8626C775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0"/>
            <a:ext cx="3932237" cy="1964986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4CFF3-3406-49E3-9D5A-1BE90FFA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451" y="987425"/>
            <a:ext cx="54215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D14FF-9082-4BBA-BC7A-F4C5B7859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62464"/>
            <a:ext cx="3932237" cy="2206523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A2726-EB8E-4DF7-9A1B-F03BD8C7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929BE-611C-4FE6-B0A5-E0FF9DF9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0B32-1D0E-4BCD-8850-59EA235F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64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1460E-1069-4FCA-B04E-28F77C861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3614" y="987425"/>
            <a:ext cx="55353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38C1E-867B-4FE9-8783-9B1246AEB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57601"/>
            <a:ext cx="3932236" cy="2211388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21568-4870-46F2-9F7E-F4107020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3CC65-0E73-45A1-9D4F-3F4559B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58CD-9BC3-431E-A7B4-D596A7F0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‹nr.›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8F756-D171-474C-8B1A-C818032F6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1"/>
            <a:ext cx="3932236" cy="1959428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6084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018A2-815D-41B0-A189-FDF7A5E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72935"/>
            <a:ext cx="9905999" cy="136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FAE63-1276-4C7C-BFF5-F5DF1CDB2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332026"/>
            <a:ext cx="9905999" cy="3567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80268-2D73-487C-843B-51648AE18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8157" y="6356350"/>
            <a:ext cx="30933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CADBD16-5BFB-4D9F-9646-C75D1B53BBB6}" type="datetimeFigureOut">
              <a:rPr lang="en-US" smtClean="0"/>
              <a:pPr/>
              <a:t>2/12/2024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61E6D-D51F-4BD7-B59D-19AF17917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3000" y="6356350"/>
            <a:ext cx="3959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701B1-1C93-41C2-AEE1-815DEA51B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3186" y="6356350"/>
            <a:ext cx="625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110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Grandview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randview" panose="020B0502040204020203" pitchFamily="34" charset="0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i="1" kern="1200">
          <a:solidFill>
            <a:schemeClr val="tx1"/>
          </a:solidFill>
          <a:latin typeface="Grandview" panose="020B0502040204020203" pitchFamily="34" charset="0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randview" panose="020B0502040204020203" pitchFamily="34" charset="0"/>
          <a:ea typeface="+mn-ea"/>
          <a:cs typeface="+mn-cs"/>
        </a:defRPr>
      </a:lvl3pPr>
      <a:lvl4pPr marL="5029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400" i="1" kern="1200">
          <a:solidFill>
            <a:schemeClr val="tx1"/>
          </a:solidFill>
          <a:latin typeface="Grandview" panose="020B0502040204020203" pitchFamily="34" charset="0"/>
          <a:ea typeface="+mn-ea"/>
          <a:cs typeface="+mn-cs"/>
        </a:defRPr>
      </a:lvl4pPr>
      <a:lvl5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Grandview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C0C1BE69-E42B-DFD6-1DA8-BD76C2F85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2899" y="5939334"/>
            <a:ext cx="3130998" cy="490523"/>
          </a:xfrm>
          <a:prstGeom prst="rect">
            <a:avLst/>
          </a:prstGeom>
        </p:spPr>
      </p:pic>
      <p:pic>
        <p:nvPicPr>
          <p:cNvPr id="13" name="Billede 12" descr="Et billede, der indeholder udendørs, vej/gade, sky, køretøj&#10;&#10;Automatisk genereret beskrivelse">
            <a:extLst>
              <a:ext uri="{FF2B5EF4-FFF2-40B4-BE49-F238E27FC236}">
                <a16:creationId xmlns:a16="http://schemas.microsoft.com/office/drawing/2014/main" id="{55A6D766-F769-C8C5-E693-773D99468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7DEE4FF4-9EBC-3C1C-2EC9-3CCD38ED9F0B}"/>
              </a:ext>
            </a:extLst>
          </p:cNvPr>
          <p:cNvSpPr/>
          <p:nvPr/>
        </p:nvSpPr>
        <p:spPr>
          <a:xfrm>
            <a:off x="4184072" y="1140438"/>
            <a:ext cx="4424219" cy="1463507"/>
          </a:xfrm>
          <a:prstGeom prst="rect">
            <a:avLst/>
          </a:prstGeom>
          <a:solidFill>
            <a:srgbClr val="181C3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835586-8DFF-D3FE-47D3-32EE16425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1223" y="1257397"/>
            <a:ext cx="5210751" cy="1229591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da-DK" sz="4400" cap="none" spc="-150" dirty="0">
                <a:latin typeface="Grandview" panose="020B0502040204020203" pitchFamily="34" charset="0"/>
                <a:ea typeface="Transducer" pitchFamily="50" charset="0"/>
              </a:rPr>
              <a:t>Hjælp os med at </a:t>
            </a:r>
            <a:br>
              <a:rPr lang="da-DK" sz="4400" cap="none" spc="-150" dirty="0">
                <a:latin typeface="Grandview" panose="020B0502040204020203" pitchFamily="34" charset="0"/>
                <a:ea typeface="Transducer" pitchFamily="50" charset="0"/>
              </a:rPr>
            </a:br>
            <a:r>
              <a:rPr lang="da-DK" sz="4400" cap="none" spc="-150" dirty="0">
                <a:latin typeface="Grandview" panose="020B0502040204020203" pitchFamily="34" charset="0"/>
                <a:ea typeface="Transducer" pitchFamily="50" charset="0"/>
              </a:rPr>
              <a:t>gøre Arrow kendt </a:t>
            </a:r>
          </a:p>
        </p:txBody>
      </p:sp>
    </p:spTree>
    <p:extLst>
      <p:ext uri="{BB962C8B-B14F-4D97-AF65-F5344CB8AC3E}">
        <p14:creationId xmlns:p14="http://schemas.microsoft.com/office/powerpoint/2010/main" val="2894778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1C2F78B-DEE8-4195-A196-DFC51BDAD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1D79D08-4BE8-4799-BE09-5078DFEE2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5D65A1-16CB-407F-993F-2A6D59BCC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85B57F6-59DE-4274-A37C-F47FE4E42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 descr="Et billede, der indeholder udendørs, sky, tøj, person&#10;&#10;Automatisk genereret beskrivelse">
            <a:extLst>
              <a:ext uri="{FF2B5EF4-FFF2-40B4-BE49-F238E27FC236}">
                <a16:creationId xmlns:a16="http://schemas.microsoft.com/office/drawing/2014/main" id="{B6EB2516-1E1F-5F4A-4192-EBA369BBF4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r="8310" b="2"/>
          <a:stretch/>
        </p:blipFill>
        <p:spPr>
          <a:xfrm>
            <a:off x="3093268" y="10"/>
            <a:ext cx="9098732" cy="6857990"/>
          </a:xfrm>
          <a:custGeom>
            <a:avLst/>
            <a:gdLst/>
            <a:ahLst/>
            <a:cxnLst/>
            <a:rect l="l" t="t" r="r" b="b"/>
            <a:pathLst>
              <a:path w="9098732" h="6858000">
                <a:moveTo>
                  <a:pt x="6010592" y="0"/>
                </a:moveTo>
                <a:lnTo>
                  <a:pt x="8235629" y="4"/>
                </a:lnTo>
                <a:cubicBezTo>
                  <a:pt x="8235629" y="3"/>
                  <a:pt x="8235630" y="3"/>
                  <a:pt x="8235630" y="2"/>
                </a:cubicBezTo>
                <a:lnTo>
                  <a:pt x="9098732" y="0"/>
                </a:lnTo>
                <a:lnTo>
                  <a:pt x="909873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8C63406-9171-4282-BAAB-2DDC6831F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90295" y="-2"/>
            <a:ext cx="8239927" cy="6858000"/>
          </a:xfrm>
          <a:custGeom>
            <a:avLst/>
            <a:gdLst>
              <a:gd name="connsiteX0" fmla="*/ 6010593 w 8239927"/>
              <a:gd name="connsiteY0" fmla="*/ 0 h 6858000"/>
              <a:gd name="connsiteX1" fmla="*/ 8239927 w 8239927"/>
              <a:gd name="connsiteY1" fmla="*/ 0 h 6858000"/>
              <a:gd name="connsiteX2" fmla="*/ 2229335 w 8239927"/>
              <a:gd name="connsiteY2" fmla="*/ 6858000 h 6858000"/>
              <a:gd name="connsiteX3" fmla="*/ 0 w 82399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927" h="6858000">
                <a:moveTo>
                  <a:pt x="6010593" y="0"/>
                </a:moveTo>
                <a:lnTo>
                  <a:pt x="8239927" y="0"/>
                </a:lnTo>
                <a:lnTo>
                  <a:pt x="22293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el 6">
            <a:extLst>
              <a:ext uri="{FF2B5EF4-FFF2-40B4-BE49-F238E27FC236}">
                <a16:creationId xmlns:a16="http://schemas.microsoft.com/office/drawing/2014/main" id="{BC707839-431F-21BF-EEC5-C1B8E9E17796}"/>
              </a:ext>
            </a:extLst>
          </p:cNvPr>
          <p:cNvSpPr txBox="1">
            <a:spLocks/>
          </p:cNvSpPr>
          <p:nvPr/>
        </p:nvSpPr>
        <p:spPr>
          <a:xfrm>
            <a:off x="1332781" y="821179"/>
            <a:ext cx="5296814" cy="921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Grandview" panose="020B0502040204020203" pitchFamily="34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300" kern="1200" dirty="0">
                <a:solidFill>
                  <a:schemeClr val="tx1"/>
                </a:solidFill>
              </a:rPr>
              <a:t>PRAKTISKE INFO</a:t>
            </a:r>
          </a:p>
        </p:txBody>
      </p:sp>
      <p:sp>
        <p:nvSpPr>
          <p:cNvPr id="8" name="Undertitel 7">
            <a:extLst>
              <a:ext uri="{FF2B5EF4-FFF2-40B4-BE49-F238E27FC236}">
                <a16:creationId xmlns:a16="http://schemas.microsoft.com/office/drawing/2014/main" id="{E3B9D309-7E9E-C107-BFCA-EEC41B6C15CF}"/>
              </a:ext>
            </a:extLst>
          </p:cNvPr>
          <p:cNvSpPr txBox="1">
            <a:spLocks/>
          </p:cNvSpPr>
          <p:nvPr/>
        </p:nvSpPr>
        <p:spPr>
          <a:xfrm>
            <a:off x="1295419" y="2008173"/>
            <a:ext cx="5296814" cy="341580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1800" i="1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3pPr>
            <a:lvl4pPr marL="50292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1400" i="1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4pPr>
            <a:lvl5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Prisen for et Arrow-forløb er nu 24.900 kr.</a:t>
            </a:r>
            <a:endParaRPr lang="da-DK" sz="1800" b="1" kern="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a-DK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Beløbet betales i 3 rater à 8.300 kr. forud for hvert internat. </a:t>
            </a:r>
            <a:endParaRPr lang="da-DK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Beløbet dækker: </a:t>
            </a:r>
            <a:endParaRPr lang="da-DK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da-DK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Internater med fuld forplejning på Ådalen Retræte, undervisningsmaterialer inkl. personlighedsprofil, undervisning, mentoring mm. </a:t>
            </a:r>
            <a:endParaRPr lang="da-DK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da-DK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Derudover må påregnes udgifter til litteratur, transport mm.</a:t>
            </a:r>
            <a:br>
              <a:rPr lang="da-DK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da-DK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 optages max. 20 deltagere på forløbet.</a:t>
            </a:r>
            <a:endParaRPr lang="da-DK" dirty="0"/>
          </a:p>
        </p:txBody>
      </p:sp>
      <p:pic>
        <p:nvPicPr>
          <p:cNvPr id="9" name="Billede 8" descr="Et billede, der indeholder linje/række, cirkel, Grafik&#10;&#10;Automatisk genereret beskrivelse">
            <a:extLst>
              <a:ext uri="{FF2B5EF4-FFF2-40B4-BE49-F238E27FC236}">
                <a16:creationId xmlns:a16="http://schemas.microsoft.com/office/drawing/2014/main" id="{B30884C3-9921-4F5C-F2EB-C6CD1881F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1" y="5899144"/>
            <a:ext cx="947696" cy="68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269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1C2F78B-DEE8-4195-A196-DFC51BDAD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1D79D08-4BE8-4799-BE09-5078DFEE2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5D65A1-16CB-407F-993F-2A6D59BCC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85B57F6-59DE-4274-A37C-F47FE4E42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B6EB2516-1E1F-5F4A-4192-EBA369BBF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2" r="5762"/>
          <a:stretch/>
        </p:blipFill>
        <p:spPr>
          <a:xfrm>
            <a:off x="3093268" y="10"/>
            <a:ext cx="9098732" cy="6857990"/>
          </a:xfrm>
          <a:custGeom>
            <a:avLst/>
            <a:gdLst/>
            <a:ahLst/>
            <a:cxnLst/>
            <a:rect l="l" t="t" r="r" b="b"/>
            <a:pathLst>
              <a:path w="9098732" h="6858000">
                <a:moveTo>
                  <a:pt x="6010592" y="0"/>
                </a:moveTo>
                <a:lnTo>
                  <a:pt x="8235629" y="4"/>
                </a:lnTo>
                <a:cubicBezTo>
                  <a:pt x="8235629" y="3"/>
                  <a:pt x="8235630" y="3"/>
                  <a:pt x="8235630" y="2"/>
                </a:cubicBezTo>
                <a:lnTo>
                  <a:pt x="9098732" y="0"/>
                </a:lnTo>
                <a:lnTo>
                  <a:pt x="909873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8C63406-9171-4282-BAAB-2DDC6831F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90295" y="-2"/>
            <a:ext cx="8239927" cy="6858000"/>
          </a:xfrm>
          <a:custGeom>
            <a:avLst/>
            <a:gdLst>
              <a:gd name="connsiteX0" fmla="*/ 6010593 w 8239927"/>
              <a:gd name="connsiteY0" fmla="*/ 0 h 6858000"/>
              <a:gd name="connsiteX1" fmla="*/ 8239927 w 8239927"/>
              <a:gd name="connsiteY1" fmla="*/ 0 h 6858000"/>
              <a:gd name="connsiteX2" fmla="*/ 2229335 w 8239927"/>
              <a:gd name="connsiteY2" fmla="*/ 6858000 h 6858000"/>
              <a:gd name="connsiteX3" fmla="*/ 0 w 82399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927" h="6858000">
                <a:moveTo>
                  <a:pt x="6010593" y="0"/>
                </a:moveTo>
                <a:lnTo>
                  <a:pt x="8239927" y="0"/>
                </a:lnTo>
                <a:lnTo>
                  <a:pt x="22293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el 6">
            <a:extLst>
              <a:ext uri="{FF2B5EF4-FFF2-40B4-BE49-F238E27FC236}">
                <a16:creationId xmlns:a16="http://schemas.microsoft.com/office/drawing/2014/main" id="{BC707839-431F-21BF-EEC5-C1B8E9E17796}"/>
              </a:ext>
            </a:extLst>
          </p:cNvPr>
          <p:cNvSpPr txBox="1">
            <a:spLocks/>
          </p:cNvSpPr>
          <p:nvPr/>
        </p:nvSpPr>
        <p:spPr>
          <a:xfrm>
            <a:off x="1332781" y="821179"/>
            <a:ext cx="5296814" cy="921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Grandview" panose="020B0502040204020203" pitchFamily="34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300" kern="1200" dirty="0">
                <a:solidFill>
                  <a:schemeClr val="tx1"/>
                </a:solidFill>
              </a:rPr>
              <a:t>VIGTIGE DATOER</a:t>
            </a:r>
          </a:p>
        </p:txBody>
      </p:sp>
      <p:sp>
        <p:nvSpPr>
          <p:cNvPr id="8" name="Undertitel 7">
            <a:extLst>
              <a:ext uri="{FF2B5EF4-FFF2-40B4-BE49-F238E27FC236}">
                <a16:creationId xmlns:a16="http://schemas.microsoft.com/office/drawing/2014/main" id="{E3B9D309-7E9E-C107-BFCA-EEC41B6C15CF}"/>
              </a:ext>
            </a:extLst>
          </p:cNvPr>
          <p:cNvSpPr txBox="1">
            <a:spLocks/>
          </p:cNvSpPr>
          <p:nvPr/>
        </p:nvSpPr>
        <p:spPr>
          <a:xfrm>
            <a:off x="1295419" y="2008173"/>
            <a:ext cx="5296814" cy="34158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1800" i="1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3pPr>
            <a:lvl4pPr marL="50292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1400" i="1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4pPr>
            <a:lvl5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Ansøgningsfrist 1. juni 2024 </a:t>
            </a:r>
          </a:p>
          <a:p>
            <a:r>
              <a:rPr lang="da-DK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Opstartswebinar: den 15. august 2024 kl. 19-21</a:t>
            </a:r>
          </a:p>
          <a:p>
            <a:r>
              <a:rPr lang="da-DK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Tre internater på Ådalen Retræte nær Randers, som afholdes fra onsdag kl. 18 til lørdag kl. 15 på følgende datoer: </a:t>
            </a:r>
          </a:p>
          <a:p>
            <a:pPr lvl="1"/>
            <a:r>
              <a:rPr lang="da-DK" sz="1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11. – 14. september 2024, </a:t>
            </a:r>
          </a:p>
          <a:p>
            <a:pPr lvl="1"/>
            <a:r>
              <a:rPr lang="da-DK" sz="1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5. – 8. februar 2025 </a:t>
            </a:r>
          </a:p>
          <a:p>
            <a:pPr lvl="1"/>
            <a:r>
              <a:rPr lang="da-DK" sz="1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18. - 21. juni 2025. </a:t>
            </a:r>
          </a:p>
        </p:txBody>
      </p:sp>
      <p:pic>
        <p:nvPicPr>
          <p:cNvPr id="2" name="Billede 1" descr="Et billede, der indeholder linje/række, cirkel, Grafik&#10;&#10;Automatisk genereret beskrivelse">
            <a:extLst>
              <a:ext uri="{FF2B5EF4-FFF2-40B4-BE49-F238E27FC236}">
                <a16:creationId xmlns:a16="http://schemas.microsoft.com/office/drawing/2014/main" id="{02262E0C-05C5-65BD-408C-8440DC307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1" y="5899144"/>
            <a:ext cx="947696" cy="68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93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41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31A3B678-C014-37E4-8C12-6B920449C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426" y="556545"/>
            <a:ext cx="4999872" cy="1022137"/>
          </a:xfrm>
        </p:spPr>
        <p:txBody>
          <a:bodyPr>
            <a:noAutofit/>
          </a:bodyPr>
          <a:lstStyle/>
          <a:p>
            <a:pPr algn="l"/>
            <a:r>
              <a:rPr lang="da-DK" sz="4800" dirty="0">
                <a:latin typeface="Grandview" panose="020B0502040204020203" pitchFamily="34" charset="0"/>
              </a:rPr>
              <a:t>OM ARROW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5BB99E41-ED07-BEE8-4EE8-DD12EFE35B52}"/>
              </a:ext>
            </a:extLst>
          </p:cNvPr>
          <p:cNvSpPr txBox="1"/>
          <p:nvPr/>
        </p:nvSpPr>
        <p:spPr>
          <a:xfrm>
            <a:off x="5731302" y="1613186"/>
            <a:ext cx="42439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dirty="0">
                <a:latin typeface="Grandview" panose="020B0502040204020203" pitchFamily="34" charset="0"/>
              </a:rPr>
              <a:t>I Danmark blev Arrow-programmet igangsat i 2013. Siden da har 70 ledere gennemført et forløb i Danmark.</a:t>
            </a:r>
          </a:p>
          <a:p>
            <a:endParaRPr lang="da-DK" sz="1800" dirty="0">
              <a:latin typeface="Grandview" panose="020B0502040204020203" pitchFamily="34" charset="0"/>
            </a:endParaRPr>
          </a:p>
          <a:p>
            <a:r>
              <a:rPr lang="da-DK" sz="1800" dirty="0">
                <a:latin typeface="Grandview" panose="020B0502040204020203" pitchFamily="34" charset="0"/>
              </a:rPr>
              <a:t>Vi er en del af den internationale Arrow Alliance, og der findes programmer i USA, Canada, Irland, England, Australien, New Zealand, Polen, Norge og Filippinerne.</a:t>
            </a:r>
          </a:p>
          <a:p>
            <a:endParaRPr lang="da-DK" sz="1800" dirty="0">
              <a:latin typeface="Grandview" panose="020B0502040204020203" pitchFamily="34" charset="0"/>
            </a:endParaRPr>
          </a:p>
          <a:p>
            <a:r>
              <a:rPr lang="da-DK" sz="1800" dirty="0">
                <a:latin typeface="Grandview" panose="020B0502040204020203" pitchFamily="34" charset="0"/>
              </a:rPr>
              <a:t>Arrow er associeret medlem af Evangelisk Alliance og har Lausannepagten som teologisk grundlag. Vi er organiseret som en selvstændig arbejdsgruppe under Ådalen Retræte. 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8472D91-B78F-DFA4-29D7-4544CD66C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8523" y="3927623"/>
            <a:ext cx="3423688" cy="22824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EDFC9EF5-7B89-B4D3-4F0A-C748698AC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192" y="974785"/>
            <a:ext cx="2080809" cy="322822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5AC389CB-21EA-9E0B-1CE3-484BEEC2B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" b="841"/>
          <a:stretch/>
        </p:blipFill>
        <p:spPr>
          <a:xfrm>
            <a:off x="3022938" y="1730773"/>
            <a:ext cx="2454878" cy="160882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72220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41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31A3B678-C014-37E4-8C12-6B920449C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253" y="515499"/>
            <a:ext cx="4999872" cy="1022137"/>
          </a:xfrm>
        </p:spPr>
        <p:txBody>
          <a:bodyPr>
            <a:noAutofit/>
          </a:bodyPr>
          <a:lstStyle/>
          <a:p>
            <a:pPr algn="l"/>
            <a:r>
              <a:rPr lang="da-DK" sz="4800" dirty="0">
                <a:latin typeface="Grandview" panose="020B0502040204020203" pitchFamily="34" charset="0"/>
              </a:rPr>
              <a:t>OM ARROW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5BB99E41-ED07-BEE8-4EE8-DD12EFE35B52}"/>
              </a:ext>
            </a:extLst>
          </p:cNvPr>
          <p:cNvSpPr txBox="1"/>
          <p:nvPr/>
        </p:nvSpPr>
        <p:spPr>
          <a:xfrm>
            <a:off x="5389559" y="1613186"/>
            <a:ext cx="5607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latin typeface="Grandview" panose="020B0502040204020203" pitchFamily="34" charset="0"/>
              </a:rPr>
              <a:t>Arbejdsgruppen for Arrow er: 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EDFC9EF5-7B89-B4D3-4F0A-C748698AC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2129" y="790290"/>
            <a:ext cx="1135699" cy="1482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CF4A3A53-6800-8B47-7966-6ED813DDF280}"/>
              </a:ext>
            </a:extLst>
          </p:cNvPr>
          <p:cNvSpPr txBox="1"/>
          <p:nvPr/>
        </p:nvSpPr>
        <p:spPr>
          <a:xfrm>
            <a:off x="5386197" y="2389517"/>
            <a:ext cx="5610447" cy="3372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Jesper Oehlenschläger, Folkekirken / Dansk Oase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Peter Kofoed Herbst, Kronjyllands Frimenighed,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Michael Rostved, Frikirken Randers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Peter Götz, Evangelisk Frikirke Danmark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Helle Torp Tjørnelund, Karlslunde Strandkirke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Ruben Andersen-Hoel, Evangelisk Frikirke Danmark og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Louise Aaen, Metodistkirken</a:t>
            </a:r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EBAF6484-5074-3482-3ABD-3044DAAB71C0}"/>
              </a:ext>
            </a:extLst>
          </p:cNvPr>
          <p:cNvSpPr txBox="1"/>
          <p:nvPr/>
        </p:nvSpPr>
        <p:spPr>
          <a:xfrm>
            <a:off x="1054976" y="2272378"/>
            <a:ext cx="1106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Grandview" panose="020B0502040204020203" pitchFamily="34" charset="0"/>
              </a:rPr>
              <a:t>Jesper</a:t>
            </a:r>
          </a:p>
        </p:txBody>
      </p:sp>
      <p:pic>
        <p:nvPicPr>
          <p:cNvPr id="21" name="Billede 20">
            <a:extLst>
              <a:ext uri="{FF2B5EF4-FFF2-40B4-BE49-F238E27FC236}">
                <a16:creationId xmlns:a16="http://schemas.microsoft.com/office/drawing/2014/main" id="{B563A2E3-C049-613A-F78D-A6429848E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1994" y="805839"/>
            <a:ext cx="1097537" cy="14322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2" name="Tekstfelt 21">
            <a:extLst>
              <a:ext uri="{FF2B5EF4-FFF2-40B4-BE49-F238E27FC236}">
                <a16:creationId xmlns:a16="http://schemas.microsoft.com/office/drawing/2014/main" id="{892A4217-7805-25E5-0946-F71726A6794F}"/>
              </a:ext>
            </a:extLst>
          </p:cNvPr>
          <p:cNvSpPr txBox="1"/>
          <p:nvPr/>
        </p:nvSpPr>
        <p:spPr>
          <a:xfrm>
            <a:off x="2389630" y="2272378"/>
            <a:ext cx="1106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Grandview" panose="020B0502040204020203" pitchFamily="34" charset="0"/>
              </a:rPr>
              <a:t>Peter K. H.</a:t>
            </a:r>
          </a:p>
        </p:txBody>
      </p:sp>
      <p:pic>
        <p:nvPicPr>
          <p:cNvPr id="23" name="Billede 22">
            <a:extLst>
              <a:ext uri="{FF2B5EF4-FFF2-40B4-BE49-F238E27FC236}">
                <a16:creationId xmlns:a16="http://schemas.microsoft.com/office/drawing/2014/main" id="{11C72CF1-AA46-B26D-C911-6CE8762ED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4517" y="790747"/>
            <a:ext cx="1097537" cy="14624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4" name="Tekstfelt 23">
            <a:extLst>
              <a:ext uri="{FF2B5EF4-FFF2-40B4-BE49-F238E27FC236}">
                <a16:creationId xmlns:a16="http://schemas.microsoft.com/office/drawing/2014/main" id="{4223159F-9E27-8096-A328-8437905DDEEF}"/>
              </a:ext>
            </a:extLst>
          </p:cNvPr>
          <p:cNvSpPr txBox="1"/>
          <p:nvPr/>
        </p:nvSpPr>
        <p:spPr>
          <a:xfrm>
            <a:off x="3752153" y="2272378"/>
            <a:ext cx="1106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Grandview" panose="020B0502040204020203" pitchFamily="34" charset="0"/>
              </a:rPr>
              <a:t>Michael</a:t>
            </a:r>
          </a:p>
        </p:txBody>
      </p:sp>
      <p:pic>
        <p:nvPicPr>
          <p:cNvPr id="27" name="Billede 26">
            <a:extLst>
              <a:ext uri="{FF2B5EF4-FFF2-40B4-BE49-F238E27FC236}">
                <a16:creationId xmlns:a16="http://schemas.microsoft.com/office/drawing/2014/main" id="{F631D37F-2C8E-07DE-C445-552C9F0633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1994" y="2731620"/>
            <a:ext cx="1097537" cy="14322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8" name="Tekstfelt 27">
            <a:extLst>
              <a:ext uri="{FF2B5EF4-FFF2-40B4-BE49-F238E27FC236}">
                <a16:creationId xmlns:a16="http://schemas.microsoft.com/office/drawing/2014/main" id="{60383E8F-3CE1-F772-F5F2-96ED3D07D5D8}"/>
              </a:ext>
            </a:extLst>
          </p:cNvPr>
          <p:cNvSpPr txBox="1"/>
          <p:nvPr/>
        </p:nvSpPr>
        <p:spPr>
          <a:xfrm>
            <a:off x="2389630" y="4198159"/>
            <a:ext cx="1106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Grandview" panose="020B0502040204020203" pitchFamily="34" charset="0"/>
              </a:rPr>
              <a:t>Peter G.</a:t>
            </a:r>
          </a:p>
        </p:txBody>
      </p:sp>
      <p:pic>
        <p:nvPicPr>
          <p:cNvPr id="29" name="Billede 28">
            <a:extLst>
              <a:ext uri="{FF2B5EF4-FFF2-40B4-BE49-F238E27FC236}">
                <a16:creationId xmlns:a16="http://schemas.microsoft.com/office/drawing/2014/main" id="{9E7CC518-98D8-2044-C2D4-DB28F0D1EA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4517" y="2776576"/>
            <a:ext cx="1097537" cy="134237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0" name="Tekstfelt 29">
            <a:extLst>
              <a:ext uri="{FF2B5EF4-FFF2-40B4-BE49-F238E27FC236}">
                <a16:creationId xmlns:a16="http://schemas.microsoft.com/office/drawing/2014/main" id="{6DF6E07D-821A-77A5-7BAC-2E0E6A31895E}"/>
              </a:ext>
            </a:extLst>
          </p:cNvPr>
          <p:cNvSpPr txBox="1"/>
          <p:nvPr/>
        </p:nvSpPr>
        <p:spPr>
          <a:xfrm>
            <a:off x="3752153" y="4198159"/>
            <a:ext cx="1106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Grandview" panose="020B0502040204020203" pitchFamily="34" charset="0"/>
              </a:rPr>
              <a:t>Helle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539A3D25-5BF2-F2DB-9C18-EDC76F5BBB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1994" y="4675877"/>
            <a:ext cx="1097537" cy="14322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4" name="Tekstfelt 33">
            <a:extLst>
              <a:ext uri="{FF2B5EF4-FFF2-40B4-BE49-F238E27FC236}">
                <a16:creationId xmlns:a16="http://schemas.microsoft.com/office/drawing/2014/main" id="{5DBE0600-93FE-EBE0-D702-BE3A9B644963}"/>
              </a:ext>
            </a:extLst>
          </p:cNvPr>
          <p:cNvSpPr txBox="1"/>
          <p:nvPr/>
        </p:nvSpPr>
        <p:spPr>
          <a:xfrm>
            <a:off x="2389630" y="6142416"/>
            <a:ext cx="1106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Grandview" panose="020B0502040204020203" pitchFamily="34" charset="0"/>
              </a:rPr>
              <a:t>Ruben</a:t>
            </a:r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9C2DA333-7961-1118-46F4-BD875222B3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4517" y="4675877"/>
            <a:ext cx="1097537" cy="14322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6" name="Tekstfelt 35">
            <a:extLst>
              <a:ext uri="{FF2B5EF4-FFF2-40B4-BE49-F238E27FC236}">
                <a16:creationId xmlns:a16="http://schemas.microsoft.com/office/drawing/2014/main" id="{4E68127F-E9FE-DA3C-0F78-A8FF73CE2DFC}"/>
              </a:ext>
            </a:extLst>
          </p:cNvPr>
          <p:cNvSpPr txBox="1"/>
          <p:nvPr/>
        </p:nvSpPr>
        <p:spPr>
          <a:xfrm>
            <a:off x="3752153" y="6142416"/>
            <a:ext cx="1106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Grandview" panose="020B0502040204020203" pitchFamily="34" charset="0"/>
              </a:rPr>
              <a:t>Louise</a:t>
            </a:r>
          </a:p>
        </p:txBody>
      </p:sp>
    </p:spTree>
    <p:extLst>
      <p:ext uri="{BB962C8B-B14F-4D97-AF65-F5344CB8AC3E}">
        <p14:creationId xmlns:p14="http://schemas.microsoft.com/office/powerpoint/2010/main" val="4256318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C0C1BE69-E42B-DFD6-1DA8-BD76C2F85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2899" y="5939334"/>
            <a:ext cx="3130998" cy="490523"/>
          </a:xfrm>
          <a:prstGeom prst="rect">
            <a:avLst/>
          </a:prstGeom>
        </p:spPr>
      </p:pic>
      <p:pic>
        <p:nvPicPr>
          <p:cNvPr id="13" name="Billede 12" descr="Et billede, der indeholder udendørs, vej/gade, sky, køretøj&#10;&#10;Automatisk genereret beskrivelse">
            <a:extLst>
              <a:ext uri="{FF2B5EF4-FFF2-40B4-BE49-F238E27FC236}">
                <a16:creationId xmlns:a16="http://schemas.microsoft.com/office/drawing/2014/main" id="{55A6D766-F769-C8C5-E693-773D99468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7DEE4FF4-9EBC-3C1C-2EC9-3CCD38ED9F0B}"/>
              </a:ext>
            </a:extLst>
          </p:cNvPr>
          <p:cNvSpPr/>
          <p:nvPr/>
        </p:nvSpPr>
        <p:spPr>
          <a:xfrm>
            <a:off x="4184072" y="1140438"/>
            <a:ext cx="4424219" cy="1463507"/>
          </a:xfrm>
          <a:prstGeom prst="rect">
            <a:avLst/>
          </a:prstGeom>
          <a:solidFill>
            <a:srgbClr val="181C3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835586-8DFF-D3FE-47D3-32EE16425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1223" y="1257397"/>
            <a:ext cx="5210751" cy="1229591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da-DK" sz="4400" cap="none" spc="-150" dirty="0">
                <a:latin typeface="Grandview" panose="020B0502040204020203" pitchFamily="34" charset="0"/>
                <a:ea typeface="Transducer" pitchFamily="50" charset="0"/>
              </a:rPr>
              <a:t>Hjælp os med at </a:t>
            </a:r>
            <a:br>
              <a:rPr lang="da-DK" sz="4400" cap="none" spc="-150" dirty="0">
                <a:latin typeface="Grandview" panose="020B0502040204020203" pitchFamily="34" charset="0"/>
                <a:ea typeface="Transducer" pitchFamily="50" charset="0"/>
              </a:rPr>
            </a:br>
            <a:r>
              <a:rPr lang="da-DK" sz="4400" cap="none" spc="-150" dirty="0">
                <a:latin typeface="Grandview" panose="020B0502040204020203" pitchFamily="34" charset="0"/>
                <a:ea typeface="Transducer" pitchFamily="50" charset="0"/>
              </a:rPr>
              <a:t>gøre Arrow kendt </a:t>
            </a:r>
          </a:p>
        </p:txBody>
      </p:sp>
    </p:spTree>
    <p:extLst>
      <p:ext uri="{BB962C8B-B14F-4D97-AF65-F5344CB8AC3E}">
        <p14:creationId xmlns:p14="http://schemas.microsoft.com/office/powerpoint/2010/main" val="3579198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99B47F15-06F8-49CA-832D-8FF0D5098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0554" y="1225488"/>
            <a:ext cx="6059905" cy="650311"/>
          </a:xfrm>
        </p:spPr>
        <p:txBody>
          <a:bodyPr>
            <a:normAutofit fontScale="90000"/>
          </a:bodyPr>
          <a:lstStyle/>
          <a:p>
            <a:r>
              <a:rPr lang="da-DK" dirty="0"/>
              <a:t>dagsorden</a:t>
            </a:r>
          </a:p>
        </p:txBody>
      </p:sp>
      <p:sp>
        <p:nvSpPr>
          <p:cNvPr id="8" name="Undertitel 7">
            <a:extLst>
              <a:ext uri="{FF2B5EF4-FFF2-40B4-BE49-F238E27FC236}">
                <a16:creationId xmlns:a16="http://schemas.microsoft.com/office/drawing/2014/main" id="{8ADCF314-F85A-B746-EDA4-CDCA2A19A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8658" y="2139602"/>
            <a:ext cx="5819274" cy="949913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da-DK" dirty="0"/>
              <a:t>Præsentation af Arrow – opdateret program</a:t>
            </a:r>
          </a:p>
          <a:p>
            <a:pPr marL="342900" indent="-342900">
              <a:buAutoNum type="arabicPeriod"/>
            </a:pPr>
            <a:r>
              <a:rPr lang="da-DK" dirty="0"/>
              <a:t>Samtale om lederudvikling i din sammenhæng</a:t>
            </a:r>
          </a:p>
        </p:txBody>
      </p:sp>
      <p:sp>
        <p:nvSpPr>
          <p:cNvPr id="9" name="Undertitel 7">
            <a:extLst>
              <a:ext uri="{FF2B5EF4-FFF2-40B4-BE49-F238E27FC236}">
                <a16:creationId xmlns:a16="http://schemas.microsoft.com/office/drawing/2014/main" id="{F9F9D5BD-29E1-E775-584E-EEB4E39D7F7D}"/>
              </a:ext>
            </a:extLst>
          </p:cNvPr>
          <p:cNvSpPr txBox="1">
            <a:spLocks/>
          </p:cNvSpPr>
          <p:nvPr/>
        </p:nvSpPr>
        <p:spPr>
          <a:xfrm>
            <a:off x="1388658" y="3757008"/>
            <a:ext cx="4620353" cy="1987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2000" i="1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1600" i="1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Grandview" panose="020B05020402040202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dirty="0"/>
              <a:t>Vi har opdateret vores program, så det nu er endnu skarpere, endnu bedre – og endda billigere! </a:t>
            </a:r>
          </a:p>
          <a:p>
            <a:r>
              <a:rPr lang="da-DK" sz="1400" dirty="0"/>
              <a:t>Vi rekrutterer i øjeblikket til det næstkommende forløb: Hold 5 med opstart i august 2024.</a:t>
            </a:r>
          </a:p>
          <a:p>
            <a:r>
              <a:rPr lang="da-DK" sz="1400" dirty="0"/>
              <a:t>Tak for din hjælp med at fylde bussen og udvikle ledere til Guds kirke.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956A740A-11FA-5B9C-1D45-B98B9189D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2899" y="5939334"/>
            <a:ext cx="3130998" cy="49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6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 descr="Et billede, der indeholder udendørs, vej/gade, sky, køretøj&#10;&#10;Automatisk genereret beskrivelse">
            <a:extLst>
              <a:ext uri="{FF2B5EF4-FFF2-40B4-BE49-F238E27FC236}">
                <a16:creationId xmlns:a16="http://schemas.microsoft.com/office/drawing/2014/main" id="{55A6D766-F769-C8C5-E693-773D99468A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80"/>
          <a:stretch/>
        </p:blipFill>
        <p:spPr>
          <a:xfrm>
            <a:off x="6738569" y="0"/>
            <a:ext cx="545343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5835586-8DFF-D3FE-47D3-32EE16425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867" y="2104007"/>
            <a:ext cx="4753155" cy="3664171"/>
          </a:xfrm>
        </p:spPr>
        <p:txBody>
          <a:bodyPr anchor="t">
            <a:noAutofit/>
          </a:bodyPr>
          <a:lstStyle/>
          <a:p>
            <a:pPr>
              <a:lnSpc>
                <a:spcPct val="120000"/>
              </a:lnSpc>
            </a:pPr>
            <a:r>
              <a:rPr lang="da-DK" sz="2400" cap="none" dirty="0">
                <a:latin typeface="Grandview" panose="020B0502040204020203" pitchFamily="34" charset="0"/>
                <a:ea typeface="Transducer" pitchFamily="50" charset="0"/>
              </a:rPr>
              <a:t>At se flere ledere der er: ledt mere af, leder mere som, og leder mere til… Jesus </a:t>
            </a:r>
            <a:br>
              <a:rPr lang="da-DK" sz="2400" cap="none" dirty="0">
                <a:latin typeface="Grandview" panose="020B0502040204020203" pitchFamily="34" charset="0"/>
                <a:ea typeface="Transducer" pitchFamily="50" charset="0"/>
              </a:rPr>
            </a:br>
            <a:br>
              <a:rPr lang="da-DK" sz="2400" cap="none" dirty="0">
                <a:latin typeface="Grandview" panose="020B0502040204020203" pitchFamily="34" charset="0"/>
                <a:ea typeface="Transducer" pitchFamily="50" charset="0"/>
              </a:rPr>
            </a:br>
            <a:r>
              <a:rPr lang="da-DK" sz="1800" cap="none" dirty="0">
                <a:latin typeface="Grandview" panose="020B0502040204020203" pitchFamily="34" charset="0"/>
                <a:ea typeface="Transducer" pitchFamily="50" charset="0"/>
              </a:rPr>
              <a:t>Identitet</a:t>
            </a:r>
            <a:br>
              <a:rPr lang="da-DK" sz="1800" cap="none" dirty="0">
                <a:latin typeface="Grandview" panose="020B0502040204020203" pitchFamily="34" charset="0"/>
                <a:ea typeface="Transducer" pitchFamily="50" charset="0"/>
              </a:rPr>
            </a:br>
            <a:r>
              <a:rPr lang="da-DK" sz="1800" cap="none" dirty="0">
                <a:latin typeface="Grandview" panose="020B0502040204020203" pitchFamily="34" charset="0"/>
                <a:ea typeface="Transducer" pitchFamily="50" charset="0"/>
              </a:rPr>
              <a:t>Kald</a:t>
            </a:r>
            <a:br>
              <a:rPr lang="da-DK" sz="1800" cap="none" dirty="0">
                <a:latin typeface="Grandview" panose="020B0502040204020203" pitchFamily="34" charset="0"/>
                <a:ea typeface="Transducer" pitchFamily="50" charset="0"/>
              </a:rPr>
            </a:br>
            <a:r>
              <a:rPr lang="da-DK" sz="1800" cap="none" dirty="0">
                <a:latin typeface="Grandview" panose="020B0502040204020203" pitchFamily="34" charset="0"/>
                <a:ea typeface="Transducer" pitchFamily="50" charset="0"/>
              </a:rPr>
              <a:t>Karakter</a:t>
            </a:r>
            <a:br>
              <a:rPr lang="da-DK" sz="1800" cap="none" dirty="0">
                <a:latin typeface="Grandview" panose="020B0502040204020203" pitchFamily="34" charset="0"/>
                <a:ea typeface="Transducer" pitchFamily="50" charset="0"/>
              </a:rPr>
            </a:br>
            <a:r>
              <a:rPr lang="da-DK" sz="1800" cap="none" dirty="0" err="1">
                <a:latin typeface="Grandview" panose="020B0502040204020203" pitchFamily="34" charset="0"/>
                <a:ea typeface="Transducer" pitchFamily="50" charset="0"/>
              </a:rPr>
              <a:t>Kompentencer</a:t>
            </a:r>
            <a:r>
              <a:rPr lang="da-DK" sz="1800" cap="none" dirty="0">
                <a:latin typeface="Grandview" panose="020B0502040204020203" pitchFamily="34" charset="0"/>
                <a:ea typeface="Transducer" pitchFamily="50" charset="0"/>
              </a:rPr>
              <a:t> </a:t>
            </a:r>
            <a:br>
              <a:rPr lang="da-DK" sz="1800" cap="none" dirty="0">
                <a:latin typeface="Grandview" panose="020B0502040204020203" pitchFamily="34" charset="0"/>
                <a:ea typeface="Transducer" pitchFamily="50" charset="0"/>
              </a:rPr>
            </a:br>
            <a:r>
              <a:rPr lang="da-DK" sz="1800" cap="none" dirty="0">
                <a:latin typeface="Grandview" panose="020B0502040204020203" pitchFamily="34" charset="0"/>
                <a:ea typeface="Transducer" pitchFamily="50" charset="0"/>
              </a:rPr>
              <a:t>Mission </a:t>
            </a:r>
            <a:endParaRPr lang="da-DK" sz="2400" cap="none" dirty="0">
              <a:latin typeface="Grandview" panose="020B0502040204020203" pitchFamily="34" charset="0"/>
              <a:ea typeface="Transducer" pitchFamily="50" charset="0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D814B4A-0EB9-2BA9-B2AE-ADBFAEC554D1}"/>
              </a:ext>
            </a:extLst>
          </p:cNvPr>
          <p:cNvSpPr txBox="1">
            <a:spLocks/>
          </p:cNvSpPr>
          <p:nvPr/>
        </p:nvSpPr>
        <p:spPr>
          <a:xfrm>
            <a:off x="1293918" y="1074565"/>
            <a:ext cx="5976891" cy="1029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Grandview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da-DK" sz="4300" dirty="0"/>
              <a:t>VISION FOR ARROW</a:t>
            </a:r>
          </a:p>
        </p:txBody>
      </p:sp>
    </p:spTree>
    <p:extLst>
      <p:ext uri="{BB962C8B-B14F-4D97-AF65-F5344CB8AC3E}">
        <p14:creationId xmlns:p14="http://schemas.microsoft.com/office/powerpoint/2010/main" val="1395383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41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31A3B678-C014-37E4-8C12-6B920449C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426" y="556545"/>
            <a:ext cx="2863792" cy="1022137"/>
          </a:xfrm>
        </p:spPr>
        <p:txBody>
          <a:bodyPr>
            <a:noAutofit/>
          </a:bodyPr>
          <a:lstStyle/>
          <a:p>
            <a:pPr algn="l"/>
            <a:r>
              <a:rPr lang="da-DK" sz="4800" dirty="0">
                <a:latin typeface="Grandview" panose="020B0502040204020203" pitchFamily="34" charset="0"/>
              </a:rPr>
              <a:t>INDHOLD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5BB99E41-ED07-BEE8-4EE8-DD12EFE35B52}"/>
              </a:ext>
            </a:extLst>
          </p:cNvPr>
          <p:cNvSpPr txBox="1"/>
          <p:nvPr/>
        </p:nvSpPr>
        <p:spPr>
          <a:xfrm>
            <a:off x="5731302" y="1613186"/>
            <a:ext cx="44754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3 internater à 3 døgns varighed i skønne omgivelser på Ådalen Retræte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5 webinarer om forskellige ledelsestemaer med inspirerende undervisere fra ind- og udland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6 sessioner med en personlig mentor mellem internaterne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Samlinger i mindre grupper – både under og mellem internaterne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1 ledelsesprofil , der kortlægger dine styrker, værdier og udviklingsområder med individuel feedback</a:t>
            </a:r>
          </a:p>
        </p:txBody>
      </p:sp>
      <p:pic>
        <p:nvPicPr>
          <p:cNvPr id="4" name="Billede 3" descr="Et billede, der indeholder udendørs, bygning, hus, vindue&#10;&#10;Automatisk genereret beskrivelse">
            <a:extLst>
              <a:ext uri="{FF2B5EF4-FFF2-40B4-BE49-F238E27FC236}">
                <a16:creationId xmlns:a16="http://schemas.microsoft.com/office/drawing/2014/main" id="{58472D91-B78F-DFA4-29D7-4544CD66C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810" y="3927623"/>
            <a:ext cx="3427115" cy="22824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Billede 5" descr="Et billede, der indeholder Ansigt, tøj, person, skjorte/bluse/T-shirt&#10;&#10;Automatisk genereret beskrivelse">
            <a:extLst>
              <a:ext uri="{FF2B5EF4-FFF2-40B4-BE49-F238E27FC236}">
                <a16:creationId xmlns:a16="http://schemas.microsoft.com/office/drawing/2014/main" id="{EDFC9EF5-7B89-B4D3-4F0A-C748698AC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13" y="974785"/>
            <a:ext cx="2435968" cy="322822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5AC389CB-21EA-9E0B-1CE3-484BEEC2B7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8" r="4909"/>
          <a:stretch/>
        </p:blipFill>
        <p:spPr>
          <a:xfrm>
            <a:off x="3022938" y="1730773"/>
            <a:ext cx="2454878" cy="160882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86471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99B47F15-06F8-49CA-832D-8FF0D5098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584" y="1242741"/>
            <a:ext cx="3812163" cy="650311"/>
          </a:xfrm>
        </p:spPr>
        <p:txBody>
          <a:bodyPr>
            <a:normAutofit fontScale="90000"/>
          </a:bodyPr>
          <a:lstStyle/>
          <a:p>
            <a:r>
              <a:rPr lang="da-DK" dirty="0"/>
              <a:t>VORES FOKUS</a:t>
            </a:r>
          </a:p>
        </p:txBody>
      </p:sp>
      <p:graphicFrame>
        <p:nvGraphicFramePr>
          <p:cNvPr id="5" name="Pladsholder til indhold 3">
            <a:extLst>
              <a:ext uri="{FF2B5EF4-FFF2-40B4-BE49-F238E27FC236}">
                <a16:creationId xmlns:a16="http://schemas.microsoft.com/office/drawing/2014/main" id="{4DD46F7D-A346-B30E-9782-4BF12EAA2E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6755677"/>
              </p:ext>
            </p:extLst>
          </p:nvPr>
        </p:nvGraphicFramePr>
        <p:xfrm>
          <a:off x="3584973" y="563804"/>
          <a:ext cx="7590971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Billede 5" descr="Et billede, der indeholder linje/række, cirkel, Grafik&#10;&#10;Automatisk genereret beskrivelse">
            <a:extLst>
              <a:ext uri="{FF2B5EF4-FFF2-40B4-BE49-F238E27FC236}">
                <a16:creationId xmlns:a16="http://schemas.microsoft.com/office/drawing/2014/main" id="{71B19C82-117E-2D93-25F4-204A2A7876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1" y="5899144"/>
            <a:ext cx="947696" cy="68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22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41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31A3B678-C014-37E4-8C12-6B920449C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6119" y="575017"/>
            <a:ext cx="6175156" cy="1022137"/>
          </a:xfrm>
        </p:spPr>
        <p:txBody>
          <a:bodyPr>
            <a:noAutofit/>
          </a:bodyPr>
          <a:lstStyle/>
          <a:p>
            <a:pPr algn="l"/>
            <a:r>
              <a:rPr lang="da-DK" sz="4300" dirty="0">
                <a:latin typeface="Grandview" panose="020B0502040204020203" pitchFamily="34" charset="0"/>
              </a:rPr>
              <a:t>AT LEDE SIG SELV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5BB99E41-ED07-BEE8-4EE8-DD12EFE35B52}"/>
              </a:ext>
            </a:extLst>
          </p:cNvPr>
          <p:cNvSpPr txBox="1"/>
          <p:nvPr/>
        </p:nvSpPr>
        <p:spPr>
          <a:xfrm>
            <a:off x="4816119" y="1614890"/>
            <a:ext cx="447540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kende dig selv – selvindsigt er den bedste forudsætning for at lede andre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forstå, hvad du er rundet af som menneske og hvilke styrker, du har, og at (gen-)opdage, det kald, du har som leder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træde i karakter som menneske og leder – hvordan du udvikler din karakter og også arbejder med dine skyggesider, så du leder og skaber tillid hos andre</a:t>
            </a:r>
          </a:p>
        </p:txBody>
      </p:sp>
      <p:pic>
        <p:nvPicPr>
          <p:cNvPr id="3" name="Billede 2" descr="Et billede, der indeholder fugl, sky, udendørs, vinge&#10;&#10;Automatisk genereret beskrivelse">
            <a:extLst>
              <a:ext uri="{FF2B5EF4-FFF2-40B4-BE49-F238E27FC236}">
                <a16:creationId xmlns:a16="http://schemas.microsoft.com/office/drawing/2014/main" id="{D7121175-9BD1-A444-F2C4-4EA918970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029" y="842818"/>
            <a:ext cx="3285864" cy="475064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071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41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31A3B678-C014-37E4-8C12-6B920449C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6185" y="575017"/>
            <a:ext cx="6175156" cy="1022137"/>
          </a:xfrm>
        </p:spPr>
        <p:txBody>
          <a:bodyPr>
            <a:noAutofit/>
          </a:bodyPr>
          <a:lstStyle/>
          <a:p>
            <a:pPr algn="l"/>
            <a:r>
              <a:rPr lang="da-DK" sz="4300" dirty="0">
                <a:latin typeface="Grandview" panose="020B0502040204020203" pitchFamily="34" charset="0"/>
              </a:rPr>
              <a:t>AT LEDE ANDRE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5BB99E41-ED07-BEE8-4EE8-DD12EFE35B52}"/>
              </a:ext>
            </a:extLst>
          </p:cNvPr>
          <p:cNvSpPr txBox="1"/>
          <p:nvPr/>
        </p:nvSpPr>
        <p:spPr>
          <a:xfrm>
            <a:off x="4936185" y="1614890"/>
            <a:ext cx="44754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arbejde sammen med andre i grupper, teams og lede gode møder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udvikle ledere omkring dig gennem bl.a. mentoring og sparring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forstå og håndtere konflikter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udtrykke din tro og dine værdier og vide, hvordan du deler dem med andre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D7121175-9BD1-A444-F2C4-4EA918970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4614" y="831048"/>
            <a:ext cx="3491345" cy="450882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2632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41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31A3B678-C014-37E4-8C12-6B920449C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6185" y="824398"/>
            <a:ext cx="6175156" cy="1022137"/>
          </a:xfrm>
        </p:spPr>
        <p:txBody>
          <a:bodyPr>
            <a:noAutofit/>
          </a:bodyPr>
          <a:lstStyle/>
          <a:p>
            <a:pPr algn="l"/>
            <a:r>
              <a:rPr lang="da-DK" sz="4300" dirty="0">
                <a:latin typeface="Grandview" panose="020B0502040204020203" pitchFamily="34" charset="0"/>
              </a:rPr>
              <a:t>AT LEDE ORGANISATIONER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5BB99E41-ED07-BEE8-4EE8-DD12EFE35B52}"/>
              </a:ext>
            </a:extLst>
          </p:cNvPr>
          <p:cNvSpPr txBox="1"/>
          <p:nvPr/>
        </p:nvSpPr>
        <p:spPr>
          <a:xfrm>
            <a:off x="4936185" y="2206015"/>
            <a:ext cx="44754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lede organisationer igennem forandringsprocesser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lede organisationer i 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lede i forskellige dimensioner – f.eks. i forhold til frivillige, ansatte og bestyrelser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latin typeface="Grandview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Grandview" panose="020B0502040204020203" pitchFamily="34" charset="0"/>
              </a:rPr>
              <a:t>At forstå det samfund og den kultur, du er en del af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D7121175-9BD1-A444-F2C4-4EA918970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3081" y="831048"/>
            <a:ext cx="3399653" cy="46381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3623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99B47F15-06F8-49CA-832D-8FF0D5098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6200000">
            <a:off x="-545885" y="2283320"/>
            <a:ext cx="3415811" cy="650311"/>
          </a:xfrm>
        </p:spPr>
        <p:txBody>
          <a:bodyPr>
            <a:normAutofit fontScale="90000"/>
          </a:bodyPr>
          <a:lstStyle/>
          <a:p>
            <a:r>
              <a:rPr lang="da-DK" dirty="0"/>
              <a:t>MÅLGRUPPE</a:t>
            </a:r>
          </a:p>
        </p:txBody>
      </p:sp>
      <p:sp>
        <p:nvSpPr>
          <p:cNvPr id="8" name="Undertitel 7">
            <a:extLst>
              <a:ext uri="{FF2B5EF4-FFF2-40B4-BE49-F238E27FC236}">
                <a16:creationId xmlns:a16="http://schemas.microsoft.com/office/drawing/2014/main" id="{8ADCF314-F85A-B746-EDA4-CDCA2A19A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2454" y="900572"/>
            <a:ext cx="5296814" cy="3415809"/>
          </a:xfrm>
        </p:spPr>
        <p:txBody>
          <a:bodyPr>
            <a:normAutofit/>
          </a:bodyPr>
          <a:lstStyle/>
          <a:p>
            <a:r>
              <a:rPr lang="da-DK" sz="2400" b="1" dirty="0"/>
              <a:t>Arrow er for dig, som er:</a:t>
            </a:r>
          </a:p>
          <a:p>
            <a:pPr marL="342900" indent="-342900">
              <a:buAutoNum type="arabicPeriod"/>
            </a:pPr>
            <a:r>
              <a:rPr lang="da-DK" dirty="0"/>
              <a:t>Leder i en kirkelig organisation</a:t>
            </a:r>
          </a:p>
          <a:p>
            <a:pPr marL="342900" indent="-342900">
              <a:buAutoNum type="arabicPeriod"/>
            </a:pPr>
            <a:r>
              <a:rPr lang="da-DK" dirty="0"/>
              <a:t>Skoleleder eller lærer på en kristen skole</a:t>
            </a:r>
          </a:p>
          <a:p>
            <a:pPr marL="342900" indent="-342900">
              <a:buAutoNum type="arabicPeriod"/>
            </a:pPr>
            <a:r>
              <a:rPr lang="da-DK" dirty="0"/>
              <a:t>Præst i en frimenighed/valgmenighed/folke- eller frikirke </a:t>
            </a:r>
          </a:p>
          <a:p>
            <a:pPr marL="342900" indent="-342900">
              <a:buAutoNum type="arabicPeriod"/>
            </a:pPr>
            <a:r>
              <a:rPr lang="da-DK" dirty="0"/>
              <a:t>Sognemedhjælper, leder af børne- eller ungdomsarbejde</a:t>
            </a:r>
          </a:p>
          <a:p>
            <a:pPr marL="342900" indent="-342900">
              <a:buAutoNum type="arabicPeriod"/>
            </a:pPr>
            <a:r>
              <a:rPr lang="da-DK" dirty="0"/>
              <a:t>Kristen leder i en virksomhed, som ønsker et anderledes lederudviklingsforløb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956A740A-11FA-5B9C-1D45-B98B9189D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2899" y="5939334"/>
            <a:ext cx="3130998" cy="490523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0E888C4A-1B4F-645F-5F04-3D674C71CEC8}"/>
              </a:ext>
            </a:extLst>
          </p:cNvPr>
          <p:cNvSpPr txBox="1"/>
          <p:nvPr/>
        </p:nvSpPr>
        <p:spPr>
          <a:xfrm>
            <a:off x="2432454" y="4403613"/>
            <a:ext cx="60945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b="1" dirty="0">
                <a:latin typeface="Grandview" panose="020B0502040204020203" pitchFamily="34" charset="0"/>
              </a:rPr>
              <a:t>Du:</a:t>
            </a:r>
          </a:p>
          <a:p>
            <a:pPr marL="342900" indent="-342900">
              <a:buAutoNum type="arabicPeriod"/>
            </a:pPr>
            <a:r>
              <a:rPr lang="da-DK" dirty="0">
                <a:latin typeface="Grandview" panose="020B0502040204020203" pitchFamily="34" charset="0"/>
              </a:rPr>
              <a:t>er 25 til 45 år og har nogen erfaring med ledelse  </a:t>
            </a:r>
          </a:p>
          <a:p>
            <a:pPr marL="342900" indent="-342900">
              <a:buAutoNum type="arabicPeriod"/>
            </a:pPr>
            <a:r>
              <a:rPr lang="da-DK" dirty="0">
                <a:latin typeface="Grandview" panose="020B0502040204020203" pitchFamily="34" charset="0"/>
              </a:rPr>
              <a:t>har lyst til at indgå i et dynamisk fællesskab med andre kristne ledere med forskellige kirkelige og kulturelle baggrunde</a:t>
            </a:r>
          </a:p>
        </p:txBody>
      </p:sp>
    </p:spTree>
    <p:extLst>
      <p:ext uri="{BB962C8B-B14F-4D97-AF65-F5344CB8AC3E}">
        <p14:creationId xmlns:p14="http://schemas.microsoft.com/office/powerpoint/2010/main" val="900496439"/>
      </p:ext>
    </p:extLst>
  </p:cSld>
  <p:clrMapOvr>
    <a:masterClrMapping/>
  </p:clrMapOvr>
</p:sld>
</file>

<file path=ppt/theme/theme1.xml><?xml version="1.0" encoding="utf-8"?>
<a:theme xmlns:a="http://schemas.openxmlformats.org/drawingml/2006/main" name="RegattaVTI">
  <a:themeElements>
    <a:clrScheme name="Regatta Yellow">
      <a:dk1>
        <a:sysClr val="windowText" lastClr="000000"/>
      </a:dk1>
      <a:lt1>
        <a:sysClr val="window" lastClr="FFFFFF"/>
      </a:lt1>
      <a:dk2>
        <a:srgbClr val="181C30"/>
      </a:dk2>
      <a:lt2>
        <a:srgbClr val="C8E1F4"/>
      </a:lt2>
      <a:accent1>
        <a:srgbClr val="217ED3"/>
      </a:accent1>
      <a:accent2>
        <a:srgbClr val="B92525"/>
      </a:accent2>
      <a:accent3>
        <a:srgbClr val="18558C"/>
      </a:accent3>
      <a:accent4>
        <a:srgbClr val="1D8B35"/>
      </a:accent4>
      <a:accent5>
        <a:srgbClr val="EA75AA"/>
      </a:accent5>
      <a:accent6>
        <a:srgbClr val="F5A700"/>
      </a:accent6>
      <a:hlink>
        <a:srgbClr val="DB0000"/>
      </a:hlink>
      <a:folHlink>
        <a:srgbClr val="066BB6"/>
      </a:folHlink>
    </a:clrScheme>
    <a:fontScheme name="Walbaum Display">
      <a:majorFont>
        <a:latin typeface="Walbaum Display"/>
        <a:ea typeface=""/>
        <a:cs typeface=""/>
      </a:majorFont>
      <a:minorFont>
        <a:latin typeface="Walbaum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attaVTI" id="{FFC3BCE5-6357-41D1-8E67-3F85B69D7E86}" vid="{893A6374-FE17-48E5-8B62-678C1B11AA1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710</Words>
  <Application>Microsoft Office PowerPoint</Application>
  <PresentationFormat>Widescreen</PresentationFormat>
  <Paragraphs>92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Grandview</vt:lpstr>
      <vt:lpstr>Walbaum Display</vt:lpstr>
      <vt:lpstr>RegattaVTI</vt:lpstr>
      <vt:lpstr>Hjælp os med at  gøre Arrow kendt </vt:lpstr>
      <vt:lpstr>dagsorden</vt:lpstr>
      <vt:lpstr>At se flere ledere der er: ledt mere af, leder mere som, og leder mere til… Jesus   Identitet Kald Karakter Kompentencer  Mission </vt:lpstr>
      <vt:lpstr>INDHOLD</vt:lpstr>
      <vt:lpstr>VORES FOKUS</vt:lpstr>
      <vt:lpstr>AT LEDE SIG SELV</vt:lpstr>
      <vt:lpstr>AT LEDE ANDRE</vt:lpstr>
      <vt:lpstr>AT LEDE ORGANISATIONER</vt:lpstr>
      <vt:lpstr>MÅLGRUPPE</vt:lpstr>
      <vt:lpstr>PowerPoint-præsentation</vt:lpstr>
      <vt:lpstr>PowerPoint-præsentation</vt:lpstr>
      <vt:lpstr>OM ARROW</vt:lpstr>
      <vt:lpstr>OM ARROW</vt:lpstr>
      <vt:lpstr>Hjælp os med at  gøre Arrow kendt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Levedygtigt Lederskab</dc:title>
  <dc:creator>Orla Møller | Mission Afrika</dc:creator>
  <cp:lastModifiedBy>Torben Andersen</cp:lastModifiedBy>
  <cp:revision>17</cp:revision>
  <dcterms:created xsi:type="dcterms:W3CDTF">2023-11-14T11:35:55Z</dcterms:created>
  <dcterms:modified xsi:type="dcterms:W3CDTF">2024-02-12T13:12:59Z</dcterms:modified>
</cp:coreProperties>
</file>