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5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855004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78233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Vores menigheder er heldigvis ikke alle ens og vi er ikke alle det samme sted som lokal kirke. For nogen vil denne træning i innovation være netop det, som menigheden har brug for, mens andre ikke vil være helt klar endnu. Kan i sige ja til følgende, er der stor sandsynlighed for, at Innovativ Menighed er er noget for jer:</a:t>
            </a:r>
          </a:p>
          <a:p>
            <a:pPr marL="457200" lvl="0" indent="-228600" rtl="0">
              <a:spcBef>
                <a:spcPts val="0"/>
              </a:spcBef>
              <a:buChar char="●"/>
            </a:pPr>
            <a:r>
              <a:rPr lang="en"/>
              <a:t>velfungerende…. det her er ikke krisehjælp! Menigheden fungerer, men kan fungere bedre! </a:t>
            </a:r>
          </a:p>
        </p:txBody>
      </p:sp>
    </p:spTree>
    <p:extLst>
      <p:ext uri="{BB962C8B-B14F-4D97-AF65-F5344CB8AC3E}">
        <p14:creationId xmlns:p14="http://schemas.microsoft.com/office/powerpoint/2010/main" val="4211312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“Innovative kirker” vil træne det at finde nye løsninger frem for at I får serveret dem. Forløbet ses som startskuddet til en mere innovativ og kreativ menighed, der forstår at holde sig relevant for sine medlemmer og sin omverden. Menighedens drømme og håb er en vigtig del af forløbet. Resultatet vil derfor også være forskelligt, men fælles vil være:</a:t>
            </a:r>
          </a:p>
          <a:p>
            <a:pPr lvl="0" rtl="0">
              <a:spcBef>
                <a:spcPts val="0"/>
              </a:spcBef>
              <a:buNone/>
            </a:pPr>
            <a:endParaRPr/>
          </a:p>
        </p:txBody>
      </p:sp>
    </p:spTree>
    <p:extLst>
      <p:ext uri="{BB962C8B-B14F-4D97-AF65-F5344CB8AC3E}">
        <p14:creationId xmlns:p14="http://schemas.microsoft.com/office/powerpoint/2010/main" val="3938872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35482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“Innovative kirker” vil træne det at finde nye løsninger frem for at I får serveret dem. Forløbet ses som startskuddet til en mere innovativ og kreativ menighed, der forstår at holde sig relevant for sine medlemmer og sin omverden. Menighedens drømme og håb er en vigtig del af forløbet. Resultatet vil derfor også være forskelligt, men fælles vil være:</a:t>
            </a:r>
          </a:p>
          <a:p>
            <a:pPr lvl="0" rtl="0">
              <a:spcBef>
                <a:spcPts val="0"/>
              </a:spcBef>
              <a:buNone/>
            </a:pPr>
            <a:endParaRPr/>
          </a:p>
        </p:txBody>
      </p:sp>
    </p:spTree>
    <p:extLst>
      <p:ext uri="{BB962C8B-B14F-4D97-AF65-F5344CB8AC3E}">
        <p14:creationId xmlns:p14="http://schemas.microsoft.com/office/powerpoint/2010/main" val="347085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“Innovative kirker” vil træne det at finde nye løsninger frem for at I får serveret dem. Forløbet ses som startskuddet til en mere innovativ og kreativ menighed, der forstår at holde sig relevant for sine medlemmer og sin omverden. Menighedens drømme og håb er en vigtig del af forløbet. Resultatet vil derfor også være forskelligt, men fælles vil være:</a:t>
            </a:r>
          </a:p>
          <a:p>
            <a:pPr lvl="0" rtl="0">
              <a:spcBef>
                <a:spcPts val="0"/>
              </a:spcBef>
              <a:buNone/>
            </a:pPr>
            <a:endParaRPr/>
          </a:p>
        </p:txBody>
      </p:sp>
    </p:spTree>
    <p:extLst>
      <p:ext uri="{BB962C8B-B14F-4D97-AF65-F5344CB8AC3E}">
        <p14:creationId xmlns:p14="http://schemas.microsoft.com/office/powerpoint/2010/main" val="1900162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“Innovative kirker” vil træne det at finde nye løsninger frem for at I får serveret dem. Forløbet ses som startskuddet til en mere innovativ og kreativ menighed, der forstår at holde sig relevant for sine medlemmer og sin omverden. Menighedens drømme og håb er en vigtig del af forløbet. Resultatet vil derfor også være forskelligt, men fælles vil være:</a:t>
            </a:r>
          </a:p>
          <a:p>
            <a:pPr lvl="0" rtl="0">
              <a:spcBef>
                <a:spcPts val="0"/>
              </a:spcBef>
              <a:buNone/>
            </a:pPr>
            <a:endParaRPr/>
          </a:p>
        </p:txBody>
      </p:sp>
    </p:spTree>
    <p:extLst>
      <p:ext uri="{BB962C8B-B14F-4D97-AF65-F5344CB8AC3E}">
        <p14:creationId xmlns:p14="http://schemas.microsoft.com/office/powerpoint/2010/main" val="2081660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8741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Derfor har Baptistkirken i Danmark sat et projekt i gang med ønsket om at skabe et tilbud til lokale kirker. Det skal have fokus på træning af kreative processer, som er en vigtig del af menighedsudvikling. Træning i at skabe nye tiltag med udgangspunkt i det potentiale og de ressourcer, der allerede er til stede i menighederne. Kreativiteten har vi alle allerede fået fra Gud. Udfordringen er at kunne mestre en skabende proces - fra at identificere et behov til at komme med relevante idéer og tiltag. Det skal vi lære, hvis vi som kirke vil se fornyet liv og vækst. </a:t>
            </a:r>
          </a:p>
          <a:p>
            <a:pPr lvl="0" rtl="0">
              <a:spcBef>
                <a:spcPts val="0"/>
              </a:spcBef>
              <a:buClr>
                <a:schemeClr val="dk1"/>
              </a:buClr>
              <a:buSzPct val="91666"/>
              <a:buFont typeface="Arial"/>
              <a:buNone/>
            </a:pPr>
            <a:endParaRPr sz="1200">
              <a:solidFill>
                <a:schemeClr val="dk1"/>
              </a:solidFill>
              <a:latin typeface="Courier New"/>
              <a:ea typeface="Courier New"/>
              <a:cs typeface="Courier New"/>
              <a:sym typeface="Courier New"/>
            </a:endParaRPr>
          </a:p>
          <a:p>
            <a:pPr lvl="0" rtl="0">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Forløbene har fokus på at træne nysgerrighed på verden og en øvelse i at omsætte det, vi lærer, til nye ideer og tiltag. Hjertet i Innovativ Menighed er at flere må opleve Guds kærlighed og mærke, hvad Jesus liv betyder for os i dag. Vi tror på vækst i fællesskaber, antal og i åndelighed.</a:t>
            </a:r>
          </a:p>
          <a:p>
            <a:pPr lvl="0" rtl="0">
              <a:spcBef>
                <a:spcPts val="0"/>
              </a:spcBef>
              <a:buNone/>
            </a:pPr>
            <a:r>
              <a:rPr lang="en" sz="1200">
                <a:solidFill>
                  <a:schemeClr val="dk1"/>
                </a:solidFill>
                <a:latin typeface="Courier New"/>
                <a:ea typeface="Courier New"/>
                <a:cs typeface="Courier New"/>
                <a:sym typeface="Courier New"/>
              </a:rPr>
              <a:t> Derfor har Baptistkirken i Danmark sat et projekt i gang med ønsket om at skabe et tilbud til lokale kirker. Det skal have fokus på træning af kreative processer, som er en vigtig del af menighedsudvikling. Træning i at skabe nye tiltag med udgangspunkt i det potentiale og de ressourcer, der allerede er til stede i menighederne. Kreativiteten har vi alle allerede fået fra Gud. Udfordringen er at kunne mestre en skabende proces - fra at identificere et behov til at komme med relevante idéer og tiltag. Det skal vi lære, hvis vi som kirke vil se fornyet liv og vækst. </a:t>
            </a:r>
          </a:p>
          <a:p>
            <a:pPr lvl="0" rtl="0">
              <a:spcBef>
                <a:spcPts val="0"/>
              </a:spcBef>
              <a:buNone/>
            </a:pPr>
            <a:endParaRPr sz="1200">
              <a:solidFill>
                <a:schemeClr val="dk1"/>
              </a:solidFill>
              <a:latin typeface="Courier New"/>
              <a:ea typeface="Courier New"/>
              <a:cs typeface="Courier New"/>
              <a:sym typeface="Courier New"/>
            </a:endParaRPr>
          </a:p>
          <a:p>
            <a:pPr lvl="0" rtl="0">
              <a:spcBef>
                <a:spcPts val="0"/>
              </a:spcBef>
              <a:buNone/>
            </a:pPr>
            <a:r>
              <a:rPr lang="en" sz="1200">
                <a:solidFill>
                  <a:schemeClr val="dk1"/>
                </a:solidFill>
                <a:latin typeface="Courier New"/>
                <a:ea typeface="Courier New"/>
                <a:cs typeface="Courier New"/>
                <a:sym typeface="Courier New"/>
              </a:rPr>
              <a:t>Forløbene har fokus på at træne nysgerrighed på verden og en øvelse i at omsætte det, vi lærer, til nye ideer og tiltag. Hjertet i Innovativ Menighed er at flere må opleve Guds kærlighed og mærke, hvad Jesus liv betyder for os i dag. Vi tror på vækst i fællesskaber, antal og i åndelighed.</a:t>
            </a:r>
          </a:p>
          <a:p>
            <a:pPr lvl="0" rtl="0">
              <a:spcBef>
                <a:spcPts val="0"/>
              </a:spcBef>
              <a:buNone/>
            </a:pPr>
            <a:r>
              <a:rPr lang="en" sz="1200">
                <a:solidFill>
                  <a:schemeClr val="dk1"/>
                </a:solidFill>
                <a:latin typeface="Courier New"/>
                <a:ea typeface="Courier New"/>
                <a:cs typeface="Courier New"/>
                <a:sym typeface="Courier New"/>
              </a:rPr>
              <a:t> </a:t>
            </a:r>
          </a:p>
          <a:p>
            <a:pPr lvl="0" rtl="0">
              <a:spcBef>
                <a:spcPts val="0"/>
              </a:spcBef>
              <a:buClr>
                <a:schemeClr val="dk1"/>
              </a:buClr>
              <a:buSzPct val="91666"/>
              <a:buFont typeface="Arial"/>
              <a:buNone/>
            </a:pPr>
            <a:endParaRPr sz="1200">
              <a:solidFill>
                <a:schemeClr val="dk1"/>
              </a:solidFill>
              <a:latin typeface="Courier New"/>
              <a:ea typeface="Courier New"/>
              <a:cs typeface="Courier New"/>
              <a:sym typeface="Courier New"/>
            </a:endParaRPr>
          </a:p>
          <a:p>
            <a:pPr lvl="0" rtl="0">
              <a:spcBef>
                <a:spcPts val="0"/>
              </a:spcBef>
              <a:buNone/>
            </a:pPr>
            <a:endParaRPr/>
          </a:p>
        </p:txBody>
      </p:sp>
    </p:spTree>
    <p:extLst>
      <p:ext uri="{BB962C8B-B14F-4D97-AF65-F5344CB8AC3E}">
        <p14:creationId xmlns:p14="http://schemas.microsoft.com/office/powerpoint/2010/main" val="514145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solidFill>
                  <a:schemeClr val="dk1"/>
                </a:solidFill>
                <a:latin typeface="Courier New"/>
                <a:ea typeface="Courier New"/>
                <a:cs typeface="Courier New"/>
                <a:sym typeface="Courier New"/>
              </a:rPr>
              <a:t>Derfor har Baptistkirken i Danmark sat et projekt i gang med ønsket om at skabe et tilbud til lokale kirker. Det skal have fokus på træning af kreative processer, som er en vigtig del af menighedsudvikling. Træning i at skabe nye tiltag med udgangspunkt i det potentiale og de ressourcer, der allerede er til stede i menighederne. Kreativiteten har vi alle allerede fået fra Gud. Udfordringen er at kunne mestre en skabende proces - fra at identificere et behov til at komme med relevante idéer og tiltag. Det skal vi lære, hvis vi som kirke vil se fornyet liv og vækst. </a:t>
            </a:r>
          </a:p>
          <a:p>
            <a:pPr lvl="0" rtl="0">
              <a:spcBef>
                <a:spcPts val="0"/>
              </a:spcBef>
              <a:buNone/>
            </a:pPr>
            <a:endParaRPr sz="1200">
              <a:solidFill>
                <a:schemeClr val="dk1"/>
              </a:solidFill>
              <a:latin typeface="Courier New"/>
              <a:ea typeface="Courier New"/>
              <a:cs typeface="Courier New"/>
              <a:sym typeface="Courier New"/>
            </a:endParaRPr>
          </a:p>
          <a:p>
            <a:pPr lvl="0" rtl="0">
              <a:spcBef>
                <a:spcPts val="0"/>
              </a:spcBef>
              <a:buNone/>
            </a:pPr>
            <a:r>
              <a:rPr lang="en" sz="1200">
                <a:solidFill>
                  <a:schemeClr val="dk1"/>
                </a:solidFill>
                <a:latin typeface="Courier New"/>
                <a:ea typeface="Courier New"/>
                <a:cs typeface="Courier New"/>
                <a:sym typeface="Courier New"/>
              </a:rPr>
              <a:t>Forløbene har fokus på at træne nysgerrighed på verden og en øvelse i at omsætte det, vi lærer, til nye ideer og tiltag. Hjertet i Innovativ Menighed er at flere må opleve Guds kærlighed og mærke, hvad Jesus liv betyder for os i dag. Vi tror på vækst i fællesskaber, antal og i åndelighed.</a:t>
            </a:r>
          </a:p>
          <a:p>
            <a:pPr lvl="0" rtl="0">
              <a:spcBef>
                <a:spcPts val="0"/>
              </a:spcBef>
              <a:buNone/>
            </a:pPr>
            <a:r>
              <a:rPr lang="en" sz="1200">
                <a:solidFill>
                  <a:schemeClr val="dk1"/>
                </a:solidFill>
                <a:latin typeface="Courier New"/>
                <a:ea typeface="Courier New"/>
                <a:cs typeface="Courier New"/>
                <a:sym typeface="Courier New"/>
              </a:rPr>
              <a:t> Derfor har Baptistkirken i Danmark sat et projekt i gang med ønsket om at skabe et tilbud til lokale kirker. Det skal have fokus på træning af kreative processer, som er en vigtig del af menighedsudvikling. Træning i at skabe nye tiltag med udgangspunkt i det potentiale og de ressourcer, der allerede er til stede i menighederne. Kreativiteten har vi alle allerede fået fra Gud. Udfordringen er at kunne mestre en skabende proces - fra at identificere et behov til at komme med relevante idéer og tiltag. Det skal vi lære, hvis vi som kirke vil se fornyet liv og vækst. </a:t>
            </a:r>
          </a:p>
          <a:p>
            <a:pPr lvl="0" rtl="0">
              <a:spcBef>
                <a:spcPts val="0"/>
              </a:spcBef>
              <a:buNone/>
            </a:pPr>
            <a:endParaRPr sz="1200">
              <a:solidFill>
                <a:schemeClr val="dk1"/>
              </a:solidFill>
              <a:latin typeface="Courier New"/>
              <a:ea typeface="Courier New"/>
              <a:cs typeface="Courier New"/>
              <a:sym typeface="Courier New"/>
            </a:endParaRPr>
          </a:p>
          <a:p>
            <a:pPr lvl="0" rtl="0">
              <a:spcBef>
                <a:spcPts val="0"/>
              </a:spcBef>
              <a:buNone/>
            </a:pPr>
            <a:r>
              <a:rPr lang="en" sz="1200">
                <a:solidFill>
                  <a:schemeClr val="dk1"/>
                </a:solidFill>
                <a:latin typeface="Courier New"/>
                <a:ea typeface="Courier New"/>
                <a:cs typeface="Courier New"/>
                <a:sym typeface="Courier New"/>
              </a:rPr>
              <a:t>Forløbene har fokus på at træne nysgerrighed på verden og en øvelse i at omsætte det, vi lærer, til nye ideer og tiltag. Hjertet i Innovativ Menighed er at flere må opleve Guds kærlighed og mærke, hvad Jesus liv betyder for os i dag. Vi tror på vækst i fællesskaber, antal og i åndelighed.</a:t>
            </a:r>
          </a:p>
          <a:p>
            <a:pPr lvl="0" rtl="0">
              <a:spcBef>
                <a:spcPts val="0"/>
              </a:spcBef>
              <a:buNone/>
            </a:pPr>
            <a:r>
              <a:rPr lang="en" sz="1200">
                <a:solidFill>
                  <a:schemeClr val="dk1"/>
                </a:solidFill>
                <a:latin typeface="Courier New"/>
                <a:ea typeface="Courier New"/>
                <a:cs typeface="Courier New"/>
                <a:sym typeface="Courier New"/>
              </a:rPr>
              <a:t> </a:t>
            </a:r>
          </a:p>
          <a:p>
            <a:pPr lvl="0" rtl="0">
              <a:spcBef>
                <a:spcPts val="0"/>
              </a:spcBef>
              <a:buNone/>
            </a:pPr>
            <a:endParaRPr sz="1200">
              <a:solidFill>
                <a:schemeClr val="dk1"/>
              </a:solidFill>
              <a:latin typeface="Courier New"/>
              <a:ea typeface="Courier New"/>
              <a:cs typeface="Courier New"/>
              <a:sym typeface="Courier New"/>
            </a:endParaRPr>
          </a:p>
          <a:p>
            <a:pPr lvl="0" rtl="0">
              <a:spcBef>
                <a:spcPts val="0"/>
              </a:spcBef>
              <a:buNone/>
            </a:pPr>
            <a:endParaRPr/>
          </a:p>
        </p:txBody>
      </p:sp>
    </p:spTree>
    <p:extLst>
      <p:ext uri="{BB962C8B-B14F-4D97-AF65-F5344CB8AC3E}">
        <p14:creationId xmlns:p14="http://schemas.microsoft.com/office/powerpoint/2010/main" val="2109771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3948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78556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3879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3137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8191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‹nr.›</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‹nr.›</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l="3056" t="22728" r="2309" b="39302"/>
          <a:stretch/>
        </p:blipFill>
        <p:spPr>
          <a:xfrm>
            <a:off x="0" y="0"/>
            <a:ext cx="9143999" cy="5143499"/>
          </a:xfrm>
          <a:prstGeom prst="rect">
            <a:avLst/>
          </a:prstGeom>
          <a:noFill/>
          <a:ln>
            <a:noFill/>
          </a:ln>
        </p:spPr>
      </p:pic>
      <p:sp>
        <p:nvSpPr>
          <p:cNvPr id="55" name="Shape 55"/>
          <p:cNvSpPr txBox="1">
            <a:spLocks noGrp="1"/>
          </p:cNvSpPr>
          <p:nvPr>
            <p:ph type="ctrTitle"/>
          </p:nvPr>
        </p:nvSpPr>
        <p:spPr>
          <a:xfrm>
            <a:off x="793750" y="1470575"/>
            <a:ext cx="7567199" cy="2052599"/>
          </a:xfrm>
          <a:prstGeom prst="rect">
            <a:avLst/>
          </a:prstGeom>
        </p:spPr>
        <p:txBody>
          <a:bodyPr lIns="91425" tIns="91425" rIns="91425" bIns="91425" anchor="b" anchorCtr="0">
            <a:noAutofit/>
          </a:bodyPr>
          <a:lstStyle/>
          <a:p>
            <a:pPr lvl="0" rtl="0">
              <a:lnSpc>
                <a:spcPct val="115000"/>
              </a:lnSpc>
              <a:spcBef>
                <a:spcPts val="0"/>
              </a:spcBef>
              <a:buNone/>
            </a:pPr>
            <a:r>
              <a:rPr lang="en" sz="4000">
                <a:solidFill>
                  <a:srgbClr val="FFFFFF"/>
                </a:solidFill>
                <a:highlight>
                  <a:srgbClr val="000000"/>
                </a:highlight>
                <a:latin typeface="Courier New"/>
                <a:ea typeface="Courier New"/>
                <a:cs typeface="Courier New"/>
                <a:sym typeface="Courier New"/>
              </a:rPr>
              <a:t>INNOVATIV KIRKE</a:t>
            </a:r>
          </a:p>
          <a:p>
            <a:pPr lvl="0" rtl="0">
              <a:lnSpc>
                <a:spcPct val="115000"/>
              </a:lnSpc>
              <a:spcBef>
                <a:spcPts val="0"/>
              </a:spcBef>
              <a:buNone/>
            </a:pPr>
            <a:r>
              <a:rPr lang="en" sz="2500" i="1">
                <a:solidFill>
                  <a:srgbClr val="000000"/>
                </a:solidFill>
                <a:highlight>
                  <a:srgbClr val="FFFFFF"/>
                </a:highlight>
                <a:latin typeface="Courier New"/>
                <a:ea typeface="Courier New"/>
                <a:cs typeface="Courier New"/>
                <a:sym typeface="Courier New"/>
              </a:rPr>
              <a:t>Et forløb for menigheder, der ønsker at være mere kreative og nyskabende </a:t>
            </a:r>
          </a:p>
        </p:txBody>
      </p:sp>
      <p:pic>
        <p:nvPicPr>
          <p:cNvPr id="56" name="Shape 56"/>
          <p:cNvPicPr preferRelativeResize="0"/>
          <p:nvPr/>
        </p:nvPicPr>
        <p:blipFill>
          <a:blip r:embed="rId4">
            <a:alphaModFix/>
          </a:blip>
          <a:stretch>
            <a:fillRect/>
          </a:stretch>
        </p:blipFill>
        <p:spPr>
          <a:xfrm>
            <a:off x="8070000" y="122150"/>
            <a:ext cx="1003100" cy="1053755"/>
          </a:xfrm>
          <a:prstGeom prst="rect">
            <a:avLst/>
          </a:prstGeom>
          <a:noFill/>
          <a:ln>
            <a:noFill/>
          </a:ln>
        </p:spPr>
      </p:pic>
      <p:pic>
        <p:nvPicPr>
          <p:cNvPr id="57" name="Shape 57"/>
          <p:cNvPicPr preferRelativeResize="0"/>
          <p:nvPr/>
        </p:nvPicPr>
        <p:blipFill>
          <a:blip r:embed="rId5">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68" name="Shape 168"/>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NOGET FOR OS?</a:t>
            </a:r>
          </a:p>
        </p:txBody>
      </p:sp>
      <p:sp>
        <p:nvSpPr>
          <p:cNvPr id="169" name="Shape 169"/>
          <p:cNvSpPr txBox="1"/>
          <p:nvPr/>
        </p:nvSpPr>
        <p:spPr>
          <a:xfrm>
            <a:off x="606300" y="910025"/>
            <a:ext cx="7931400" cy="3571500"/>
          </a:xfrm>
          <a:prstGeom prst="rect">
            <a:avLst/>
          </a:prstGeom>
          <a:noFill/>
          <a:ln>
            <a:noFill/>
          </a:ln>
        </p:spPr>
        <p:txBody>
          <a:bodyPr lIns="91425" tIns="91425" rIns="91425" bIns="91425" anchor="t" anchorCtr="0">
            <a:noAutofit/>
          </a:bodyPr>
          <a:lstStyle/>
          <a:p>
            <a:pPr lvl="0" rtl="0">
              <a:spcBef>
                <a:spcPts val="0"/>
              </a:spcBef>
              <a:buNone/>
            </a:pPr>
            <a:endParaRPr sz="1500">
              <a:latin typeface="Courier New"/>
              <a:ea typeface="Courier New"/>
              <a:cs typeface="Courier New"/>
              <a:sym typeface="Courier New"/>
            </a:endParaRPr>
          </a:p>
          <a:p>
            <a:pPr lvl="0" rtl="0">
              <a:spcBef>
                <a:spcPts val="0"/>
              </a:spcBef>
              <a:buNone/>
            </a:pPr>
            <a:r>
              <a:rPr lang="en" sz="2800">
                <a:latin typeface="Courier New"/>
                <a:ea typeface="Courier New"/>
                <a:cs typeface="Courier New"/>
                <a:sym typeface="Courier New"/>
              </a:rPr>
              <a:t>Er “Innovativ kirke” noget for os?</a:t>
            </a:r>
          </a:p>
          <a:p>
            <a:pPr lvl="0" rtl="0">
              <a:spcBef>
                <a:spcPts val="0"/>
              </a:spcBef>
              <a:buNone/>
            </a:pPr>
            <a:endParaRPr sz="1200">
              <a:latin typeface="Courier New"/>
              <a:ea typeface="Courier New"/>
              <a:cs typeface="Courier New"/>
              <a:sym typeface="Courier New"/>
            </a:endParaRPr>
          </a:p>
          <a:p>
            <a:pPr marL="457200" lvl="0" indent="-323850" rtl="0">
              <a:spcBef>
                <a:spcPts val="0"/>
              </a:spcBef>
              <a:buSzPct val="100000"/>
              <a:buFont typeface="Courier New"/>
              <a:buChar char="●"/>
            </a:pPr>
            <a:r>
              <a:rPr lang="en" sz="1500">
                <a:latin typeface="Courier New"/>
                <a:ea typeface="Courier New"/>
                <a:cs typeface="Courier New"/>
                <a:sym typeface="Courier New"/>
              </a:rPr>
              <a:t>I har grundlæggende en velfungerende* menighed.</a:t>
            </a:r>
          </a:p>
          <a:p>
            <a:pPr marL="457200" lvl="0" indent="-323850" rtl="0">
              <a:spcBef>
                <a:spcPts val="0"/>
              </a:spcBef>
              <a:buSzPct val="100000"/>
              <a:buFont typeface="Courier New"/>
              <a:buChar char="●"/>
            </a:pPr>
            <a:r>
              <a:rPr lang="en" sz="1500">
                <a:latin typeface="Courier New"/>
                <a:ea typeface="Courier New"/>
                <a:cs typeface="Courier New"/>
                <a:sym typeface="Courier New"/>
              </a:rPr>
              <a:t>I ønsker at udforske nye måder, hvorpå I kan nå mennesker med evangeliet.</a:t>
            </a:r>
          </a:p>
          <a:p>
            <a:pPr marL="457200" lvl="0" indent="-323850" rtl="0">
              <a:spcBef>
                <a:spcPts val="0"/>
              </a:spcBef>
              <a:buSzPct val="100000"/>
              <a:buFont typeface="Courier New"/>
              <a:buChar char="●"/>
            </a:pPr>
            <a:r>
              <a:rPr lang="en" sz="1500">
                <a:latin typeface="Courier New"/>
                <a:ea typeface="Courier New"/>
                <a:cs typeface="Courier New"/>
                <a:sym typeface="Courier New"/>
              </a:rPr>
              <a:t>I er klar til at blive udfordret af og med hinanden.</a:t>
            </a:r>
          </a:p>
          <a:p>
            <a:pPr marL="457200" lvl="0" indent="-323850" rtl="0">
              <a:spcBef>
                <a:spcPts val="0"/>
              </a:spcBef>
              <a:buSzPct val="100000"/>
              <a:buFont typeface="Courier New"/>
              <a:buChar char="●"/>
            </a:pPr>
            <a:r>
              <a:rPr lang="en" sz="1500">
                <a:latin typeface="Courier New"/>
                <a:ea typeface="Courier New"/>
                <a:cs typeface="Courier New"/>
                <a:sym typeface="Courier New"/>
              </a:rPr>
              <a:t>I ønsker at afsætte tid og ressourcer til en innovationsproces.</a:t>
            </a:r>
          </a:p>
          <a:p>
            <a:pPr marL="457200" lvl="0" indent="-323850" rtl="0">
              <a:spcBef>
                <a:spcPts val="0"/>
              </a:spcBef>
              <a:buSzPct val="100000"/>
              <a:buFont typeface="Courier New"/>
              <a:buChar char="●"/>
            </a:pPr>
            <a:r>
              <a:rPr lang="en" sz="1500">
                <a:latin typeface="Courier New"/>
                <a:ea typeface="Courier New"/>
                <a:cs typeface="Courier New"/>
                <a:sym typeface="Courier New"/>
              </a:rPr>
              <a:t>I har tro på, at Gud har et kald til jer som menighed.</a:t>
            </a:r>
          </a:p>
          <a:p>
            <a:pPr marL="457200" lvl="0" indent="-323850" rtl="0">
              <a:spcBef>
                <a:spcPts val="0"/>
              </a:spcBef>
              <a:buSzPct val="100000"/>
              <a:buFont typeface="Courier New"/>
              <a:buChar char="●"/>
            </a:pPr>
            <a:r>
              <a:rPr lang="en" sz="1500">
                <a:latin typeface="Courier New"/>
                <a:ea typeface="Courier New"/>
                <a:cs typeface="Courier New"/>
                <a:sym typeface="Courier New"/>
              </a:rPr>
              <a:t>I tør træde ud på vandet - tænke og prøve nyt.</a:t>
            </a:r>
          </a:p>
          <a:p>
            <a:pPr lvl="0" rtl="0">
              <a:spcBef>
                <a:spcPts val="0"/>
              </a:spcBef>
              <a:buNone/>
            </a:pPr>
            <a:endParaRPr sz="1500" i="1">
              <a:latin typeface="Courier New"/>
              <a:ea typeface="Courier New"/>
              <a:cs typeface="Courier New"/>
              <a:sym typeface="Courier New"/>
            </a:endParaRPr>
          </a:p>
          <a:p>
            <a:pPr lvl="0" rtl="0">
              <a:spcBef>
                <a:spcPts val="0"/>
              </a:spcBef>
              <a:buNone/>
            </a:pPr>
            <a:r>
              <a:rPr lang="en" sz="1500" i="1">
                <a:latin typeface="Courier New"/>
                <a:ea typeface="Courier New"/>
                <a:cs typeface="Courier New"/>
                <a:sym typeface="Courier New"/>
              </a:rPr>
              <a:t>Alle interesserede menigheder vil få en samtale, som skal afklare, om der er grundlag for processen. Forløbet tilpasses den enkelte kirkes behov.</a:t>
            </a:r>
          </a:p>
        </p:txBody>
      </p:sp>
      <p:pic>
        <p:nvPicPr>
          <p:cNvPr id="170" name="Shape 170"/>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171" name="Shape 171"/>
          <p:cNvPicPr preferRelativeResize="0"/>
          <p:nvPr/>
        </p:nvPicPr>
        <p:blipFill>
          <a:blip r:embed="rId4">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77" name="Shape 177"/>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HVAD LÆRER VI?</a:t>
            </a:r>
          </a:p>
        </p:txBody>
      </p:sp>
      <p:pic>
        <p:nvPicPr>
          <p:cNvPr id="178" name="Shape 178"/>
          <p:cNvPicPr preferRelativeResize="0"/>
          <p:nvPr/>
        </p:nvPicPr>
        <p:blipFill>
          <a:blip r:embed="rId3">
            <a:alphaModFix/>
          </a:blip>
          <a:stretch>
            <a:fillRect/>
          </a:stretch>
        </p:blipFill>
        <p:spPr>
          <a:xfrm>
            <a:off x="8138325" y="4769199"/>
            <a:ext cx="894499" cy="271050"/>
          </a:xfrm>
          <a:prstGeom prst="rect">
            <a:avLst/>
          </a:prstGeom>
          <a:noFill/>
          <a:ln>
            <a:noFill/>
          </a:ln>
        </p:spPr>
      </p:pic>
      <p:sp>
        <p:nvSpPr>
          <p:cNvPr id="179" name="Shape 179"/>
          <p:cNvSpPr txBox="1"/>
          <p:nvPr/>
        </p:nvSpPr>
        <p:spPr>
          <a:xfrm>
            <a:off x="659450" y="840000"/>
            <a:ext cx="7692599" cy="4550100"/>
          </a:xfrm>
          <a:prstGeom prst="rect">
            <a:avLst/>
          </a:prstGeom>
          <a:noFill/>
          <a:ln>
            <a:noFill/>
          </a:ln>
        </p:spPr>
        <p:txBody>
          <a:bodyPr lIns="91425" tIns="91425" rIns="91425" bIns="91425" anchor="t" anchorCtr="0">
            <a:noAutofit/>
          </a:bodyPr>
          <a:lstStyle/>
          <a:p>
            <a:pPr lvl="0" rtl="0">
              <a:spcBef>
                <a:spcPts val="0"/>
              </a:spcBef>
              <a:buNone/>
            </a:pPr>
            <a:r>
              <a:rPr lang="en" sz="3500">
                <a:latin typeface="Courier New"/>
                <a:ea typeface="Courier New"/>
                <a:cs typeface="Courier New"/>
                <a:sym typeface="Courier New"/>
              </a:rPr>
              <a:t>Hvad får vi ud af forløbet?</a:t>
            </a:r>
          </a:p>
          <a:p>
            <a:pPr lvl="0" rtl="0">
              <a:spcBef>
                <a:spcPts val="0"/>
              </a:spcBef>
              <a:buNone/>
            </a:pPr>
            <a:endParaRPr sz="1200">
              <a:latin typeface="Courier New"/>
              <a:ea typeface="Courier New"/>
              <a:cs typeface="Courier New"/>
              <a:sym typeface="Courier New"/>
            </a:endParaRPr>
          </a:p>
          <a:p>
            <a:pPr marL="457200" lvl="0" indent="-323850" rtl="0">
              <a:spcBef>
                <a:spcPts val="0"/>
              </a:spcBef>
              <a:buSzPct val="100000"/>
              <a:buFont typeface="Courier New"/>
              <a:buChar char="●"/>
            </a:pPr>
            <a:r>
              <a:rPr lang="en" sz="1500">
                <a:latin typeface="Courier New"/>
                <a:ea typeface="Courier New"/>
                <a:cs typeface="Courier New"/>
                <a:sym typeface="Courier New"/>
              </a:rPr>
              <a:t>En bedre forståelse af jeres menighed, og hvad I brænder for.</a:t>
            </a:r>
          </a:p>
          <a:p>
            <a:pPr marL="457200" lvl="0" indent="-323850" rtl="0">
              <a:spcBef>
                <a:spcPts val="0"/>
              </a:spcBef>
              <a:buSzPct val="100000"/>
              <a:buFont typeface="Courier New"/>
              <a:buChar char="●"/>
            </a:pPr>
            <a:r>
              <a:rPr lang="en" sz="1500">
                <a:latin typeface="Courier New"/>
                <a:ea typeface="Courier New"/>
                <a:cs typeface="Courier New"/>
                <a:sym typeface="Courier New"/>
              </a:rPr>
              <a:t>Udforskning af de muligheder netop jeres menighed har for at udleve evangeliet på nye måder.</a:t>
            </a:r>
          </a:p>
          <a:p>
            <a:pPr marL="457200" lvl="0" indent="-323850" rtl="0">
              <a:spcBef>
                <a:spcPts val="0"/>
              </a:spcBef>
              <a:buSzPct val="100000"/>
              <a:buFont typeface="Courier New"/>
              <a:buChar char="●"/>
            </a:pPr>
            <a:r>
              <a:rPr lang="en" sz="1500">
                <a:latin typeface="Courier New"/>
                <a:ea typeface="Courier New"/>
                <a:cs typeface="Courier New"/>
                <a:sym typeface="Courier New"/>
              </a:rPr>
              <a:t>En fælles, skabende proces og et fælles, kreativt sprog til fremtiden.</a:t>
            </a:r>
          </a:p>
          <a:p>
            <a:pPr marL="457200" lvl="0" indent="-323850" rtl="0">
              <a:spcBef>
                <a:spcPts val="0"/>
              </a:spcBef>
              <a:buSzPct val="100000"/>
              <a:buFont typeface="Courier New"/>
              <a:buChar char="●"/>
            </a:pPr>
            <a:r>
              <a:rPr lang="en" sz="1500">
                <a:latin typeface="Courier New"/>
                <a:ea typeface="Courier New"/>
                <a:cs typeface="Courier New"/>
                <a:sym typeface="Courier New"/>
              </a:rPr>
              <a:t>Konkrete redskaber og metoder til at skabe, forstå og teste nye idéer og tiltag.</a:t>
            </a:r>
          </a:p>
          <a:p>
            <a:pPr marL="457200" lvl="0" indent="-323850" rtl="0">
              <a:spcBef>
                <a:spcPts val="0"/>
              </a:spcBef>
              <a:buSzPct val="100000"/>
              <a:buFont typeface="Courier New"/>
              <a:buChar char="●"/>
            </a:pPr>
            <a:r>
              <a:rPr lang="en" sz="1500">
                <a:latin typeface="Courier New"/>
                <a:ea typeface="Courier New"/>
                <a:cs typeface="Courier New"/>
                <a:sym typeface="Courier New"/>
              </a:rPr>
              <a:t>Kreativ selvtillid som medlemmer og som fællesskab.</a:t>
            </a:r>
          </a:p>
          <a:p>
            <a:pPr marL="457200" lvl="0" indent="-323850" rtl="0">
              <a:spcBef>
                <a:spcPts val="0"/>
              </a:spcBef>
              <a:buSzPct val="100000"/>
              <a:buFont typeface="Courier New"/>
              <a:buChar char="●"/>
            </a:pPr>
            <a:r>
              <a:rPr lang="en" sz="1500">
                <a:latin typeface="Courier New"/>
                <a:ea typeface="Courier New"/>
                <a:cs typeface="Courier New"/>
                <a:sym typeface="Courier New"/>
              </a:rPr>
              <a:t>En fælles rejse som menighed, hvor I lærer nyt om jer selv og Verden omkring jer.</a:t>
            </a:r>
          </a:p>
        </p:txBody>
      </p:sp>
      <p:pic>
        <p:nvPicPr>
          <p:cNvPr id="180" name="Shape 180"/>
          <p:cNvPicPr preferRelativeResize="0"/>
          <p:nvPr/>
        </p:nvPicPr>
        <p:blipFill>
          <a:blip r:embed="rId4">
            <a:alphaModFix/>
          </a:blip>
          <a:stretch>
            <a:fillRect/>
          </a:stretch>
        </p:blipFill>
        <p:spPr>
          <a:xfrm>
            <a:off x="8138325" y="117199"/>
            <a:ext cx="894500" cy="939706"/>
          </a:xfrm>
          <a:prstGeom prst="rect">
            <a:avLst/>
          </a:prstGeom>
          <a:noFill/>
          <a:ln>
            <a:noFill/>
          </a:ln>
        </p:spPr>
      </p:pic>
      <p:pic>
        <p:nvPicPr>
          <p:cNvPr id="181" name="Shape 181"/>
          <p:cNvPicPr preferRelativeResize="0"/>
          <p:nvPr/>
        </p:nvPicPr>
        <p:blipFill>
          <a:blip r:embed="rId5">
            <a:alphaModFix/>
          </a:blip>
          <a:stretch>
            <a:fillRect/>
          </a:stretch>
        </p:blipFill>
        <p:spPr>
          <a:xfrm>
            <a:off x="8070000" y="122150"/>
            <a:ext cx="1003100" cy="1053755"/>
          </a:xfrm>
          <a:prstGeom prst="rect">
            <a:avLst/>
          </a:prstGeom>
          <a:noFill/>
          <a:ln>
            <a:noFill/>
          </a:ln>
        </p:spPr>
      </p:pic>
      <p:pic>
        <p:nvPicPr>
          <p:cNvPr id="182" name="Shape 182"/>
          <p:cNvPicPr preferRelativeResize="0"/>
          <p:nvPr/>
        </p:nvPicPr>
        <p:blipFill>
          <a:blip r:embed="rId6">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88" name="Shape 188"/>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FORLØB FOR MENIGHEDEN</a:t>
            </a:r>
          </a:p>
        </p:txBody>
      </p:sp>
      <p:cxnSp>
        <p:nvCxnSpPr>
          <p:cNvPr id="189" name="Shape 189"/>
          <p:cNvCxnSpPr/>
          <p:nvPr/>
        </p:nvCxnSpPr>
        <p:spPr>
          <a:xfrm>
            <a:off x="1054475" y="3415950"/>
            <a:ext cx="7242600" cy="0"/>
          </a:xfrm>
          <a:prstGeom prst="straightConnector1">
            <a:avLst/>
          </a:prstGeom>
          <a:noFill/>
          <a:ln w="9525" cap="flat" cmpd="sng">
            <a:solidFill>
              <a:srgbClr val="000000"/>
            </a:solidFill>
            <a:prstDash val="solid"/>
            <a:round/>
            <a:headEnd type="none" w="lg" len="lg"/>
            <a:tailEnd type="none" w="lg" len="lg"/>
          </a:ln>
        </p:spPr>
      </p:cxnSp>
      <p:sp>
        <p:nvSpPr>
          <p:cNvPr id="190" name="Shape 190"/>
          <p:cNvSpPr txBox="1"/>
          <p:nvPr/>
        </p:nvSpPr>
        <p:spPr>
          <a:xfrm>
            <a:off x="1095350" y="1867125"/>
            <a:ext cx="2363099" cy="541800"/>
          </a:xfrm>
          <a:prstGeom prst="rect">
            <a:avLst/>
          </a:prstGeom>
          <a:noFill/>
          <a:ln>
            <a:noFill/>
          </a:ln>
        </p:spPr>
        <p:txBody>
          <a:bodyPr lIns="91425" tIns="91425" rIns="91425" bIns="91425" anchor="t" anchorCtr="0">
            <a:noAutofit/>
          </a:bodyPr>
          <a:lstStyle/>
          <a:p>
            <a:pPr lvl="0" rtl="0">
              <a:spcBef>
                <a:spcPts val="0"/>
              </a:spcBef>
              <a:buNone/>
            </a:pPr>
            <a:r>
              <a:rPr lang="en" sz="1200">
                <a:highlight>
                  <a:srgbClr val="FFFF00"/>
                </a:highlight>
                <a:latin typeface="Courier New"/>
                <a:ea typeface="Courier New"/>
                <a:cs typeface="Courier New"/>
                <a:sym typeface="Courier New"/>
              </a:rPr>
              <a:t>#1.WORKSHOP</a:t>
            </a:r>
            <a:r>
              <a:rPr lang="en" sz="1200" b="1">
                <a:solidFill>
                  <a:srgbClr val="FFFFFF"/>
                </a:solidFill>
                <a:latin typeface="Courier New"/>
                <a:ea typeface="Courier New"/>
                <a:cs typeface="Courier New"/>
                <a:sym typeface="Courier New"/>
              </a:rPr>
              <a:t/>
            </a:r>
            <a:br>
              <a:rPr lang="en" sz="1200" b="1">
                <a:solidFill>
                  <a:srgbClr val="FFFFFF"/>
                </a:solidFill>
                <a:latin typeface="Courier New"/>
                <a:ea typeface="Courier New"/>
                <a:cs typeface="Courier New"/>
                <a:sym typeface="Courier New"/>
              </a:rPr>
            </a:br>
            <a:endParaRPr lang="en" sz="1200" b="1">
              <a:solidFill>
                <a:srgbClr val="FFFFFF"/>
              </a:solidFill>
              <a:latin typeface="Courier New"/>
              <a:ea typeface="Courier New"/>
              <a:cs typeface="Courier New"/>
              <a:sym typeface="Courier New"/>
            </a:endParaRPr>
          </a:p>
        </p:txBody>
      </p:sp>
      <p:cxnSp>
        <p:nvCxnSpPr>
          <p:cNvPr id="191" name="Shape 191"/>
          <p:cNvCxnSpPr/>
          <p:nvPr/>
        </p:nvCxnSpPr>
        <p:spPr>
          <a:xfrm>
            <a:off x="1695925" y="2359909"/>
            <a:ext cx="0" cy="869399"/>
          </a:xfrm>
          <a:prstGeom prst="straightConnector1">
            <a:avLst/>
          </a:prstGeom>
          <a:noFill/>
          <a:ln w="19050" cap="flat" cmpd="sng">
            <a:solidFill>
              <a:srgbClr val="000000"/>
            </a:solidFill>
            <a:prstDash val="dot"/>
            <a:round/>
            <a:headEnd type="none" w="lg" len="lg"/>
            <a:tailEnd type="none" w="lg" len="lg"/>
          </a:ln>
        </p:spPr>
      </p:cxnSp>
      <p:sp>
        <p:nvSpPr>
          <p:cNvPr id="192" name="Shape 192"/>
          <p:cNvSpPr txBox="1"/>
          <p:nvPr/>
        </p:nvSpPr>
        <p:spPr>
          <a:xfrm>
            <a:off x="3096650" y="1867125"/>
            <a:ext cx="2309700" cy="541800"/>
          </a:xfrm>
          <a:prstGeom prst="rect">
            <a:avLst/>
          </a:prstGeom>
          <a:noFill/>
          <a:ln>
            <a:noFill/>
          </a:ln>
        </p:spPr>
        <p:txBody>
          <a:bodyPr lIns="91425" tIns="91425" rIns="91425" bIns="91425" anchor="t" anchorCtr="0">
            <a:noAutofit/>
          </a:bodyPr>
          <a:lstStyle/>
          <a:p>
            <a:pPr lvl="0" rtl="0">
              <a:spcBef>
                <a:spcPts val="0"/>
              </a:spcBef>
              <a:buNone/>
            </a:pPr>
            <a:r>
              <a:rPr lang="en" sz="1200">
                <a:highlight>
                  <a:srgbClr val="FFFF00"/>
                </a:highlight>
                <a:latin typeface="Courier New"/>
                <a:ea typeface="Courier New"/>
                <a:cs typeface="Courier New"/>
                <a:sym typeface="Courier New"/>
              </a:rPr>
              <a:t>#2.WORKSHOP</a:t>
            </a:r>
            <a:r>
              <a:rPr lang="en" sz="1200" b="1">
                <a:latin typeface="Courier New"/>
                <a:ea typeface="Courier New"/>
                <a:cs typeface="Courier New"/>
                <a:sym typeface="Courier New"/>
              </a:rPr>
              <a:t/>
            </a:r>
            <a:br>
              <a:rPr lang="en" sz="1200" b="1">
                <a:latin typeface="Courier New"/>
                <a:ea typeface="Courier New"/>
                <a:cs typeface="Courier New"/>
                <a:sym typeface="Courier New"/>
              </a:rPr>
            </a:br>
            <a:endParaRPr lang="en" sz="1200" b="1">
              <a:latin typeface="Courier New"/>
              <a:ea typeface="Courier New"/>
              <a:cs typeface="Courier New"/>
              <a:sym typeface="Courier New"/>
            </a:endParaRPr>
          </a:p>
        </p:txBody>
      </p:sp>
      <p:sp>
        <p:nvSpPr>
          <p:cNvPr id="193" name="Shape 193"/>
          <p:cNvSpPr txBox="1"/>
          <p:nvPr/>
        </p:nvSpPr>
        <p:spPr>
          <a:xfrm>
            <a:off x="203325" y="4702775"/>
            <a:ext cx="6895500" cy="541800"/>
          </a:xfrm>
          <a:prstGeom prst="rect">
            <a:avLst/>
          </a:prstGeom>
          <a:noFill/>
          <a:ln>
            <a:noFill/>
          </a:ln>
        </p:spPr>
        <p:txBody>
          <a:bodyPr lIns="91425" tIns="91425" rIns="91425" bIns="91425" anchor="t" anchorCtr="0">
            <a:noAutofit/>
          </a:bodyPr>
          <a:lstStyle/>
          <a:p>
            <a:pPr lvl="0" rtl="0">
              <a:spcBef>
                <a:spcPts val="0"/>
              </a:spcBef>
              <a:buNone/>
            </a:pPr>
            <a:r>
              <a:rPr lang="en" sz="1000" i="1">
                <a:solidFill>
                  <a:srgbClr val="666666"/>
                </a:solidFill>
                <a:latin typeface="Courier New"/>
                <a:ea typeface="Courier New"/>
                <a:cs typeface="Courier New"/>
                <a:sym typeface="Courier New"/>
              </a:rPr>
              <a:t>Alle workshops vil vare ca. 3 timer og foregå i den pågældende menighed.</a:t>
            </a:r>
          </a:p>
        </p:txBody>
      </p:sp>
      <p:cxnSp>
        <p:nvCxnSpPr>
          <p:cNvPr id="194" name="Shape 194"/>
          <p:cNvCxnSpPr/>
          <p:nvPr/>
        </p:nvCxnSpPr>
        <p:spPr>
          <a:xfrm>
            <a:off x="6085300" y="2359909"/>
            <a:ext cx="0" cy="869399"/>
          </a:xfrm>
          <a:prstGeom prst="straightConnector1">
            <a:avLst/>
          </a:prstGeom>
          <a:noFill/>
          <a:ln w="19050" cap="flat" cmpd="sng">
            <a:solidFill>
              <a:srgbClr val="000000"/>
            </a:solidFill>
            <a:prstDash val="dot"/>
            <a:round/>
            <a:headEnd type="none" w="lg" len="lg"/>
            <a:tailEnd type="none" w="lg" len="lg"/>
          </a:ln>
        </p:spPr>
      </p:cxnSp>
      <p:cxnSp>
        <p:nvCxnSpPr>
          <p:cNvPr id="195" name="Shape 195"/>
          <p:cNvCxnSpPr/>
          <p:nvPr/>
        </p:nvCxnSpPr>
        <p:spPr>
          <a:xfrm>
            <a:off x="8233300" y="2359909"/>
            <a:ext cx="0" cy="869399"/>
          </a:xfrm>
          <a:prstGeom prst="straightConnector1">
            <a:avLst/>
          </a:prstGeom>
          <a:noFill/>
          <a:ln w="19050" cap="flat" cmpd="sng">
            <a:solidFill>
              <a:srgbClr val="000000"/>
            </a:solidFill>
            <a:prstDash val="dot"/>
            <a:round/>
            <a:headEnd type="none" w="lg" len="lg"/>
            <a:tailEnd type="none" w="lg" len="lg"/>
          </a:ln>
        </p:spPr>
      </p:cxnSp>
      <p:sp>
        <p:nvSpPr>
          <p:cNvPr id="196" name="Shape 196"/>
          <p:cNvSpPr txBox="1"/>
          <p:nvPr/>
        </p:nvSpPr>
        <p:spPr>
          <a:xfrm>
            <a:off x="5497250" y="1867125"/>
            <a:ext cx="1560899" cy="541800"/>
          </a:xfrm>
          <a:prstGeom prst="rect">
            <a:avLst/>
          </a:prstGeom>
          <a:noFill/>
          <a:ln>
            <a:noFill/>
          </a:ln>
        </p:spPr>
        <p:txBody>
          <a:bodyPr lIns="91425" tIns="91425" rIns="91425" bIns="91425" anchor="t" anchorCtr="0">
            <a:noAutofit/>
          </a:bodyPr>
          <a:lstStyle/>
          <a:p>
            <a:pPr lvl="0" rtl="0">
              <a:spcBef>
                <a:spcPts val="0"/>
              </a:spcBef>
              <a:buNone/>
            </a:pPr>
            <a:r>
              <a:rPr lang="en" sz="1200">
                <a:highlight>
                  <a:srgbClr val="FFFF00"/>
                </a:highlight>
                <a:latin typeface="Courier New"/>
                <a:ea typeface="Courier New"/>
                <a:cs typeface="Courier New"/>
                <a:sym typeface="Courier New"/>
              </a:rPr>
              <a:t>#3.WORKSHOP</a:t>
            </a:r>
            <a:r>
              <a:rPr lang="en" sz="1200" b="1">
                <a:latin typeface="Courier New"/>
                <a:ea typeface="Courier New"/>
                <a:cs typeface="Courier New"/>
                <a:sym typeface="Courier New"/>
              </a:rPr>
              <a:t/>
            </a:r>
            <a:br>
              <a:rPr lang="en" sz="1200" b="1">
                <a:latin typeface="Courier New"/>
                <a:ea typeface="Courier New"/>
                <a:cs typeface="Courier New"/>
                <a:sym typeface="Courier New"/>
              </a:rPr>
            </a:br>
            <a:endParaRPr lang="en" sz="1200" b="1">
              <a:latin typeface="Courier New"/>
              <a:ea typeface="Courier New"/>
              <a:cs typeface="Courier New"/>
              <a:sym typeface="Courier New"/>
            </a:endParaRPr>
          </a:p>
        </p:txBody>
      </p:sp>
      <p:sp>
        <p:nvSpPr>
          <p:cNvPr id="197" name="Shape 197"/>
          <p:cNvSpPr txBox="1"/>
          <p:nvPr/>
        </p:nvSpPr>
        <p:spPr>
          <a:xfrm>
            <a:off x="7595825" y="1867125"/>
            <a:ext cx="2062500" cy="541800"/>
          </a:xfrm>
          <a:prstGeom prst="rect">
            <a:avLst/>
          </a:prstGeom>
          <a:noFill/>
          <a:ln>
            <a:noFill/>
          </a:ln>
        </p:spPr>
        <p:txBody>
          <a:bodyPr lIns="91425" tIns="91425" rIns="91425" bIns="91425" anchor="t" anchorCtr="0">
            <a:noAutofit/>
          </a:bodyPr>
          <a:lstStyle/>
          <a:p>
            <a:pPr lvl="0" rtl="0">
              <a:spcBef>
                <a:spcPts val="0"/>
              </a:spcBef>
              <a:buNone/>
            </a:pPr>
            <a:r>
              <a:rPr lang="en" sz="1200">
                <a:highlight>
                  <a:srgbClr val="FFFF00"/>
                </a:highlight>
                <a:latin typeface="Courier New"/>
                <a:ea typeface="Courier New"/>
                <a:cs typeface="Courier New"/>
                <a:sym typeface="Courier New"/>
              </a:rPr>
              <a:t>#4.WORKSHOP</a:t>
            </a:r>
          </a:p>
        </p:txBody>
      </p:sp>
      <p:cxnSp>
        <p:nvCxnSpPr>
          <p:cNvPr id="198" name="Shape 198"/>
          <p:cNvCxnSpPr/>
          <p:nvPr/>
        </p:nvCxnSpPr>
        <p:spPr>
          <a:xfrm>
            <a:off x="2661200" y="2888625"/>
            <a:ext cx="0" cy="340499"/>
          </a:xfrm>
          <a:prstGeom prst="straightConnector1">
            <a:avLst/>
          </a:prstGeom>
          <a:noFill/>
          <a:ln w="19050" cap="flat" cmpd="sng">
            <a:solidFill>
              <a:srgbClr val="000000"/>
            </a:solidFill>
            <a:prstDash val="dot"/>
            <a:round/>
            <a:headEnd type="none" w="lg" len="lg"/>
            <a:tailEnd type="none" w="lg" len="lg"/>
          </a:ln>
        </p:spPr>
      </p:cxnSp>
      <p:cxnSp>
        <p:nvCxnSpPr>
          <p:cNvPr id="199" name="Shape 199"/>
          <p:cNvCxnSpPr/>
          <p:nvPr/>
        </p:nvCxnSpPr>
        <p:spPr>
          <a:xfrm>
            <a:off x="4925000" y="2888625"/>
            <a:ext cx="0" cy="340499"/>
          </a:xfrm>
          <a:prstGeom prst="straightConnector1">
            <a:avLst/>
          </a:prstGeom>
          <a:noFill/>
          <a:ln w="19050" cap="flat" cmpd="sng">
            <a:solidFill>
              <a:srgbClr val="000000"/>
            </a:solidFill>
            <a:prstDash val="dot"/>
            <a:round/>
            <a:headEnd type="none" w="lg" len="lg"/>
            <a:tailEnd type="none" w="lg" len="lg"/>
          </a:ln>
        </p:spPr>
      </p:cxnSp>
      <p:cxnSp>
        <p:nvCxnSpPr>
          <p:cNvPr id="200" name="Shape 200"/>
          <p:cNvCxnSpPr/>
          <p:nvPr/>
        </p:nvCxnSpPr>
        <p:spPr>
          <a:xfrm>
            <a:off x="7175050" y="2888625"/>
            <a:ext cx="0" cy="340499"/>
          </a:xfrm>
          <a:prstGeom prst="straightConnector1">
            <a:avLst/>
          </a:prstGeom>
          <a:noFill/>
          <a:ln w="19050" cap="flat" cmpd="sng">
            <a:solidFill>
              <a:srgbClr val="000000"/>
            </a:solidFill>
            <a:prstDash val="dot"/>
            <a:round/>
            <a:headEnd type="none" w="lg" len="lg"/>
            <a:tailEnd type="none" w="lg" len="lg"/>
          </a:ln>
        </p:spPr>
      </p:cxnSp>
      <p:cxnSp>
        <p:nvCxnSpPr>
          <p:cNvPr id="201" name="Shape 201"/>
          <p:cNvCxnSpPr/>
          <p:nvPr/>
        </p:nvCxnSpPr>
        <p:spPr>
          <a:xfrm>
            <a:off x="1089150" y="2888625"/>
            <a:ext cx="0" cy="340499"/>
          </a:xfrm>
          <a:prstGeom prst="straightConnector1">
            <a:avLst/>
          </a:prstGeom>
          <a:noFill/>
          <a:ln w="19050" cap="flat" cmpd="sng">
            <a:solidFill>
              <a:srgbClr val="000000"/>
            </a:solidFill>
            <a:prstDash val="dot"/>
            <a:round/>
            <a:headEnd type="none" w="lg" len="lg"/>
            <a:tailEnd type="none" w="lg" len="lg"/>
          </a:ln>
        </p:spPr>
      </p:cxnSp>
      <p:sp>
        <p:nvSpPr>
          <p:cNvPr id="202" name="Shape 202"/>
          <p:cNvSpPr txBox="1"/>
          <p:nvPr/>
        </p:nvSpPr>
        <p:spPr>
          <a:xfrm>
            <a:off x="409200" y="2408925"/>
            <a:ext cx="1486200" cy="541800"/>
          </a:xfrm>
          <a:prstGeom prst="rect">
            <a:avLst/>
          </a:prstGeom>
          <a:noFill/>
          <a:ln>
            <a:noFill/>
          </a:ln>
        </p:spPr>
        <p:txBody>
          <a:bodyPr lIns="91425" tIns="91425" rIns="91425" bIns="91425" anchor="t" anchorCtr="0">
            <a:noAutofit/>
          </a:bodyPr>
          <a:lstStyle/>
          <a:p>
            <a:pPr lvl="0" rtl="0">
              <a:spcBef>
                <a:spcPts val="0"/>
              </a:spcBef>
              <a:buNone/>
            </a:pPr>
            <a:r>
              <a:rPr lang="en" sz="1000">
                <a:latin typeface="Courier New"/>
                <a:ea typeface="Courier New"/>
                <a:cs typeface="Courier New"/>
                <a:sym typeface="Courier New"/>
              </a:rPr>
              <a:t>Samtale med facilitator</a:t>
            </a:r>
          </a:p>
        </p:txBody>
      </p:sp>
      <p:sp>
        <p:nvSpPr>
          <p:cNvPr id="203" name="Shape 203"/>
          <p:cNvSpPr txBox="1"/>
          <p:nvPr/>
        </p:nvSpPr>
        <p:spPr>
          <a:xfrm>
            <a:off x="4208462" y="2408925"/>
            <a:ext cx="1664699" cy="541800"/>
          </a:xfrm>
          <a:prstGeom prst="rect">
            <a:avLst/>
          </a:prstGeom>
          <a:noFill/>
          <a:ln>
            <a:noFill/>
          </a:ln>
        </p:spPr>
        <p:txBody>
          <a:bodyPr lIns="91425" tIns="91425" rIns="91425" bIns="91425" anchor="t" anchorCtr="0">
            <a:noAutofit/>
          </a:bodyPr>
          <a:lstStyle/>
          <a:p>
            <a:pPr lvl="0" rtl="0">
              <a:spcBef>
                <a:spcPts val="0"/>
              </a:spcBef>
              <a:buNone/>
            </a:pPr>
            <a:r>
              <a:rPr lang="en" sz="1000">
                <a:latin typeface="Courier New"/>
                <a:ea typeface="Courier New"/>
                <a:cs typeface="Courier New"/>
                <a:sym typeface="Courier New"/>
              </a:rPr>
              <a:t>Opfølgning</a:t>
            </a:r>
          </a:p>
          <a:p>
            <a:pPr lvl="0" rtl="0">
              <a:spcBef>
                <a:spcPts val="0"/>
              </a:spcBef>
              <a:buNone/>
            </a:pPr>
            <a:r>
              <a:rPr lang="en" sz="1000">
                <a:latin typeface="Courier New"/>
                <a:ea typeface="Courier New"/>
                <a:cs typeface="Courier New"/>
                <a:sym typeface="Courier New"/>
              </a:rPr>
              <a:t>med facilitator</a:t>
            </a:r>
          </a:p>
        </p:txBody>
      </p:sp>
      <p:sp>
        <p:nvSpPr>
          <p:cNvPr id="204" name="Shape 204"/>
          <p:cNvSpPr txBox="1"/>
          <p:nvPr/>
        </p:nvSpPr>
        <p:spPr>
          <a:xfrm>
            <a:off x="6449837" y="2408925"/>
            <a:ext cx="1664699" cy="541800"/>
          </a:xfrm>
          <a:prstGeom prst="rect">
            <a:avLst/>
          </a:prstGeom>
          <a:noFill/>
          <a:ln>
            <a:noFill/>
          </a:ln>
        </p:spPr>
        <p:txBody>
          <a:bodyPr lIns="91425" tIns="91425" rIns="91425" bIns="91425" anchor="t" anchorCtr="0">
            <a:noAutofit/>
          </a:bodyPr>
          <a:lstStyle/>
          <a:p>
            <a:pPr lvl="0" rtl="0">
              <a:spcBef>
                <a:spcPts val="0"/>
              </a:spcBef>
              <a:buNone/>
            </a:pPr>
            <a:r>
              <a:rPr lang="en" sz="1000">
                <a:latin typeface="Courier New"/>
                <a:ea typeface="Courier New"/>
                <a:cs typeface="Courier New"/>
                <a:sym typeface="Courier New"/>
              </a:rPr>
              <a:t>Opfølgning</a:t>
            </a:r>
          </a:p>
          <a:p>
            <a:pPr lvl="0" rtl="0">
              <a:spcBef>
                <a:spcPts val="0"/>
              </a:spcBef>
              <a:buNone/>
            </a:pPr>
            <a:r>
              <a:rPr lang="en" sz="1000">
                <a:latin typeface="Courier New"/>
                <a:ea typeface="Courier New"/>
                <a:cs typeface="Courier New"/>
                <a:sym typeface="Courier New"/>
              </a:rPr>
              <a:t>med facilitator</a:t>
            </a:r>
          </a:p>
        </p:txBody>
      </p:sp>
      <p:sp>
        <p:nvSpPr>
          <p:cNvPr id="205" name="Shape 205"/>
          <p:cNvSpPr txBox="1"/>
          <p:nvPr/>
        </p:nvSpPr>
        <p:spPr>
          <a:xfrm>
            <a:off x="2057450" y="2303662"/>
            <a:ext cx="1664699" cy="611399"/>
          </a:xfrm>
          <a:prstGeom prst="rect">
            <a:avLst/>
          </a:prstGeom>
          <a:noFill/>
          <a:ln>
            <a:noFill/>
          </a:ln>
        </p:spPr>
        <p:txBody>
          <a:bodyPr lIns="91425" tIns="91425" rIns="91425" bIns="91425" anchor="t" anchorCtr="0">
            <a:noAutofit/>
          </a:bodyPr>
          <a:lstStyle/>
          <a:p>
            <a:pPr lvl="0" rtl="0">
              <a:spcBef>
                <a:spcPts val="0"/>
              </a:spcBef>
              <a:buNone/>
            </a:pPr>
            <a:r>
              <a:rPr lang="en" sz="1000">
                <a:latin typeface="Courier New"/>
                <a:ea typeface="Courier New"/>
                <a:cs typeface="Courier New"/>
                <a:sym typeface="Courier New"/>
              </a:rPr>
              <a:t>Opfølgning</a:t>
            </a:r>
          </a:p>
          <a:p>
            <a:pPr lvl="0" rtl="0">
              <a:spcBef>
                <a:spcPts val="0"/>
              </a:spcBef>
              <a:buNone/>
            </a:pPr>
            <a:r>
              <a:rPr lang="en" sz="1000">
                <a:latin typeface="Courier New"/>
                <a:ea typeface="Courier New"/>
                <a:cs typeface="Courier New"/>
                <a:sym typeface="Courier New"/>
              </a:rPr>
              <a:t>med facilitator</a:t>
            </a:r>
          </a:p>
        </p:txBody>
      </p:sp>
      <p:cxnSp>
        <p:nvCxnSpPr>
          <p:cNvPr id="206" name="Shape 206"/>
          <p:cNvCxnSpPr/>
          <p:nvPr/>
        </p:nvCxnSpPr>
        <p:spPr>
          <a:xfrm>
            <a:off x="3708000" y="2359909"/>
            <a:ext cx="0" cy="869399"/>
          </a:xfrm>
          <a:prstGeom prst="straightConnector1">
            <a:avLst/>
          </a:prstGeom>
          <a:noFill/>
          <a:ln w="19050" cap="flat" cmpd="sng">
            <a:solidFill>
              <a:srgbClr val="000000"/>
            </a:solidFill>
            <a:prstDash val="dot"/>
            <a:round/>
            <a:headEnd type="none" w="lg" len="lg"/>
            <a:tailEnd type="none" w="lg" len="lg"/>
          </a:ln>
        </p:spPr>
      </p:cxnSp>
      <p:pic>
        <p:nvPicPr>
          <p:cNvPr id="207" name="Shape 207"/>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208" name="Shape 208"/>
          <p:cNvPicPr preferRelativeResize="0"/>
          <p:nvPr/>
        </p:nvPicPr>
        <p:blipFill>
          <a:blip r:embed="rId4">
            <a:alphaModFix/>
          </a:blip>
          <a:stretch>
            <a:fillRect/>
          </a:stretch>
        </p:blipFill>
        <p:spPr>
          <a:xfrm>
            <a:off x="8027174" y="4735274"/>
            <a:ext cx="1003103" cy="304250"/>
          </a:xfrm>
          <a:prstGeom prst="rect">
            <a:avLst/>
          </a:prstGeom>
          <a:noFill/>
          <a:ln>
            <a:noFill/>
          </a:ln>
        </p:spPr>
      </p:pic>
      <p:sp>
        <p:nvSpPr>
          <p:cNvPr id="209" name="Shape 209"/>
          <p:cNvSpPr txBox="1"/>
          <p:nvPr/>
        </p:nvSpPr>
        <p:spPr>
          <a:xfrm>
            <a:off x="717950" y="742325"/>
            <a:ext cx="6627300" cy="753599"/>
          </a:xfrm>
          <a:prstGeom prst="rect">
            <a:avLst/>
          </a:prstGeom>
          <a:noFill/>
          <a:ln>
            <a:noFill/>
          </a:ln>
        </p:spPr>
        <p:txBody>
          <a:bodyPr lIns="91425" tIns="91425" rIns="91425" bIns="91425" anchor="t" anchorCtr="0">
            <a:noAutofit/>
          </a:bodyPr>
          <a:lstStyle/>
          <a:p>
            <a:pPr lvl="0" rtl="0">
              <a:spcBef>
                <a:spcPts val="0"/>
              </a:spcBef>
              <a:buNone/>
            </a:pPr>
            <a:r>
              <a:rPr lang="en" sz="1200">
                <a:solidFill>
                  <a:schemeClr val="dk1"/>
                </a:solidFill>
                <a:latin typeface="Courier New"/>
                <a:ea typeface="Courier New"/>
                <a:cs typeface="Courier New"/>
                <a:sym typeface="Courier New"/>
              </a:rPr>
              <a:t>Mellem hver workshop følger facilitator og menighedsrepræsentanten op for at tilpasse processen og sikre mest mulig værdi for menigheden.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215" name="Shape 215"/>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HVAD LÆRER VI?</a:t>
            </a:r>
          </a:p>
        </p:txBody>
      </p:sp>
      <p:pic>
        <p:nvPicPr>
          <p:cNvPr id="216" name="Shape 216"/>
          <p:cNvPicPr preferRelativeResize="0"/>
          <p:nvPr/>
        </p:nvPicPr>
        <p:blipFill>
          <a:blip r:embed="rId3">
            <a:alphaModFix/>
          </a:blip>
          <a:stretch>
            <a:fillRect/>
          </a:stretch>
        </p:blipFill>
        <p:spPr>
          <a:xfrm>
            <a:off x="8138325" y="4769199"/>
            <a:ext cx="894499" cy="271050"/>
          </a:xfrm>
          <a:prstGeom prst="rect">
            <a:avLst/>
          </a:prstGeom>
          <a:noFill/>
          <a:ln>
            <a:noFill/>
          </a:ln>
        </p:spPr>
      </p:pic>
      <p:sp>
        <p:nvSpPr>
          <p:cNvPr id="217" name="Shape 217"/>
          <p:cNvSpPr txBox="1"/>
          <p:nvPr/>
        </p:nvSpPr>
        <p:spPr>
          <a:xfrm>
            <a:off x="659450" y="840000"/>
            <a:ext cx="7692599" cy="4550100"/>
          </a:xfrm>
          <a:prstGeom prst="rect">
            <a:avLst/>
          </a:prstGeom>
          <a:noFill/>
          <a:ln>
            <a:noFill/>
          </a:ln>
        </p:spPr>
        <p:txBody>
          <a:bodyPr lIns="91425" tIns="91425" rIns="91425" bIns="91425" anchor="t" anchorCtr="0">
            <a:noAutofit/>
          </a:bodyPr>
          <a:lstStyle/>
          <a:p>
            <a:pPr lvl="0" rtl="0">
              <a:spcBef>
                <a:spcPts val="0"/>
              </a:spcBef>
              <a:buNone/>
            </a:pPr>
            <a:r>
              <a:rPr lang="en" sz="3500">
                <a:latin typeface="Courier New"/>
                <a:ea typeface="Courier New"/>
                <a:cs typeface="Courier New"/>
                <a:sym typeface="Courier New"/>
              </a:rPr>
              <a:t>Hvad får vi ud af forløbet?</a:t>
            </a:r>
          </a:p>
          <a:p>
            <a:pPr lvl="0" rtl="0">
              <a:spcBef>
                <a:spcPts val="0"/>
              </a:spcBef>
              <a:buNone/>
            </a:pPr>
            <a:endParaRPr sz="1200">
              <a:latin typeface="Courier New"/>
              <a:ea typeface="Courier New"/>
              <a:cs typeface="Courier New"/>
              <a:sym typeface="Courier New"/>
            </a:endParaRPr>
          </a:p>
          <a:p>
            <a:pPr marL="457200" lvl="0" indent="-323850" rtl="0">
              <a:spcBef>
                <a:spcPts val="0"/>
              </a:spcBef>
              <a:buSzPct val="100000"/>
              <a:buFont typeface="Courier New"/>
              <a:buChar char="●"/>
            </a:pPr>
            <a:r>
              <a:rPr lang="en" sz="1500">
                <a:latin typeface="Courier New"/>
                <a:ea typeface="Courier New"/>
                <a:cs typeface="Courier New"/>
                <a:sym typeface="Courier New"/>
              </a:rPr>
              <a:t>En bedre forståelse af jeres menighed, og hvad I brænder for.</a:t>
            </a:r>
          </a:p>
          <a:p>
            <a:pPr marL="457200" lvl="0" indent="-323850" rtl="0">
              <a:spcBef>
                <a:spcPts val="0"/>
              </a:spcBef>
              <a:buSzPct val="100000"/>
              <a:buFont typeface="Courier New"/>
              <a:buChar char="●"/>
            </a:pPr>
            <a:r>
              <a:rPr lang="en" sz="1500">
                <a:latin typeface="Courier New"/>
                <a:ea typeface="Courier New"/>
                <a:cs typeface="Courier New"/>
                <a:sym typeface="Courier New"/>
              </a:rPr>
              <a:t>Udforskning af de muligheder netop jeres menighed har for at udleve evangeliet på nye måder.</a:t>
            </a:r>
          </a:p>
          <a:p>
            <a:pPr marL="457200" lvl="0" indent="-323850" rtl="0">
              <a:spcBef>
                <a:spcPts val="0"/>
              </a:spcBef>
              <a:buSzPct val="100000"/>
              <a:buFont typeface="Courier New"/>
              <a:buChar char="●"/>
            </a:pPr>
            <a:r>
              <a:rPr lang="en" sz="1500">
                <a:latin typeface="Courier New"/>
                <a:ea typeface="Courier New"/>
                <a:cs typeface="Courier New"/>
                <a:sym typeface="Courier New"/>
              </a:rPr>
              <a:t>En fælles, skabende proces og et fælles, kreativt sprog til fremtiden.</a:t>
            </a:r>
          </a:p>
          <a:p>
            <a:pPr marL="457200" lvl="0" indent="-323850" rtl="0">
              <a:spcBef>
                <a:spcPts val="0"/>
              </a:spcBef>
              <a:buSzPct val="100000"/>
              <a:buFont typeface="Courier New"/>
              <a:buChar char="●"/>
            </a:pPr>
            <a:r>
              <a:rPr lang="en" sz="1500">
                <a:latin typeface="Courier New"/>
                <a:ea typeface="Courier New"/>
                <a:cs typeface="Courier New"/>
                <a:sym typeface="Courier New"/>
              </a:rPr>
              <a:t>Konkrete redskaber og metoder til at skabe, forstå og teste nye idéer og tiltag.</a:t>
            </a:r>
          </a:p>
          <a:p>
            <a:pPr marL="457200" lvl="0" indent="-323850" rtl="0">
              <a:spcBef>
                <a:spcPts val="0"/>
              </a:spcBef>
              <a:buSzPct val="100000"/>
              <a:buFont typeface="Courier New"/>
              <a:buChar char="●"/>
            </a:pPr>
            <a:r>
              <a:rPr lang="en" sz="1500">
                <a:latin typeface="Courier New"/>
                <a:ea typeface="Courier New"/>
                <a:cs typeface="Courier New"/>
                <a:sym typeface="Courier New"/>
              </a:rPr>
              <a:t>Kreativ selvtillid som medlemmer og som fællesskab.</a:t>
            </a:r>
          </a:p>
          <a:p>
            <a:pPr marL="457200" lvl="0" indent="-323850" rtl="0">
              <a:spcBef>
                <a:spcPts val="0"/>
              </a:spcBef>
              <a:buSzPct val="100000"/>
              <a:buFont typeface="Courier New"/>
              <a:buChar char="●"/>
            </a:pPr>
            <a:r>
              <a:rPr lang="en" sz="1500">
                <a:latin typeface="Courier New"/>
                <a:ea typeface="Courier New"/>
                <a:cs typeface="Courier New"/>
                <a:sym typeface="Courier New"/>
              </a:rPr>
              <a:t>En fælles rejse som menighed, hvor I lærer nyt om jer selv og Verden omkring jer.</a:t>
            </a:r>
          </a:p>
        </p:txBody>
      </p:sp>
      <p:pic>
        <p:nvPicPr>
          <p:cNvPr id="218" name="Shape 218"/>
          <p:cNvPicPr preferRelativeResize="0"/>
          <p:nvPr/>
        </p:nvPicPr>
        <p:blipFill>
          <a:blip r:embed="rId4">
            <a:alphaModFix/>
          </a:blip>
          <a:stretch>
            <a:fillRect/>
          </a:stretch>
        </p:blipFill>
        <p:spPr>
          <a:xfrm>
            <a:off x="8138325" y="117199"/>
            <a:ext cx="894500" cy="939706"/>
          </a:xfrm>
          <a:prstGeom prst="rect">
            <a:avLst/>
          </a:prstGeom>
          <a:noFill/>
          <a:ln>
            <a:noFill/>
          </a:ln>
        </p:spPr>
      </p:pic>
      <p:pic>
        <p:nvPicPr>
          <p:cNvPr id="219" name="Shape 219"/>
          <p:cNvPicPr preferRelativeResize="0"/>
          <p:nvPr/>
        </p:nvPicPr>
        <p:blipFill>
          <a:blip r:embed="rId5">
            <a:alphaModFix/>
          </a:blip>
          <a:stretch>
            <a:fillRect/>
          </a:stretch>
        </p:blipFill>
        <p:spPr>
          <a:xfrm>
            <a:off x="8070000" y="122150"/>
            <a:ext cx="1003100" cy="1053755"/>
          </a:xfrm>
          <a:prstGeom prst="rect">
            <a:avLst/>
          </a:prstGeom>
          <a:noFill/>
          <a:ln>
            <a:noFill/>
          </a:ln>
        </p:spPr>
      </p:pic>
      <p:pic>
        <p:nvPicPr>
          <p:cNvPr id="220" name="Shape 220"/>
          <p:cNvPicPr preferRelativeResize="0"/>
          <p:nvPr/>
        </p:nvPicPr>
        <p:blipFill>
          <a:blip r:embed="rId6">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226" name="Shape 226"/>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HVAD LÆRER VI?</a:t>
            </a:r>
          </a:p>
        </p:txBody>
      </p:sp>
      <p:pic>
        <p:nvPicPr>
          <p:cNvPr id="227" name="Shape 227"/>
          <p:cNvPicPr preferRelativeResize="0"/>
          <p:nvPr/>
        </p:nvPicPr>
        <p:blipFill>
          <a:blip r:embed="rId3">
            <a:alphaModFix/>
          </a:blip>
          <a:stretch>
            <a:fillRect/>
          </a:stretch>
        </p:blipFill>
        <p:spPr>
          <a:xfrm>
            <a:off x="8138325" y="4769199"/>
            <a:ext cx="894499" cy="271050"/>
          </a:xfrm>
          <a:prstGeom prst="rect">
            <a:avLst/>
          </a:prstGeom>
          <a:noFill/>
          <a:ln>
            <a:noFill/>
          </a:ln>
        </p:spPr>
      </p:pic>
      <p:sp>
        <p:nvSpPr>
          <p:cNvPr id="228" name="Shape 228"/>
          <p:cNvSpPr txBox="1"/>
          <p:nvPr/>
        </p:nvSpPr>
        <p:spPr>
          <a:xfrm>
            <a:off x="460150" y="687600"/>
            <a:ext cx="4365599" cy="45501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Ansøgningskriterier</a:t>
            </a:r>
          </a:p>
          <a:p>
            <a:pPr lvl="0" rtl="0">
              <a:spcBef>
                <a:spcPts val="0"/>
              </a:spcBef>
              <a:buNone/>
            </a:pPr>
            <a:endParaRPr sz="1200">
              <a:latin typeface="Courier New"/>
              <a:ea typeface="Courier New"/>
              <a:cs typeface="Courier New"/>
              <a:sym typeface="Courier New"/>
            </a:endParaRPr>
          </a:p>
          <a:p>
            <a:pPr marL="457200" lvl="0" indent="-311150" rtl="0">
              <a:spcBef>
                <a:spcPts val="0"/>
              </a:spcBef>
              <a:buSzPct val="100000"/>
              <a:buFont typeface="Courier New"/>
              <a:buChar char="●"/>
            </a:pPr>
            <a:r>
              <a:rPr lang="en" sz="1300">
                <a:latin typeface="Courier New"/>
                <a:ea typeface="Courier New"/>
                <a:cs typeface="Courier New"/>
                <a:sym typeface="Courier New"/>
              </a:rPr>
              <a:t>Menigheden skal formulere, hvad de gerne vil med denne proces. </a:t>
            </a:r>
            <a:br>
              <a:rPr lang="en" sz="1300">
                <a:latin typeface="Courier New"/>
                <a:ea typeface="Courier New"/>
                <a:cs typeface="Courier New"/>
                <a:sym typeface="Courier New"/>
              </a:rPr>
            </a:br>
            <a:endParaRPr lang="en" sz="1300">
              <a:latin typeface="Courier New"/>
              <a:ea typeface="Courier New"/>
              <a:cs typeface="Courier New"/>
              <a:sym typeface="Courier New"/>
            </a:endParaRPr>
          </a:p>
          <a:p>
            <a:pPr marL="457200" lvl="0" indent="-311150" rtl="0">
              <a:spcBef>
                <a:spcPts val="0"/>
              </a:spcBef>
              <a:buSzPct val="100000"/>
              <a:buFont typeface="Courier New"/>
              <a:buChar char="●"/>
            </a:pPr>
            <a:r>
              <a:rPr lang="en" sz="1300">
                <a:latin typeface="Courier New"/>
                <a:ea typeface="Courier New"/>
                <a:cs typeface="Courier New"/>
                <a:sym typeface="Courier New"/>
              </a:rPr>
              <a:t>Menigheden skal være rimelig velfungerende.</a:t>
            </a:r>
            <a:br>
              <a:rPr lang="en" sz="1300">
                <a:latin typeface="Courier New"/>
                <a:ea typeface="Courier New"/>
                <a:cs typeface="Courier New"/>
                <a:sym typeface="Courier New"/>
              </a:rPr>
            </a:br>
            <a:endParaRPr lang="en" sz="1300">
              <a:latin typeface="Courier New"/>
              <a:ea typeface="Courier New"/>
              <a:cs typeface="Courier New"/>
              <a:sym typeface="Courier New"/>
            </a:endParaRPr>
          </a:p>
          <a:p>
            <a:pPr marL="457200" lvl="0" indent="-311150" rtl="0">
              <a:spcBef>
                <a:spcPts val="0"/>
              </a:spcBef>
              <a:buSzPct val="100000"/>
              <a:buFont typeface="Courier New"/>
              <a:buChar char="●"/>
            </a:pPr>
            <a:r>
              <a:rPr lang="en" sz="1300">
                <a:latin typeface="Courier New"/>
                <a:ea typeface="Courier New"/>
                <a:cs typeface="Courier New"/>
                <a:sym typeface="Courier New"/>
              </a:rPr>
              <a:t>Der skal være én kontaktperson i menigheden.</a:t>
            </a:r>
            <a:br>
              <a:rPr lang="en" sz="1300">
                <a:latin typeface="Courier New"/>
                <a:ea typeface="Courier New"/>
                <a:cs typeface="Courier New"/>
                <a:sym typeface="Courier New"/>
              </a:rPr>
            </a:br>
            <a:endParaRPr lang="en" sz="1300">
              <a:latin typeface="Courier New"/>
              <a:ea typeface="Courier New"/>
              <a:cs typeface="Courier New"/>
              <a:sym typeface="Courier New"/>
            </a:endParaRPr>
          </a:p>
          <a:p>
            <a:pPr marL="457200" lvl="0" indent="-311150" rtl="0">
              <a:spcBef>
                <a:spcPts val="0"/>
              </a:spcBef>
              <a:buSzPct val="100000"/>
              <a:buFont typeface="Courier New"/>
              <a:buChar char="●"/>
            </a:pPr>
            <a:r>
              <a:rPr lang="en" sz="1300">
                <a:latin typeface="Courier New"/>
                <a:ea typeface="Courier New"/>
                <a:cs typeface="Courier New"/>
                <a:sym typeface="Courier New"/>
              </a:rPr>
              <a:t>Menighederne skal ansøge om at blive en del af ”Innovative kirker”. Der er ingen fast deadline, men menighederne vil blive igangsat løbende. Det påregnes at en pilotmenighed og fem andre påbegynder processen i 2016. Fem andre i 2017.</a:t>
            </a:r>
          </a:p>
        </p:txBody>
      </p:sp>
      <p:pic>
        <p:nvPicPr>
          <p:cNvPr id="229" name="Shape 229"/>
          <p:cNvPicPr preferRelativeResize="0"/>
          <p:nvPr/>
        </p:nvPicPr>
        <p:blipFill>
          <a:blip r:embed="rId4">
            <a:alphaModFix/>
          </a:blip>
          <a:stretch>
            <a:fillRect/>
          </a:stretch>
        </p:blipFill>
        <p:spPr>
          <a:xfrm>
            <a:off x="8138325" y="117199"/>
            <a:ext cx="894500" cy="939706"/>
          </a:xfrm>
          <a:prstGeom prst="rect">
            <a:avLst/>
          </a:prstGeom>
          <a:noFill/>
          <a:ln>
            <a:noFill/>
          </a:ln>
        </p:spPr>
      </p:pic>
      <p:pic>
        <p:nvPicPr>
          <p:cNvPr id="230" name="Shape 230"/>
          <p:cNvPicPr preferRelativeResize="0"/>
          <p:nvPr/>
        </p:nvPicPr>
        <p:blipFill>
          <a:blip r:embed="rId5">
            <a:alphaModFix/>
          </a:blip>
          <a:stretch>
            <a:fillRect/>
          </a:stretch>
        </p:blipFill>
        <p:spPr>
          <a:xfrm>
            <a:off x="8070000" y="122150"/>
            <a:ext cx="1003100" cy="1053755"/>
          </a:xfrm>
          <a:prstGeom prst="rect">
            <a:avLst/>
          </a:prstGeom>
          <a:noFill/>
          <a:ln>
            <a:noFill/>
          </a:ln>
        </p:spPr>
      </p:pic>
      <p:pic>
        <p:nvPicPr>
          <p:cNvPr id="231" name="Shape 231"/>
          <p:cNvPicPr preferRelativeResize="0"/>
          <p:nvPr/>
        </p:nvPicPr>
        <p:blipFill>
          <a:blip r:embed="rId6">
            <a:alphaModFix/>
          </a:blip>
          <a:stretch>
            <a:fillRect/>
          </a:stretch>
        </p:blipFill>
        <p:spPr>
          <a:xfrm>
            <a:off x="8027174" y="4735274"/>
            <a:ext cx="1003103" cy="304250"/>
          </a:xfrm>
          <a:prstGeom prst="rect">
            <a:avLst/>
          </a:prstGeom>
          <a:noFill/>
          <a:ln>
            <a:noFill/>
          </a:ln>
        </p:spPr>
      </p:pic>
      <p:sp>
        <p:nvSpPr>
          <p:cNvPr id="232" name="Shape 232"/>
          <p:cNvSpPr txBox="1"/>
          <p:nvPr/>
        </p:nvSpPr>
        <p:spPr>
          <a:xfrm>
            <a:off x="5002650" y="687600"/>
            <a:ext cx="4070699" cy="45501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Pris</a:t>
            </a:r>
          </a:p>
          <a:p>
            <a:pPr lvl="0" rtl="0">
              <a:spcBef>
                <a:spcPts val="0"/>
              </a:spcBef>
              <a:buNone/>
            </a:pPr>
            <a:r>
              <a:rPr lang="en" sz="1000">
                <a:latin typeface="Courier New"/>
                <a:ea typeface="Courier New"/>
                <a:cs typeface="Courier New"/>
                <a:sym typeface="Courier New"/>
              </a:rPr>
              <a:t/>
            </a:r>
            <a:br>
              <a:rPr lang="en" sz="1000">
                <a:latin typeface="Courier New"/>
                <a:ea typeface="Courier New"/>
                <a:cs typeface="Courier New"/>
                <a:sym typeface="Courier New"/>
              </a:rPr>
            </a:br>
            <a:r>
              <a:rPr lang="en" sz="1300">
                <a:latin typeface="Courier New"/>
                <a:ea typeface="Courier New"/>
                <a:cs typeface="Courier New"/>
                <a:sym typeface="Courier New"/>
              </a:rPr>
              <a:t>Forløbet inkluderer fire workshops á 3 timer for 10-30 mennesker.</a:t>
            </a:r>
          </a:p>
          <a:p>
            <a:pPr lvl="0" rtl="0">
              <a:spcBef>
                <a:spcPts val="0"/>
              </a:spcBef>
              <a:buNone/>
            </a:pPr>
            <a:r>
              <a:rPr lang="en" sz="1300">
                <a:latin typeface="Courier New"/>
                <a:ea typeface="Courier New"/>
                <a:cs typeface="Courier New"/>
                <a:sym typeface="Courier New"/>
              </a:rPr>
              <a:t>Egenbetaling: Min. 25 kr./medlem af menigheden.</a:t>
            </a:r>
          </a:p>
          <a:p>
            <a:pPr lvl="0" rtl="0">
              <a:spcBef>
                <a:spcPts val="0"/>
              </a:spcBef>
              <a:buNone/>
            </a:pPr>
            <a:endParaRPr sz="2000">
              <a:latin typeface="Courier New"/>
              <a:ea typeface="Courier New"/>
              <a:cs typeface="Courier New"/>
              <a:sym typeface="Courier New"/>
            </a:endParaRPr>
          </a:p>
          <a:p>
            <a:pPr lvl="0" rtl="0">
              <a:spcBef>
                <a:spcPts val="0"/>
              </a:spcBef>
              <a:buNone/>
            </a:pPr>
            <a:r>
              <a:rPr lang="en" sz="2400">
                <a:solidFill>
                  <a:schemeClr val="dk1"/>
                </a:solidFill>
                <a:latin typeface="Courier New"/>
                <a:ea typeface="Courier New"/>
                <a:cs typeface="Courier New"/>
                <a:sym typeface="Courier New"/>
              </a:rPr>
              <a:t>Kontakt</a:t>
            </a:r>
          </a:p>
          <a:p>
            <a:pPr lvl="0" rtl="0">
              <a:spcBef>
                <a:spcPts val="0"/>
              </a:spcBef>
              <a:buNone/>
            </a:pPr>
            <a:r>
              <a:rPr lang="en" sz="1000">
                <a:latin typeface="Courier New"/>
                <a:ea typeface="Courier New"/>
                <a:cs typeface="Courier New"/>
                <a:sym typeface="Courier New"/>
              </a:rPr>
              <a:t/>
            </a:r>
            <a:br>
              <a:rPr lang="en" sz="1000">
                <a:latin typeface="Courier New"/>
                <a:ea typeface="Courier New"/>
                <a:cs typeface="Courier New"/>
                <a:sym typeface="Courier New"/>
              </a:rPr>
            </a:br>
            <a:r>
              <a:rPr lang="en" sz="1300">
                <a:latin typeface="Courier New"/>
                <a:ea typeface="Courier New"/>
                <a:cs typeface="Courier New"/>
                <a:sym typeface="Courier New"/>
              </a:rPr>
              <a:t>Kontakt Lone Møller-Hansen, </a:t>
            </a:r>
            <a:br>
              <a:rPr lang="en" sz="1300">
                <a:latin typeface="Courier New"/>
                <a:ea typeface="Courier New"/>
                <a:cs typeface="Courier New"/>
                <a:sym typeface="Courier New"/>
              </a:rPr>
            </a:br>
            <a:r>
              <a:rPr lang="en" sz="1300">
                <a:latin typeface="Courier New"/>
                <a:ea typeface="Courier New"/>
                <a:cs typeface="Courier New"/>
                <a:sym typeface="Courier New"/>
              </a:rPr>
              <a:t>tlf. 23474015, </a:t>
            </a:r>
            <a:br>
              <a:rPr lang="en" sz="1300">
                <a:latin typeface="Courier New"/>
                <a:ea typeface="Courier New"/>
                <a:cs typeface="Courier New"/>
                <a:sym typeface="Courier New"/>
              </a:rPr>
            </a:br>
            <a:r>
              <a:rPr lang="en" sz="1300">
                <a:latin typeface="Courier New"/>
                <a:ea typeface="Courier New"/>
                <a:cs typeface="Courier New"/>
                <a:sym typeface="Courier New"/>
              </a:rPr>
              <a:t>email: lone@baptistkirken.dk</a:t>
            </a:r>
          </a:p>
          <a:p>
            <a:pPr lvl="0" rtl="0">
              <a:spcBef>
                <a:spcPts val="0"/>
              </a:spcBef>
              <a:buNone/>
            </a:pPr>
            <a:endParaRPr sz="1300">
              <a:latin typeface="Courier New"/>
              <a:ea typeface="Courier New"/>
              <a:cs typeface="Courier New"/>
              <a:sym typeface="Courier New"/>
            </a:endParaRPr>
          </a:p>
          <a:p>
            <a:pPr lvl="0" rtl="0">
              <a:spcBef>
                <a:spcPts val="0"/>
              </a:spcBef>
              <a:buNone/>
            </a:pPr>
            <a:r>
              <a:rPr lang="en" sz="1300">
                <a:latin typeface="Courier New"/>
                <a:ea typeface="Courier New"/>
                <a:cs typeface="Courier New"/>
                <a:sym typeface="Courier New"/>
              </a:rPr>
              <a:t>Det er ledelsen i BaptistKirken, der udvælger de menigheder, der får mulighed til at deltage i ”Innovative kirker” i denne omgang.</a:t>
            </a:r>
          </a:p>
          <a:p>
            <a:pPr lvl="0" rtl="0">
              <a:spcBef>
                <a:spcPts val="0"/>
              </a:spcBef>
              <a:buNone/>
            </a:pPr>
            <a:endParaRPr sz="1500">
              <a:latin typeface="Courier New"/>
              <a:ea typeface="Courier New"/>
              <a:cs typeface="Courier New"/>
              <a:sym typeface="Courier New"/>
            </a:endParaRPr>
          </a:p>
          <a:p>
            <a:pPr lvl="0" rtl="0">
              <a:spcBef>
                <a:spcPts val="0"/>
              </a:spcBef>
              <a:buNone/>
            </a:pPr>
            <a:endParaRPr sz="1500">
              <a:latin typeface="Courier New"/>
              <a:ea typeface="Courier New"/>
              <a:cs typeface="Courier New"/>
              <a:sym typeface="Courier New"/>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238" name="Shape 238"/>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HVAD LÆRER VI?</a:t>
            </a:r>
          </a:p>
        </p:txBody>
      </p:sp>
      <p:pic>
        <p:nvPicPr>
          <p:cNvPr id="239" name="Shape 239"/>
          <p:cNvPicPr preferRelativeResize="0"/>
          <p:nvPr/>
        </p:nvPicPr>
        <p:blipFill>
          <a:blip r:embed="rId3">
            <a:alphaModFix/>
          </a:blip>
          <a:stretch>
            <a:fillRect/>
          </a:stretch>
        </p:blipFill>
        <p:spPr>
          <a:xfrm>
            <a:off x="8138325" y="4769199"/>
            <a:ext cx="894499" cy="271050"/>
          </a:xfrm>
          <a:prstGeom prst="rect">
            <a:avLst/>
          </a:prstGeom>
          <a:noFill/>
          <a:ln>
            <a:noFill/>
          </a:ln>
        </p:spPr>
      </p:pic>
      <p:pic>
        <p:nvPicPr>
          <p:cNvPr id="240" name="Shape 240"/>
          <p:cNvPicPr preferRelativeResize="0"/>
          <p:nvPr/>
        </p:nvPicPr>
        <p:blipFill>
          <a:blip r:embed="rId4">
            <a:alphaModFix/>
          </a:blip>
          <a:stretch>
            <a:fillRect/>
          </a:stretch>
        </p:blipFill>
        <p:spPr>
          <a:xfrm>
            <a:off x="8138325" y="117199"/>
            <a:ext cx="894500" cy="939706"/>
          </a:xfrm>
          <a:prstGeom prst="rect">
            <a:avLst/>
          </a:prstGeom>
          <a:noFill/>
          <a:ln>
            <a:noFill/>
          </a:ln>
        </p:spPr>
      </p:pic>
      <p:pic>
        <p:nvPicPr>
          <p:cNvPr id="241" name="Shape 241"/>
          <p:cNvPicPr preferRelativeResize="0"/>
          <p:nvPr/>
        </p:nvPicPr>
        <p:blipFill>
          <a:blip r:embed="rId5">
            <a:alphaModFix/>
          </a:blip>
          <a:stretch>
            <a:fillRect/>
          </a:stretch>
        </p:blipFill>
        <p:spPr>
          <a:xfrm>
            <a:off x="8070000" y="122150"/>
            <a:ext cx="1003100" cy="1053755"/>
          </a:xfrm>
          <a:prstGeom prst="rect">
            <a:avLst/>
          </a:prstGeom>
          <a:noFill/>
          <a:ln>
            <a:noFill/>
          </a:ln>
        </p:spPr>
      </p:pic>
      <p:pic>
        <p:nvPicPr>
          <p:cNvPr id="242" name="Shape 242"/>
          <p:cNvPicPr preferRelativeResize="0"/>
          <p:nvPr/>
        </p:nvPicPr>
        <p:blipFill>
          <a:blip r:embed="rId6">
            <a:alphaModFix/>
          </a:blip>
          <a:stretch>
            <a:fillRect/>
          </a:stretch>
        </p:blipFill>
        <p:spPr>
          <a:xfrm>
            <a:off x="8027174" y="4735274"/>
            <a:ext cx="1003103" cy="304250"/>
          </a:xfrm>
          <a:prstGeom prst="rect">
            <a:avLst/>
          </a:prstGeom>
          <a:noFill/>
          <a:ln>
            <a:noFill/>
          </a:ln>
        </p:spPr>
      </p:pic>
      <p:sp>
        <p:nvSpPr>
          <p:cNvPr id="243" name="Shape 243"/>
          <p:cNvSpPr txBox="1"/>
          <p:nvPr/>
        </p:nvSpPr>
        <p:spPr>
          <a:xfrm>
            <a:off x="794150" y="1051393"/>
            <a:ext cx="4070699" cy="4550100"/>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 sz="2400">
                <a:solidFill>
                  <a:schemeClr val="dk1"/>
                </a:solidFill>
                <a:latin typeface="Courier New"/>
                <a:ea typeface="Courier New"/>
                <a:cs typeface="Courier New"/>
                <a:sym typeface="Courier New"/>
              </a:rPr>
              <a:t>Proceskonsulent</a:t>
            </a:r>
          </a:p>
          <a:p>
            <a:pPr lvl="0" rtl="0">
              <a:spcBef>
                <a:spcPts val="0"/>
              </a:spcBef>
              <a:buClr>
                <a:schemeClr val="dk1"/>
              </a:buClr>
              <a:buFont typeface="Arial"/>
              <a:buNone/>
            </a:pPr>
            <a:endParaRPr sz="1200">
              <a:solidFill>
                <a:schemeClr val="dk1"/>
              </a:solidFill>
              <a:latin typeface="Courier New"/>
              <a:ea typeface="Courier New"/>
              <a:cs typeface="Courier New"/>
              <a:sym typeface="Courier New"/>
            </a:endParaRPr>
          </a:p>
          <a:p>
            <a:pPr lvl="0" rtl="0">
              <a:lnSpc>
                <a:spcPct val="115000"/>
              </a:lnSpc>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Charlotte Bekker Willer</a:t>
            </a:r>
          </a:p>
          <a:p>
            <a:pPr lvl="0" rtl="0">
              <a:lnSpc>
                <a:spcPct val="115000"/>
              </a:lnSpc>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Tlf. 61376068</a:t>
            </a:r>
          </a:p>
          <a:p>
            <a:pPr lvl="0" rtl="0">
              <a:lnSpc>
                <a:spcPct val="115000"/>
              </a:lnSpc>
              <a:spcBef>
                <a:spcPts val="0"/>
              </a:spcBef>
              <a:buClr>
                <a:schemeClr val="dk1"/>
              </a:buClr>
              <a:buSzPct val="91666"/>
              <a:buFont typeface="Arial"/>
              <a:buNone/>
            </a:pPr>
            <a:r>
              <a:rPr lang="en" sz="1200">
                <a:solidFill>
                  <a:schemeClr val="dk1"/>
                </a:solidFill>
                <a:latin typeface="Courier New"/>
                <a:ea typeface="Courier New"/>
                <a:cs typeface="Courier New"/>
                <a:sym typeface="Courier New"/>
              </a:rPr>
              <a:t>Email: ckbwiller@gmail.com</a:t>
            </a:r>
          </a:p>
          <a:p>
            <a:pPr lvl="0" rtl="0">
              <a:spcBef>
                <a:spcPts val="0"/>
              </a:spcBef>
              <a:buClr>
                <a:schemeClr val="dk1"/>
              </a:buClr>
              <a:buFont typeface="Arial"/>
              <a:buNone/>
            </a:pPr>
            <a:endParaRPr sz="1300">
              <a:solidFill>
                <a:schemeClr val="dk1"/>
              </a:solidFill>
              <a:latin typeface="Courier New"/>
              <a:ea typeface="Courier New"/>
              <a:cs typeface="Courier New"/>
              <a:sym typeface="Courier New"/>
            </a:endParaRPr>
          </a:p>
          <a:p>
            <a:pPr lvl="0" rtl="0">
              <a:spcBef>
                <a:spcPts val="0"/>
              </a:spcBef>
              <a:buNone/>
            </a:pPr>
            <a:endParaRPr sz="2400">
              <a:latin typeface="Courier New"/>
              <a:ea typeface="Courier New"/>
              <a:cs typeface="Courier New"/>
              <a:sym typeface="Courier New"/>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Shape 62"/>
          <p:cNvPicPr preferRelativeResize="0"/>
          <p:nvPr/>
        </p:nvPicPr>
        <p:blipFill>
          <a:blip r:embed="rId3">
            <a:alphaModFix/>
          </a:blip>
          <a:stretch>
            <a:fillRect/>
          </a:stretch>
        </p:blipFill>
        <p:spPr>
          <a:xfrm>
            <a:off x="8138325" y="4769199"/>
            <a:ext cx="894499" cy="271050"/>
          </a:xfrm>
          <a:prstGeom prst="rect">
            <a:avLst/>
          </a:prstGeom>
          <a:noFill/>
          <a:ln>
            <a:noFill/>
          </a:ln>
        </p:spPr>
      </p:pic>
      <p:sp>
        <p:nvSpPr>
          <p:cNvPr id="63" name="Shape 63"/>
          <p:cNvSpPr txBox="1"/>
          <p:nvPr/>
        </p:nvSpPr>
        <p:spPr>
          <a:xfrm>
            <a:off x="707925" y="884900"/>
            <a:ext cx="3232800" cy="2867099"/>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64" name="Shape 64"/>
          <p:cNvSpPr txBox="1"/>
          <p:nvPr/>
        </p:nvSpPr>
        <p:spPr>
          <a:xfrm>
            <a:off x="236850" y="1287875"/>
            <a:ext cx="8670300" cy="3571500"/>
          </a:xfrm>
          <a:prstGeom prst="rect">
            <a:avLst/>
          </a:prstGeom>
          <a:noFill/>
          <a:ln>
            <a:noFill/>
          </a:ln>
        </p:spPr>
        <p:txBody>
          <a:bodyPr lIns="91425" tIns="91425" rIns="91425" bIns="91425" anchor="t" anchorCtr="0">
            <a:noAutofit/>
          </a:bodyPr>
          <a:lstStyle/>
          <a:p>
            <a:pPr lvl="0" algn="ctr" rtl="0">
              <a:spcBef>
                <a:spcPts val="0"/>
              </a:spcBef>
              <a:buNone/>
            </a:pPr>
            <a:r>
              <a:rPr lang="en" sz="3400" i="1">
                <a:latin typeface="Courier New"/>
                <a:ea typeface="Courier New"/>
                <a:cs typeface="Courier New"/>
                <a:sym typeface="Courier New"/>
              </a:rPr>
              <a:t>Formålet med Innovativ Kirke er at flere må opleve Guds kærlighed og mærke, hvad Jesu liv betyder for os i dag!</a:t>
            </a:r>
          </a:p>
        </p:txBody>
      </p:sp>
      <p:sp>
        <p:nvSpPr>
          <p:cNvPr id="65" name="Shape 65"/>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66" name="Shape 66"/>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BAGGRUND &amp; UDFORDRING</a:t>
            </a:r>
          </a:p>
        </p:txBody>
      </p:sp>
      <p:pic>
        <p:nvPicPr>
          <p:cNvPr id="67" name="Shape 67"/>
          <p:cNvPicPr preferRelativeResize="0"/>
          <p:nvPr/>
        </p:nvPicPr>
        <p:blipFill>
          <a:blip r:embed="rId4">
            <a:alphaModFix/>
          </a:blip>
          <a:stretch>
            <a:fillRect/>
          </a:stretch>
        </p:blipFill>
        <p:spPr>
          <a:xfrm>
            <a:off x="8138325" y="117199"/>
            <a:ext cx="894500" cy="939706"/>
          </a:xfrm>
          <a:prstGeom prst="rect">
            <a:avLst/>
          </a:prstGeom>
          <a:noFill/>
          <a:ln>
            <a:noFill/>
          </a:ln>
        </p:spPr>
      </p:pic>
      <p:pic>
        <p:nvPicPr>
          <p:cNvPr id="68" name="Shape 68"/>
          <p:cNvPicPr preferRelativeResize="0"/>
          <p:nvPr/>
        </p:nvPicPr>
        <p:blipFill>
          <a:blip r:embed="rId5">
            <a:alphaModFix/>
          </a:blip>
          <a:stretch>
            <a:fillRect/>
          </a:stretch>
        </p:blipFill>
        <p:spPr>
          <a:xfrm>
            <a:off x="8070000" y="122150"/>
            <a:ext cx="1003100" cy="1053755"/>
          </a:xfrm>
          <a:prstGeom prst="rect">
            <a:avLst/>
          </a:prstGeom>
          <a:noFill/>
          <a:ln>
            <a:noFill/>
          </a:ln>
        </p:spPr>
      </p:pic>
      <p:pic>
        <p:nvPicPr>
          <p:cNvPr id="69" name="Shape 69"/>
          <p:cNvPicPr preferRelativeResize="0"/>
          <p:nvPr/>
        </p:nvPicPr>
        <p:blipFill>
          <a:blip r:embed="rId6">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75" name="Shape 75"/>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BAGGRUND &amp; UDFORDRING</a:t>
            </a:r>
          </a:p>
        </p:txBody>
      </p:sp>
      <p:sp>
        <p:nvSpPr>
          <p:cNvPr id="76" name="Shape 76"/>
          <p:cNvSpPr txBox="1"/>
          <p:nvPr/>
        </p:nvSpPr>
        <p:spPr>
          <a:xfrm>
            <a:off x="707925" y="884900"/>
            <a:ext cx="3232800" cy="2867099"/>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77" name="Shape 77"/>
          <p:cNvSpPr txBox="1"/>
          <p:nvPr/>
        </p:nvSpPr>
        <p:spPr>
          <a:xfrm>
            <a:off x="707925" y="816075"/>
            <a:ext cx="7982399" cy="4147500"/>
          </a:xfrm>
          <a:prstGeom prst="rect">
            <a:avLst/>
          </a:prstGeom>
          <a:noFill/>
          <a:ln>
            <a:noFill/>
          </a:ln>
        </p:spPr>
        <p:txBody>
          <a:bodyPr lIns="91425" tIns="91425" rIns="91425" bIns="91425" anchor="t" anchorCtr="0">
            <a:noAutofit/>
          </a:bodyPr>
          <a:lstStyle/>
          <a:p>
            <a:pPr lvl="0" rtl="0">
              <a:spcBef>
                <a:spcPts val="0"/>
              </a:spcBef>
              <a:buNone/>
            </a:pPr>
            <a:r>
              <a:rPr lang="en" sz="3000">
                <a:latin typeface="Courier New"/>
                <a:ea typeface="Courier New"/>
                <a:cs typeface="Courier New"/>
                <a:sym typeface="Courier New"/>
              </a:rPr>
              <a:t>I dagens samfund har kirken brug for at udvikle sig. Evangeliet har </a:t>
            </a:r>
            <a:r>
              <a:rPr lang="en" sz="3000" u="sng">
                <a:latin typeface="Courier New"/>
                <a:ea typeface="Courier New"/>
                <a:cs typeface="Courier New"/>
                <a:sym typeface="Courier New"/>
              </a:rPr>
              <a:t>ikke</a:t>
            </a:r>
            <a:r>
              <a:rPr lang="en" sz="3000">
                <a:latin typeface="Courier New"/>
                <a:ea typeface="Courier New"/>
                <a:cs typeface="Courier New"/>
                <a:sym typeface="Courier New"/>
              </a:rPr>
              <a:t> mistet sin relevans, men kirken kan som organisation stå i vejen for det uforanderlige budskab, hvis den ikke er klar til at forandre sig i takt med verden.</a:t>
            </a:r>
          </a:p>
          <a:p>
            <a:pPr lvl="0" rtl="0">
              <a:spcBef>
                <a:spcPts val="0"/>
              </a:spcBef>
              <a:buNone/>
            </a:pPr>
            <a:endParaRPr sz="1200">
              <a:latin typeface="Courier New"/>
              <a:ea typeface="Courier New"/>
              <a:cs typeface="Courier New"/>
              <a:sym typeface="Courier New"/>
            </a:endParaRPr>
          </a:p>
        </p:txBody>
      </p:sp>
      <p:pic>
        <p:nvPicPr>
          <p:cNvPr id="78" name="Shape 78"/>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79" name="Shape 79"/>
          <p:cNvPicPr preferRelativeResize="0"/>
          <p:nvPr/>
        </p:nvPicPr>
        <p:blipFill>
          <a:blip r:embed="rId4">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85" name="Shape 85"/>
          <p:cNvSpPr txBox="1"/>
          <p:nvPr/>
        </p:nvSpPr>
        <p:spPr>
          <a:xfrm>
            <a:off x="717950" y="-19925"/>
            <a:ext cx="25037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MULIGHEDEN</a:t>
            </a:r>
          </a:p>
        </p:txBody>
      </p:sp>
      <p:sp>
        <p:nvSpPr>
          <p:cNvPr id="86" name="Shape 86"/>
          <p:cNvSpPr txBox="1"/>
          <p:nvPr/>
        </p:nvSpPr>
        <p:spPr>
          <a:xfrm>
            <a:off x="707925" y="884900"/>
            <a:ext cx="3232800" cy="2867099"/>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87" name="Shape 87"/>
          <p:cNvSpPr txBox="1"/>
          <p:nvPr/>
        </p:nvSpPr>
        <p:spPr>
          <a:xfrm>
            <a:off x="413075" y="740175"/>
            <a:ext cx="8108400" cy="4147500"/>
          </a:xfrm>
          <a:prstGeom prst="rect">
            <a:avLst/>
          </a:prstGeom>
          <a:noFill/>
          <a:ln>
            <a:noFill/>
          </a:ln>
        </p:spPr>
        <p:txBody>
          <a:bodyPr lIns="91425" tIns="91425" rIns="91425" bIns="91425" anchor="t" anchorCtr="0">
            <a:noAutofit/>
          </a:bodyPr>
          <a:lstStyle/>
          <a:p>
            <a:pPr lvl="0" rtl="0">
              <a:spcBef>
                <a:spcPts val="0"/>
              </a:spcBef>
              <a:buNone/>
            </a:pPr>
            <a:r>
              <a:rPr lang="en" sz="2000">
                <a:latin typeface="Courier New"/>
                <a:ea typeface="Courier New"/>
                <a:cs typeface="Courier New"/>
                <a:sym typeface="Courier New"/>
              </a:rPr>
              <a:t>Vi ser en unik mulighed i at træne menighederne i kreativitet og innovation og arbejde med konkrete ideer og løsninger, der udfolder kirkens potentiale.</a:t>
            </a:r>
          </a:p>
          <a:p>
            <a:pPr lvl="0" rtl="0">
              <a:spcBef>
                <a:spcPts val="0"/>
              </a:spcBef>
              <a:buNone/>
            </a:pPr>
            <a:endParaRPr sz="2000">
              <a:latin typeface="Courier New"/>
              <a:ea typeface="Courier New"/>
              <a:cs typeface="Courier New"/>
              <a:sym typeface="Courier New"/>
            </a:endParaRPr>
          </a:p>
          <a:p>
            <a:pPr marL="914400" lvl="0" indent="-355600" rtl="0">
              <a:spcBef>
                <a:spcPts val="0"/>
              </a:spcBef>
              <a:buSzPct val="100000"/>
              <a:buFont typeface="Courier New"/>
              <a:buAutoNum type="arabicParenR"/>
            </a:pPr>
            <a:r>
              <a:rPr lang="en" sz="2000">
                <a:latin typeface="Courier New"/>
                <a:ea typeface="Courier New"/>
                <a:cs typeface="Courier New"/>
                <a:sym typeface="Courier New"/>
              </a:rPr>
              <a:t>Vi arbejder med menigheden, hvor den er og med de ressourcer, der er tilstede.</a:t>
            </a:r>
          </a:p>
          <a:p>
            <a:pPr marL="914400" lvl="0" indent="-355600" rtl="0">
              <a:spcBef>
                <a:spcPts val="0"/>
              </a:spcBef>
              <a:buSzPct val="100000"/>
              <a:buFont typeface="Courier New"/>
              <a:buAutoNum type="arabicParenR"/>
            </a:pPr>
            <a:r>
              <a:rPr lang="en" sz="2000">
                <a:latin typeface="Courier New"/>
                <a:ea typeface="Courier New"/>
                <a:cs typeface="Courier New"/>
                <a:sym typeface="Courier New"/>
              </a:rPr>
              <a:t>Menigheden vil lære at identificere relevante behov i samfundet, og omsætte ideer til virkelighed.</a:t>
            </a:r>
          </a:p>
          <a:p>
            <a:pPr marL="914400" lvl="0" indent="-355600" rtl="0">
              <a:spcBef>
                <a:spcPts val="0"/>
              </a:spcBef>
              <a:buSzPct val="100000"/>
              <a:buFont typeface="Courier New"/>
              <a:buAutoNum type="arabicParenR"/>
            </a:pPr>
            <a:r>
              <a:rPr lang="en" sz="2000">
                <a:latin typeface="Courier New"/>
                <a:ea typeface="Courier New"/>
                <a:cs typeface="Courier New"/>
                <a:sym typeface="Courier New"/>
              </a:rPr>
              <a:t>Målsætningen er vækst både numerisk og åndeligt.</a:t>
            </a:r>
          </a:p>
          <a:p>
            <a:pPr lvl="0" rtl="0">
              <a:spcBef>
                <a:spcPts val="0"/>
              </a:spcBef>
              <a:buNone/>
            </a:pPr>
            <a:endParaRPr sz="2300">
              <a:latin typeface="Courier New"/>
              <a:ea typeface="Courier New"/>
              <a:cs typeface="Courier New"/>
              <a:sym typeface="Courier New"/>
            </a:endParaRPr>
          </a:p>
        </p:txBody>
      </p:sp>
      <p:pic>
        <p:nvPicPr>
          <p:cNvPr id="88" name="Shape 88"/>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89" name="Shape 89"/>
          <p:cNvPicPr preferRelativeResize="0"/>
          <p:nvPr/>
        </p:nvPicPr>
        <p:blipFill>
          <a:blip r:embed="rId4">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95" name="Shape 95"/>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FORLØBET</a:t>
            </a:r>
          </a:p>
        </p:txBody>
      </p:sp>
      <p:sp>
        <p:nvSpPr>
          <p:cNvPr id="96" name="Shape 96"/>
          <p:cNvSpPr/>
          <p:nvPr/>
        </p:nvSpPr>
        <p:spPr>
          <a:xfrm>
            <a:off x="677150" y="1446575"/>
            <a:ext cx="1601700" cy="1601700"/>
          </a:xfrm>
          <a:prstGeom prst="ellipse">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97" name="Shape 97"/>
          <p:cNvSpPr/>
          <p:nvPr/>
        </p:nvSpPr>
        <p:spPr>
          <a:xfrm>
            <a:off x="2709457" y="1446575"/>
            <a:ext cx="1601700" cy="1601700"/>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98" name="Shape 98"/>
          <p:cNvSpPr/>
          <p:nvPr/>
        </p:nvSpPr>
        <p:spPr>
          <a:xfrm>
            <a:off x="4788359" y="1446575"/>
            <a:ext cx="1601700" cy="1601700"/>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pic>
        <p:nvPicPr>
          <p:cNvPr id="99" name="Shape 99"/>
          <p:cNvPicPr preferRelativeResize="0"/>
          <p:nvPr/>
        </p:nvPicPr>
        <p:blipFill rotWithShape="1">
          <a:blip r:embed="rId3">
            <a:alphaModFix/>
          </a:blip>
          <a:srcRect l="43836" t="27056" r="40659" b="26028"/>
          <a:stretch/>
        </p:blipFill>
        <p:spPr>
          <a:xfrm>
            <a:off x="3150555" y="1806636"/>
            <a:ext cx="948150" cy="881613"/>
          </a:xfrm>
          <a:prstGeom prst="rect">
            <a:avLst/>
          </a:prstGeom>
          <a:noFill/>
          <a:ln>
            <a:noFill/>
          </a:ln>
        </p:spPr>
      </p:pic>
      <p:pic>
        <p:nvPicPr>
          <p:cNvPr id="100" name="Shape 100"/>
          <p:cNvPicPr preferRelativeResize="0"/>
          <p:nvPr/>
        </p:nvPicPr>
        <p:blipFill rotWithShape="1">
          <a:blip r:embed="rId3">
            <a:alphaModFix/>
          </a:blip>
          <a:srcRect l="75047" t="23336" r="11583" b="25204"/>
          <a:stretch/>
        </p:blipFill>
        <p:spPr>
          <a:xfrm>
            <a:off x="5202040" y="1846594"/>
            <a:ext cx="773501" cy="914888"/>
          </a:xfrm>
          <a:prstGeom prst="rect">
            <a:avLst/>
          </a:prstGeom>
          <a:noFill/>
          <a:ln>
            <a:noFill/>
          </a:ln>
        </p:spPr>
      </p:pic>
      <p:sp>
        <p:nvSpPr>
          <p:cNvPr id="101" name="Shape 101"/>
          <p:cNvSpPr txBox="1"/>
          <p:nvPr/>
        </p:nvSpPr>
        <p:spPr>
          <a:xfrm>
            <a:off x="600950" y="3201394"/>
            <a:ext cx="2116199" cy="510900"/>
          </a:xfrm>
          <a:prstGeom prst="rect">
            <a:avLst/>
          </a:prstGeom>
          <a:noFill/>
          <a:ln>
            <a:noFill/>
          </a:ln>
        </p:spPr>
        <p:txBody>
          <a:bodyPr lIns="91425" tIns="91425" rIns="91425" bIns="91425" anchor="t" anchorCtr="0">
            <a:noAutofit/>
          </a:bodyPr>
          <a:lstStyle/>
          <a:p>
            <a:pPr lvl="0" rtl="0">
              <a:spcBef>
                <a:spcPts val="0"/>
              </a:spcBef>
              <a:buNone/>
            </a:pPr>
            <a:r>
              <a:rPr lang="en">
                <a:latin typeface="Courier New"/>
                <a:ea typeface="Courier New"/>
                <a:cs typeface="Courier New"/>
                <a:sym typeface="Courier New"/>
              </a:rPr>
              <a:t>#1 HVEM VI ER</a:t>
            </a:r>
          </a:p>
        </p:txBody>
      </p:sp>
      <p:sp>
        <p:nvSpPr>
          <p:cNvPr id="102" name="Shape 102"/>
          <p:cNvSpPr txBox="1"/>
          <p:nvPr/>
        </p:nvSpPr>
        <p:spPr>
          <a:xfrm>
            <a:off x="2649129" y="3201394"/>
            <a:ext cx="1692300" cy="510900"/>
          </a:xfrm>
          <a:prstGeom prst="rect">
            <a:avLst/>
          </a:prstGeom>
          <a:noFill/>
          <a:ln>
            <a:noFill/>
          </a:ln>
        </p:spPr>
        <p:txBody>
          <a:bodyPr lIns="91425" tIns="91425" rIns="91425" bIns="91425" anchor="t" anchorCtr="0">
            <a:noAutofit/>
          </a:bodyPr>
          <a:lstStyle/>
          <a:p>
            <a:pPr lvl="0" rtl="0">
              <a:spcBef>
                <a:spcPts val="0"/>
              </a:spcBef>
              <a:buNone/>
            </a:pPr>
            <a:r>
              <a:rPr lang="en">
                <a:latin typeface="Courier New"/>
                <a:ea typeface="Courier New"/>
                <a:cs typeface="Courier New"/>
                <a:sym typeface="Courier New"/>
              </a:rPr>
              <a:t>#2 VERDEN OMKRING OS</a:t>
            </a:r>
          </a:p>
        </p:txBody>
      </p:sp>
      <p:sp>
        <p:nvSpPr>
          <p:cNvPr id="103" name="Shape 103"/>
          <p:cNvSpPr txBox="1"/>
          <p:nvPr/>
        </p:nvSpPr>
        <p:spPr>
          <a:xfrm>
            <a:off x="4858348" y="3201400"/>
            <a:ext cx="1796099" cy="510900"/>
          </a:xfrm>
          <a:prstGeom prst="rect">
            <a:avLst/>
          </a:prstGeom>
          <a:noFill/>
          <a:ln>
            <a:noFill/>
          </a:ln>
        </p:spPr>
        <p:txBody>
          <a:bodyPr lIns="91425" tIns="91425" rIns="91425" bIns="91425" anchor="t" anchorCtr="0">
            <a:noAutofit/>
          </a:bodyPr>
          <a:lstStyle/>
          <a:p>
            <a:pPr lvl="0" rtl="0">
              <a:spcBef>
                <a:spcPts val="0"/>
              </a:spcBef>
              <a:buNone/>
            </a:pPr>
            <a:r>
              <a:rPr lang="en">
                <a:latin typeface="Courier New"/>
                <a:ea typeface="Courier New"/>
                <a:cs typeface="Courier New"/>
                <a:sym typeface="Courier New"/>
              </a:rPr>
              <a:t>#3 NYE LØSNINGER</a:t>
            </a:r>
          </a:p>
        </p:txBody>
      </p:sp>
      <p:sp>
        <p:nvSpPr>
          <p:cNvPr id="104" name="Shape 104"/>
          <p:cNvSpPr txBox="1"/>
          <p:nvPr/>
        </p:nvSpPr>
        <p:spPr>
          <a:xfrm>
            <a:off x="717950" y="687600"/>
            <a:ext cx="7982399" cy="465600"/>
          </a:xfrm>
          <a:prstGeom prst="rect">
            <a:avLst/>
          </a:prstGeom>
          <a:noFill/>
          <a:ln>
            <a:noFill/>
          </a:ln>
        </p:spPr>
        <p:txBody>
          <a:bodyPr lIns="91425" tIns="91425" rIns="91425" bIns="91425" anchor="t" anchorCtr="0">
            <a:noAutofit/>
          </a:bodyPr>
          <a:lstStyle/>
          <a:p>
            <a:pPr lvl="0" rtl="0">
              <a:spcBef>
                <a:spcPts val="0"/>
              </a:spcBef>
              <a:buNone/>
            </a:pPr>
            <a:r>
              <a:rPr lang="en" sz="1200">
                <a:latin typeface="Courier New"/>
                <a:ea typeface="Courier New"/>
                <a:cs typeface="Courier New"/>
                <a:sym typeface="Courier New"/>
              </a:rPr>
              <a:t>Processen består af fire workshops </a:t>
            </a:r>
          </a:p>
        </p:txBody>
      </p:sp>
      <p:sp>
        <p:nvSpPr>
          <p:cNvPr id="105" name="Shape 105"/>
          <p:cNvSpPr txBox="1"/>
          <p:nvPr/>
        </p:nvSpPr>
        <p:spPr>
          <a:xfrm>
            <a:off x="636877" y="3712311"/>
            <a:ext cx="1662299" cy="577199"/>
          </a:xfrm>
          <a:prstGeom prst="rect">
            <a:avLst/>
          </a:prstGeom>
          <a:noFill/>
          <a:ln>
            <a:noFill/>
          </a:ln>
        </p:spPr>
        <p:txBody>
          <a:bodyPr lIns="91425" tIns="91425" rIns="91425" bIns="91425" anchor="t" anchorCtr="0">
            <a:noAutofit/>
          </a:bodyPr>
          <a:lstStyle/>
          <a:p>
            <a:pPr lvl="0" rtl="0">
              <a:spcBef>
                <a:spcPts val="0"/>
              </a:spcBef>
              <a:buNone/>
            </a:pPr>
            <a:r>
              <a:rPr lang="en" sz="1000" i="1">
                <a:latin typeface="Courier New"/>
                <a:ea typeface="Courier New"/>
                <a:cs typeface="Courier New"/>
                <a:sym typeface="Courier New"/>
              </a:rPr>
              <a:t>Se potentialet i menigheden skabe grundlag for forandring.</a:t>
            </a:r>
          </a:p>
        </p:txBody>
      </p:sp>
      <p:sp>
        <p:nvSpPr>
          <p:cNvPr id="106" name="Shape 106"/>
          <p:cNvSpPr txBox="1"/>
          <p:nvPr/>
        </p:nvSpPr>
        <p:spPr>
          <a:xfrm>
            <a:off x="2649129" y="3701936"/>
            <a:ext cx="1972500" cy="370499"/>
          </a:xfrm>
          <a:prstGeom prst="rect">
            <a:avLst/>
          </a:prstGeom>
          <a:noFill/>
          <a:ln>
            <a:noFill/>
          </a:ln>
        </p:spPr>
        <p:txBody>
          <a:bodyPr lIns="91425" tIns="91425" rIns="91425" bIns="91425" anchor="t" anchorCtr="0">
            <a:noAutofit/>
          </a:bodyPr>
          <a:lstStyle/>
          <a:p>
            <a:pPr lvl="0" rtl="0">
              <a:spcBef>
                <a:spcPts val="0"/>
              </a:spcBef>
              <a:buNone/>
            </a:pPr>
            <a:r>
              <a:rPr lang="en" sz="1000" i="1">
                <a:latin typeface="Courier New"/>
                <a:ea typeface="Courier New"/>
                <a:cs typeface="Courier New"/>
                <a:sym typeface="Courier New"/>
              </a:rPr>
              <a:t>Se verden i et nyt lys og menighedens rolle heri. </a:t>
            </a:r>
          </a:p>
        </p:txBody>
      </p:sp>
      <p:sp>
        <p:nvSpPr>
          <p:cNvPr id="107" name="Shape 107"/>
          <p:cNvSpPr txBox="1"/>
          <p:nvPr/>
        </p:nvSpPr>
        <p:spPr>
          <a:xfrm>
            <a:off x="4858367" y="3701936"/>
            <a:ext cx="1880099" cy="370499"/>
          </a:xfrm>
          <a:prstGeom prst="rect">
            <a:avLst/>
          </a:prstGeom>
          <a:noFill/>
          <a:ln>
            <a:noFill/>
          </a:ln>
        </p:spPr>
        <p:txBody>
          <a:bodyPr lIns="91425" tIns="91425" rIns="91425" bIns="91425" anchor="t" anchorCtr="0">
            <a:noAutofit/>
          </a:bodyPr>
          <a:lstStyle/>
          <a:p>
            <a:pPr lvl="0" rtl="0">
              <a:spcBef>
                <a:spcPts val="0"/>
              </a:spcBef>
              <a:buNone/>
            </a:pPr>
            <a:r>
              <a:rPr lang="en" sz="1000" i="1">
                <a:latin typeface="Courier New"/>
                <a:ea typeface="Courier New"/>
                <a:cs typeface="Courier New"/>
                <a:sym typeface="Courier New"/>
              </a:rPr>
              <a:t>Designe og afprøve nye ideer og tiltag.</a:t>
            </a:r>
          </a:p>
        </p:txBody>
      </p:sp>
      <p:pic>
        <p:nvPicPr>
          <p:cNvPr id="108" name="Shape 108"/>
          <p:cNvPicPr preferRelativeResize="0"/>
          <p:nvPr/>
        </p:nvPicPr>
        <p:blipFill>
          <a:blip r:embed="rId4">
            <a:alphaModFix/>
          </a:blip>
          <a:stretch>
            <a:fillRect/>
          </a:stretch>
        </p:blipFill>
        <p:spPr>
          <a:xfrm>
            <a:off x="8070000" y="122150"/>
            <a:ext cx="1003100" cy="1053755"/>
          </a:xfrm>
          <a:prstGeom prst="rect">
            <a:avLst/>
          </a:prstGeom>
          <a:noFill/>
          <a:ln>
            <a:noFill/>
          </a:ln>
        </p:spPr>
      </p:pic>
      <p:pic>
        <p:nvPicPr>
          <p:cNvPr id="109" name="Shape 109"/>
          <p:cNvPicPr preferRelativeResize="0"/>
          <p:nvPr/>
        </p:nvPicPr>
        <p:blipFill>
          <a:blip r:embed="rId5">
            <a:alphaModFix/>
          </a:blip>
          <a:stretch>
            <a:fillRect/>
          </a:stretch>
        </p:blipFill>
        <p:spPr>
          <a:xfrm>
            <a:off x="8027174" y="4735274"/>
            <a:ext cx="1003103" cy="304250"/>
          </a:xfrm>
          <a:prstGeom prst="rect">
            <a:avLst/>
          </a:prstGeom>
          <a:noFill/>
          <a:ln>
            <a:noFill/>
          </a:ln>
        </p:spPr>
      </p:pic>
      <p:sp>
        <p:nvSpPr>
          <p:cNvPr id="110" name="Shape 110"/>
          <p:cNvSpPr/>
          <p:nvPr/>
        </p:nvSpPr>
        <p:spPr>
          <a:xfrm>
            <a:off x="6867255" y="1446575"/>
            <a:ext cx="1601700" cy="1601700"/>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111" name="Shape 111"/>
          <p:cNvSpPr txBox="1"/>
          <p:nvPr/>
        </p:nvSpPr>
        <p:spPr>
          <a:xfrm>
            <a:off x="6937250" y="3201400"/>
            <a:ext cx="1535099" cy="510900"/>
          </a:xfrm>
          <a:prstGeom prst="rect">
            <a:avLst/>
          </a:prstGeom>
          <a:noFill/>
          <a:ln>
            <a:noFill/>
          </a:ln>
        </p:spPr>
        <p:txBody>
          <a:bodyPr lIns="91425" tIns="91425" rIns="91425" bIns="91425" anchor="t" anchorCtr="0">
            <a:noAutofit/>
          </a:bodyPr>
          <a:lstStyle/>
          <a:p>
            <a:pPr lvl="0" rtl="0">
              <a:spcBef>
                <a:spcPts val="0"/>
              </a:spcBef>
              <a:buNone/>
            </a:pPr>
            <a:r>
              <a:rPr lang="en">
                <a:latin typeface="Courier New"/>
                <a:ea typeface="Courier New"/>
                <a:cs typeface="Courier New"/>
                <a:sym typeface="Courier New"/>
              </a:rPr>
              <a:t>#4 FORANKRING</a:t>
            </a:r>
          </a:p>
        </p:txBody>
      </p:sp>
      <p:sp>
        <p:nvSpPr>
          <p:cNvPr id="112" name="Shape 112"/>
          <p:cNvSpPr txBox="1"/>
          <p:nvPr/>
        </p:nvSpPr>
        <p:spPr>
          <a:xfrm>
            <a:off x="6937262" y="3701936"/>
            <a:ext cx="1880099" cy="370499"/>
          </a:xfrm>
          <a:prstGeom prst="rect">
            <a:avLst/>
          </a:prstGeom>
          <a:noFill/>
          <a:ln>
            <a:noFill/>
          </a:ln>
        </p:spPr>
        <p:txBody>
          <a:bodyPr lIns="91425" tIns="91425" rIns="91425" bIns="91425" anchor="t" anchorCtr="0">
            <a:noAutofit/>
          </a:bodyPr>
          <a:lstStyle/>
          <a:p>
            <a:pPr lvl="0" rtl="0">
              <a:spcBef>
                <a:spcPts val="0"/>
              </a:spcBef>
              <a:buNone/>
            </a:pPr>
            <a:r>
              <a:rPr lang="en" sz="1000" i="1">
                <a:latin typeface="Courier New"/>
                <a:ea typeface="Courier New"/>
                <a:cs typeface="Courier New"/>
                <a:sym typeface="Courier New"/>
              </a:rPr>
              <a:t>Forstå processen og forankre nye tiltag og strukturer i menigheden</a:t>
            </a:r>
          </a:p>
        </p:txBody>
      </p:sp>
      <p:pic>
        <p:nvPicPr>
          <p:cNvPr id="113" name="Shape 113"/>
          <p:cNvPicPr preferRelativeResize="0"/>
          <p:nvPr/>
        </p:nvPicPr>
        <p:blipFill rotWithShape="1">
          <a:blip r:embed="rId6">
            <a:alphaModFix/>
          </a:blip>
          <a:srcRect b="17525"/>
          <a:stretch/>
        </p:blipFill>
        <p:spPr>
          <a:xfrm>
            <a:off x="7227287" y="1864287"/>
            <a:ext cx="881625" cy="727100"/>
          </a:xfrm>
          <a:prstGeom prst="rect">
            <a:avLst/>
          </a:prstGeom>
          <a:noFill/>
          <a:ln>
            <a:noFill/>
          </a:ln>
        </p:spPr>
      </p:pic>
      <p:pic>
        <p:nvPicPr>
          <p:cNvPr id="114" name="Shape 114"/>
          <p:cNvPicPr preferRelativeResize="0"/>
          <p:nvPr/>
        </p:nvPicPr>
        <p:blipFill>
          <a:blip r:embed="rId7">
            <a:alphaModFix/>
          </a:blip>
          <a:stretch>
            <a:fillRect/>
          </a:stretch>
        </p:blipFill>
        <p:spPr>
          <a:xfrm>
            <a:off x="1045050" y="1901563"/>
            <a:ext cx="881624" cy="622437"/>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20" name="Shape 120"/>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 FASE #1 OPDAGELSE</a:t>
            </a:r>
          </a:p>
        </p:txBody>
      </p:sp>
      <p:sp>
        <p:nvSpPr>
          <p:cNvPr id="121" name="Shape 121"/>
          <p:cNvSpPr/>
          <p:nvPr/>
        </p:nvSpPr>
        <p:spPr>
          <a:xfrm>
            <a:off x="794150" y="1175900"/>
            <a:ext cx="2302499" cy="2302499"/>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122" name="Shape 122"/>
          <p:cNvSpPr txBox="1"/>
          <p:nvPr/>
        </p:nvSpPr>
        <p:spPr>
          <a:xfrm>
            <a:off x="717950" y="3478400"/>
            <a:ext cx="3108300" cy="6420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#1 HVEM VI ER</a:t>
            </a:r>
          </a:p>
        </p:txBody>
      </p:sp>
      <p:pic>
        <p:nvPicPr>
          <p:cNvPr id="123" name="Shape 123"/>
          <p:cNvPicPr preferRelativeResize="0"/>
          <p:nvPr/>
        </p:nvPicPr>
        <p:blipFill>
          <a:blip r:embed="rId3">
            <a:alphaModFix/>
          </a:blip>
          <a:stretch>
            <a:fillRect/>
          </a:stretch>
        </p:blipFill>
        <p:spPr>
          <a:xfrm>
            <a:off x="8070000" y="122150"/>
            <a:ext cx="1003100" cy="1053755"/>
          </a:xfrm>
          <a:prstGeom prst="rect">
            <a:avLst/>
          </a:prstGeom>
          <a:noFill/>
          <a:ln>
            <a:noFill/>
          </a:ln>
        </p:spPr>
      </p:pic>
      <p:sp>
        <p:nvSpPr>
          <p:cNvPr id="124" name="Shape 124"/>
          <p:cNvSpPr txBox="1"/>
          <p:nvPr/>
        </p:nvSpPr>
        <p:spPr>
          <a:xfrm>
            <a:off x="3949375" y="866700"/>
            <a:ext cx="4707900" cy="1818599"/>
          </a:xfrm>
          <a:prstGeom prst="rect">
            <a:avLst/>
          </a:prstGeom>
          <a:noFill/>
          <a:ln>
            <a:noFill/>
          </a:ln>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INTENTION</a:t>
            </a:r>
            <a:br>
              <a:rPr lang="en" sz="1800">
                <a:latin typeface="Courier New"/>
                <a:ea typeface="Courier New"/>
                <a:cs typeface="Courier New"/>
                <a:sym typeface="Courier New"/>
              </a:rPr>
            </a:br>
            <a:endParaRPr lang="en" sz="1800">
              <a:latin typeface="Courier New"/>
              <a:ea typeface="Courier New"/>
              <a:cs typeface="Courier New"/>
              <a:sym typeface="Courier New"/>
            </a:endParaRPr>
          </a:p>
          <a:p>
            <a:pPr marL="457200" lvl="0" indent="-304800" rtl="0">
              <a:spcBef>
                <a:spcPts val="0"/>
              </a:spcBef>
              <a:buSzPct val="100000"/>
              <a:buFont typeface="Courier New"/>
              <a:buChar char="●"/>
            </a:pPr>
            <a:r>
              <a:rPr lang="en" sz="1200">
                <a:latin typeface="Courier New"/>
                <a:ea typeface="Courier New"/>
                <a:cs typeface="Courier New"/>
                <a:sym typeface="Courier New"/>
              </a:rPr>
              <a:t>Se potentialet i menigheden skabe grundlag for forandring.</a:t>
            </a:r>
          </a:p>
          <a:p>
            <a:pPr lvl="0" rtl="0">
              <a:spcBef>
                <a:spcPts val="0"/>
              </a:spcBef>
              <a:buNone/>
            </a:pPr>
            <a:endParaRPr sz="1200">
              <a:latin typeface="Courier New"/>
              <a:ea typeface="Courier New"/>
              <a:cs typeface="Courier New"/>
              <a:sym typeface="Courier New"/>
            </a:endParaRPr>
          </a:p>
          <a:p>
            <a:pPr lvl="0" rtl="0">
              <a:spcBef>
                <a:spcPts val="0"/>
              </a:spcBef>
              <a:buNone/>
            </a:pPr>
            <a:endParaRPr sz="1200">
              <a:latin typeface="Courier New"/>
              <a:ea typeface="Courier New"/>
              <a:cs typeface="Courier New"/>
              <a:sym typeface="Courier New"/>
            </a:endParaRPr>
          </a:p>
          <a:p>
            <a:pPr lvl="0" rtl="0">
              <a:spcBef>
                <a:spcPts val="0"/>
              </a:spcBef>
              <a:buNone/>
            </a:pPr>
            <a:r>
              <a:rPr lang="en" sz="1800">
                <a:latin typeface="Courier New"/>
                <a:ea typeface="Courier New"/>
                <a:cs typeface="Courier New"/>
                <a:sym typeface="Courier New"/>
              </a:rPr>
              <a:t>RESULTAT</a:t>
            </a:r>
          </a:p>
          <a:p>
            <a:pPr lvl="0" rtl="0">
              <a:spcBef>
                <a:spcPts val="0"/>
              </a:spcBef>
              <a:buNone/>
            </a:pPr>
            <a:endParaRPr sz="1200">
              <a:solidFill>
                <a:schemeClr val="dk1"/>
              </a:solidFill>
              <a:latin typeface="Courier New"/>
              <a:ea typeface="Courier New"/>
              <a:cs typeface="Courier New"/>
              <a:sym typeface="Courier New"/>
            </a:endParaRPr>
          </a:p>
          <a:p>
            <a:pPr marL="457200" lvl="0" indent="-304800" rtl="0">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Menighedens drømme identificeret.</a:t>
            </a:r>
          </a:p>
          <a:p>
            <a:pPr marL="457200" lvl="0" indent="-304800" rtl="0">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Et klart billede af menighedens styrker.</a:t>
            </a:r>
          </a:p>
          <a:p>
            <a:pPr marL="457200" lvl="0" indent="-304800" rtl="0">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Målgrupper vi drømmer om at gøre en forskel for internt såvel som externt.</a:t>
            </a:r>
          </a:p>
        </p:txBody>
      </p:sp>
      <p:pic>
        <p:nvPicPr>
          <p:cNvPr id="125" name="Shape 125"/>
          <p:cNvPicPr preferRelativeResize="0"/>
          <p:nvPr/>
        </p:nvPicPr>
        <p:blipFill>
          <a:blip r:embed="rId4">
            <a:alphaModFix/>
          </a:blip>
          <a:stretch>
            <a:fillRect/>
          </a:stretch>
        </p:blipFill>
        <p:spPr>
          <a:xfrm>
            <a:off x="8027174" y="4735274"/>
            <a:ext cx="1003103" cy="304250"/>
          </a:xfrm>
          <a:prstGeom prst="rect">
            <a:avLst/>
          </a:prstGeom>
          <a:noFill/>
          <a:ln>
            <a:noFill/>
          </a:ln>
        </p:spPr>
      </p:pic>
      <p:pic>
        <p:nvPicPr>
          <p:cNvPr id="126" name="Shape 126"/>
          <p:cNvPicPr preferRelativeResize="0"/>
          <p:nvPr/>
        </p:nvPicPr>
        <p:blipFill>
          <a:blip r:embed="rId5">
            <a:alphaModFix/>
          </a:blip>
          <a:stretch>
            <a:fillRect/>
          </a:stretch>
        </p:blipFill>
        <p:spPr>
          <a:xfrm>
            <a:off x="1367750" y="1897925"/>
            <a:ext cx="1215900" cy="8584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794148" y="1175900"/>
            <a:ext cx="2302499" cy="2302499"/>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132" name="Shape 132"/>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33" name="Shape 133"/>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FASE #2 RETNING</a:t>
            </a:r>
          </a:p>
        </p:txBody>
      </p:sp>
      <p:sp>
        <p:nvSpPr>
          <p:cNvPr id="134" name="Shape 134"/>
          <p:cNvSpPr txBox="1"/>
          <p:nvPr/>
        </p:nvSpPr>
        <p:spPr>
          <a:xfrm>
            <a:off x="3949375" y="866700"/>
            <a:ext cx="4750200" cy="1660199"/>
          </a:xfrm>
          <a:prstGeom prst="rect">
            <a:avLst/>
          </a:prstGeom>
          <a:noFill/>
          <a:ln>
            <a:noFill/>
          </a:ln>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INTENTION</a:t>
            </a:r>
            <a:br>
              <a:rPr lang="en" sz="1800">
                <a:latin typeface="Courier New"/>
                <a:ea typeface="Courier New"/>
                <a:cs typeface="Courier New"/>
                <a:sym typeface="Courier New"/>
              </a:rPr>
            </a:br>
            <a:endParaRPr lang="en" sz="1800">
              <a:latin typeface="Courier New"/>
              <a:ea typeface="Courier New"/>
              <a:cs typeface="Courier New"/>
              <a:sym typeface="Courier New"/>
            </a:endParaRPr>
          </a:p>
          <a:p>
            <a:pPr marL="457200" lvl="0" indent="-304800" rtl="0">
              <a:spcBef>
                <a:spcPts val="0"/>
              </a:spcBef>
              <a:buSzPct val="100000"/>
              <a:buFont typeface="Courier New"/>
              <a:buChar char="●"/>
            </a:pPr>
            <a:r>
              <a:rPr lang="en" sz="1200">
                <a:solidFill>
                  <a:schemeClr val="dk1"/>
                </a:solidFill>
                <a:latin typeface="Courier New"/>
                <a:ea typeface="Courier New"/>
                <a:cs typeface="Courier New"/>
                <a:sym typeface="Courier New"/>
              </a:rPr>
              <a:t>Se verden i et nyt lys og menighedens rolle heri.</a:t>
            </a:r>
          </a:p>
          <a:p>
            <a:pPr lvl="0" rtl="0">
              <a:spcBef>
                <a:spcPts val="0"/>
              </a:spcBef>
              <a:buNone/>
            </a:pPr>
            <a:endParaRPr sz="1200">
              <a:latin typeface="Courier New"/>
              <a:ea typeface="Courier New"/>
              <a:cs typeface="Courier New"/>
              <a:sym typeface="Courier New"/>
            </a:endParaRPr>
          </a:p>
          <a:p>
            <a:pPr lvl="0" rtl="0">
              <a:spcBef>
                <a:spcPts val="0"/>
              </a:spcBef>
              <a:buNone/>
            </a:pPr>
            <a:endParaRPr sz="1200">
              <a:latin typeface="Courier New"/>
              <a:ea typeface="Courier New"/>
              <a:cs typeface="Courier New"/>
              <a:sym typeface="Courier New"/>
            </a:endParaRPr>
          </a:p>
          <a:p>
            <a:pPr lvl="0" rtl="0">
              <a:spcBef>
                <a:spcPts val="0"/>
              </a:spcBef>
              <a:buNone/>
            </a:pPr>
            <a:r>
              <a:rPr lang="en" sz="1800">
                <a:latin typeface="Courier New"/>
                <a:ea typeface="Courier New"/>
                <a:cs typeface="Courier New"/>
                <a:sym typeface="Courier New"/>
              </a:rPr>
              <a:t>RESULTAT</a:t>
            </a:r>
          </a:p>
          <a:p>
            <a:pPr lvl="0" rtl="0">
              <a:spcBef>
                <a:spcPts val="0"/>
              </a:spcBef>
              <a:buNone/>
            </a:pPr>
            <a:endParaRPr sz="1200">
              <a:solidFill>
                <a:schemeClr val="dk1"/>
              </a:solidFill>
              <a:latin typeface="Courier New"/>
              <a:ea typeface="Courier New"/>
              <a:cs typeface="Courier New"/>
              <a:sym typeface="Courier New"/>
            </a:endParaRPr>
          </a:p>
          <a:p>
            <a:pPr marL="457200" lvl="0" indent="-304800" rtl="0">
              <a:lnSpc>
                <a:spcPct val="115000"/>
              </a:lnSpc>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Forståelse af den kontekst vi som menighed er en del af.</a:t>
            </a:r>
          </a:p>
          <a:p>
            <a:pPr marL="457200" lvl="0" indent="-304800" rtl="0">
              <a:lnSpc>
                <a:spcPct val="115000"/>
              </a:lnSpc>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At kunne verden med andres briller.</a:t>
            </a:r>
          </a:p>
          <a:p>
            <a:pPr marL="457200" lvl="0" indent="-304800" rtl="0">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Inspiration fra verden omkring os.</a:t>
            </a:r>
          </a:p>
        </p:txBody>
      </p:sp>
      <p:pic>
        <p:nvPicPr>
          <p:cNvPr id="135" name="Shape 135"/>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136" name="Shape 136"/>
          <p:cNvPicPr preferRelativeResize="0"/>
          <p:nvPr/>
        </p:nvPicPr>
        <p:blipFill>
          <a:blip r:embed="rId4">
            <a:alphaModFix/>
          </a:blip>
          <a:stretch>
            <a:fillRect/>
          </a:stretch>
        </p:blipFill>
        <p:spPr>
          <a:xfrm>
            <a:off x="8027174" y="4735274"/>
            <a:ext cx="1003103" cy="304250"/>
          </a:xfrm>
          <a:prstGeom prst="rect">
            <a:avLst/>
          </a:prstGeom>
          <a:noFill/>
          <a:ln>
            <a:noFill/>
          </a:ln>
        </p:spPr>
      </p:pic>
      <p:pic>
        <p:nvPicPr>
          <p:cNvPr id="137" name="Shape 137"/>
          <p:cNvPicPr preferRelativeResize="0"/>
          <p:nvPr/>
        </p:nvPicPr>
        <p:blipFill rotWithShape="1">
          <a:blip r:embed="rId5">
            <a:alphaModFix/>
          </a:blip>
          <a:srcRect l="43836" t="27056" r="40659" b="26028"/>
          <a:stretch/>
        </p:blipFill>
        <p:spPr>
          <a:xfrm>
            <a:off x="1316253" y="1569139"/>
            <a:ext cx="1518773" cy="1412193"/>
          </a:xfrm>
          <a:prstGeom prst="rect">
            <a:avLst/>
          </a:prstGeom>
          <a:noFill/>
          <a:ln>
            <a:noFill/>
          </a:ln>
        </p:spPr>
      </p:pic>
      <p:sp>
        <p:nvSpPr>
          <p:cNvPr id="138" name="Shape 138"/>
          <p:cNvSpPr txBox="1"/>
          <p:nvPr/>
        </p:nvSpPr>
        <p:spPr>
          <a:xfrm>
            <a:off x="794150" y="3468875"/>
            <a:ext cx="2503500" cy="715499"/>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#2 VERDEN OMKRING OS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p:nvPr/>
        </p:nvSpPr>
        <p:spPr>
          <a:xfrm>
            <a:off x="794150" y="1175900"/>
            <a:ext cx="2302499" cy="2302499"/>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144" name="Shape 144"/>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45" name="Shape 145"/>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FASE #3 DESIGN</a:t>
            </a:r>
          </a:p>
        </p:txBody>
      </p:sp>
      <p:sp>
        <p:nvSpPr>
          <p:cNvPr id="146" name="Shape 146"/>
          <p:cNvSpPr txBox="1"/>
          <p:nvPr/>
        </p:nvSpPr>
        <p:spPr>
          <a:xfrm>
            <a:off x="747625" y="3478400"/>
            <a:ext cx="2302499" cy="6420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#3 NYE LØSNINGER</a:t>
            </a:r>
          </a:p>
        </p:txBody>
      </p:sp>
      <p:sp>
        <p:nvSpPr>
          <p:cNvPr id="147" name="Shape 147"/>
          <p:cNvSpPr txBox="1"/>
          <p:nvPr/>
        </p:nvSpPr>
        <p:spPr>
          <a:xfrm>
            <a:off x="3949375" y="866700"/>
            <a:ext cx="4745399" cy="1660199"/>
          </a:xfrm>
          <a:prstGeom prst="rect">
            <a:avLst/>
          </a:prstGeom>
          <a:noFill/>
          <a:ln>
            <a:noFill/>
          </a:ln>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INTENTION</a:t>
            </a:r>
            <a:br>
              <a:rPr lang="en" sz="1800">
                <a:latin typeface="Courier New"/>
                <a:ea typeface="Courier New"/>
                <a:cs typeface="Courier New"/>
                <a:sym typeface="Courier New"/>
              </a:rPr>
            </a:br>
            <a:endParaRPr lang="en" sz="1800">
              <a:latin typeface="Courier New"/>
              <a:ea typeface="Courier New"/>
              <a:cs typeface="Courier New"/>
              <a:sym typeface="Courier New"/>
            </a:endParaRPr>
          </a:p>
          <a:p>
            <a:pPr marL="457200" lvl="0" indent="-304800" rtl="0">
              <a:spcBef>
                <a:spcPts val="0"/>
              </a:spcBef>
              <a:buSzPct val="100000"/>
              <a:buFont typeface="Courier New"/>
              <a:buChar char="●"/>
            </a:pPr>
            <a:r>
              <a:rPr lang="en" sz="1200">
                <a:solidFill>
                  <a:schemeClr val="dk1"/>
                </a:solidFill>
                <a:latin typeface="Courier New"/>
                <a:ea typeface="Courier New"/>
                <a:cs typeface="Courier New"/>
                <a:sym typeface="Courier New"/>
              </a:rPr>
              <a:t>Designe og afprøve nye ideer og tiltag.</a:t>
            </a:r>
          </a:p>
          <a:p>
            <a:pPr lvl="0" rtl="0">
              <a:spcBef>
                <a:spcPts val="0"/>
              </a:spcBef>
              <a:buNone/>
            </a:pPr>
            <a:endParaRPr sz="1200">
              <a:latin typeface="Courier New"/>
              <a:ea typeface="Courier New"/>
              <a:cs typeface="Courier New"/>
              <a:sym typeface="Courier New"/>
            </a:endParaRPr>
          </a:p>
          <a:p>
            <a:pPr lvl="0" rtl="0">
              <a:spcBef>
                <a:spcPts val="0"/>
              </a:spcBef>
              <a:buNone/>
            </a:pPr>
            <a:endParaRPr sz="1200">
              <a:latin typeface="Courier New"/>
              <a:ea typeface="Courier New"/>
              <a:cs typeface="Courier New"/>
              <a:sym typeface="Courier New"/>
            </a:endParaRPr>
          </a:p>
          <a:p>
            <a:pPr lvl="0" rtl="0">
              <a:spcBef>
                <a:spcPts val="0"/>
              </a:spcBef>
              <a:buNone/>
            </a:pPr>
            <a:r>
              <a:rPr lang="en" sz="1800">
                <a:latin typeface="Courier New"/>
                <a:ea typeface="Courier New"/>
                <a:cs typeface="Courier New"/>
                <a:sym typeface="Courier New"/>
              </a:rPr>
              <a:t>RESULTAT</a:t>
            </a:r>
          </a:p>
          <a:p>
            <a:pPr lvl="0" rtl="0">
              <a:lnSpc>
                <a:spcPct val="115000"/>
              </a:lnSpc>
              <a:spcBef>
                <a:spcPts val="0"/>
              </a:spcBef>
              <a:buNone/>
            </a:pPr>
            <a:endParaRPr sz="1200">
              <a:solidFill>
                <a:schemeClr val="dk1"/>
              </a:solidFill>
              <a:latin typeface="Courier New"/>
              <a:ea typeface="Courier New"/>
              <a:cs typeface="Courier New"/>
              <a:sym typeface="Courier New"/>
            </a:endParaRPr>
          </a:p>
          <a:p>
            <a:pPr marL="457200" lvl="0" indent="-304800" rtl="0">
              <a:lnSpc>
                <a:spcPct val="115000"/>
              </a:lnSpc>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Design af konkrete tiltag baseret på menighedens drøm og viden skabt i de tidligere workshops.</a:t>
            </a:r>
          </a:p>
          <a:p>
            <a:pPr marL="457200" lvl="0" indent="-304800" rtl="0">
              <a:lnSpc>
                <a:spcPct val="115000"/>
              </a:lnSpc>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3-5 konkrete ideer med handlingsplaner til at prototype.</a:t>
            </a:r>
          </a:p>
        </p:txBody>
      </p:sp>
      <p:pic>
        <p:nvPicPr>
          <p:cNvPr id="148" name="Shape 148"/>
          <p:cNvPicPr preferRelativeResize="0"/>
          <p:nvPr/>
        </p:nvPicPr>
        <p:blipFill rotWithShape="1">
          <a:blip r:embed="rId3">
            <a:alphaModFix/>
          </a:blip>
          <a:srcRect l="76041" t="29119" r="13589" b="33022"/>
          <a:stretch/>
        </p:blipFill>
        <p:spPr>
          <a:xfrm>
            <a:off x="1408364" y="1724631"/>
            <a:ext cx="1074214" cy="1205184"/>
          </a:xfrm>
          <a:prstGeom prst="rect">
            <a:avLst/>
          </a:prstGeom>
          <a:noFill/>
          <a:ln>
            <a:noFill/>
          </a:ln>
        </p:spPr>
      </p:pic>
      <p:pic>
        <p:nvPicPr>
          <p:cNvPr id="149" name="Shape 149"/>
          <p:cNvPicPr preferRelativeResize="0"/>
          <p:nvPr/>
        </p:nvPicPr>
        <p:blipFill>
          <a:blip r:embed="rId4">
            <a:alphaModFix/>
          </a:blip>
          <a:stretch>
            <a:fillRect/>
          </a:stretch>
        </p:blipFill>
        <p:spPr>
          <a:xfrm>
            <a:off x="8070000" y="122150"/>
            <a:ext cx="1003100" cy="1053755"/>
          </a:xfrm>
          <a:prstGeom prst="rect">
            <a:avLst/>
          </a:prstGeom>
          <a:noFill/>
          <a:ln>
            <a:noFill/>
          </a:ln>
        </p:spPr>
      </p:pic>
      <p:pic>
        <p:nvPicPr>
          <p:cNvPr id="150" name="Shape 150"/>
          <p:cNvPicPr preferRelativeResize="0"/>
          <p:nvPr/>
        </p:nvPicPr>
        <p:blipFill>
          <a:blip r:embed="rId5">
            <a:alphaModFix/>
          </a:blip>
          <a:stretch>
            <a:fillRect/>
          </a:stretch>
        </p:blipFill>
        <p:spPr>
          <a:xfrm>
            <a:off x="8027174" y="4735274"/>
            <a:ext cx="1003103" cy="3042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p:nvPr/>
        </p:nvSpPr>
        <p:spPr>
          <a:xfrm>
            <a:off x="794150" y="1175900"/>
            <a:ext cx="2302499" cy="2302499"/>
          </a:xfrm>
          <a:prstGeom prst="ellipse">
            <a:avLst/>
          </a:prstGeom>
          <a:solidFill>
            <a:srgbClr val="21B595">
              <a:alpha val="91620"/>
            </a:srgbClr>
          </a:solidFill>
          <a:ln>
            <a:noFill/>
          </a:ln>
        </p:spPr>
        <p:txBody>
          <a:bodyPr lIns="91425" tIns="91425" rIns="91425" bIns="91425" anchor="ctr" anchorCtr="0">
            <a:noAutofit/>
          </a:bodyPr>
          <a:lstStyle/>
          <a:p>
            <a:pPr lvl="0" rtl="0">
              <a:spcBef>
                <a:spcPts val="0"/>
              </a:spcBef>
              <a:buNone/>
            </a:pPr>
            <a:endParaRPr/>
          </a:p>
        </p:txBody>
      </p:sp>
      <p:sp>
        <p:nvSpPr>
          <p:cNvPr id="156" name="Shape 156"/>
          <p:cNvSpPr/>
          <p:nvPr/>
        </p:nvSpPr>
        <p:spPr>
          <a:xfrm>
            <a:off x="794150" y="0"/>
            <a:ext cx="2302499" cy="382799"/>
          </a:xfrm>
          <a:prstGeom prst="rect">
            <a:avLst/>
          </a:prstGeom>
          <a:solidFill>
            <a:srgbClr val="21B595">
              <a:alpha val="91620"/>
            </a:srgbClr>
          </a:solidFill>
          <a:ln>
            <a:noFill/>
          </a:ln>
        </p:spPr>
        <p:txBody>
          <a:bodyPr lIns="91425" tIns="91425" rIns="91425" bIns="91425" anchor="ctr" anchorCtr="0">
            <a:noAutofit/>
          </a:bodyPr>
          <a:lstStyle/>
          <a:p>
            <a:pPr lvl="0">
              <a:spcBef>
                <a:spcPts val="0"/>
              </a:spcBef>
              <a:buNone/>
            </a:pPr>
            <a:endParaRPr/>
          </a:p>
        </p:txBody>
      </p:sp>
      <p:sp>
        <p:nvSpPr>
          <p:cNvPr id="157" name="Shape 157"/>
          <p:cNvSpPr txBox="1"/>
          <p:nvPr/>
        </p:nvSpPr>
        <p:spPr>
          <a:xfrm>
            <a:off x="794150" y="-19925"/>
            <a:ext cx="2363099" cy="465600"/>
          </a:xfrm>
          <a:prstGeom prst="rect">
            <a:avLst/>
          </a:prstGeom>
          <a:noFill/>
          <a:ln>
            <a:noFill/>
          </a:ln>
        </p:spPr>
        <p:txBody>
          <a:bodyPr lIns="91425" tIns="91425" rIns="91425" bIns="91425" anchor="t" anchorCtr="0">
            <a:noAutofit/>
          </a:bodyPr>
          <a:lstStyle/>
          <a:p>
            <a:pPr lvl="0" algn="ctr" rtl="0">
              <a:spcBef>
                <a:spcPts val="0"/>
              </a:spcBef>
              <a:buNone/>
            </a:pPr>
            <a:r>
              <a:rPr lang="en" sz="1200">
                <a:solidFill>
                  <a:srgbClr val="FFFFFF"/>
                </a:solidFill>
                <a:latin typeface="Courier New"/>
                <a:ea typeface="Courier New"/>
                <a:cs typeface="Courier New"/>
                <a:sym typeface="Courier New"/>
              </a:rPr>
              <a:t>FASE #4 FORANKRING</a:t>
            </a:r>
          </a:p>
        </p:txBody>
      </p:sp>
      <p:sp>
        <p:nvSpPr>
          <p:cNvPr id="158" name="Shape 158"/>
          <p:cNvSpPr txBox="1"/>
          <p:nvPr/>
        </p:nvSpPr>
        <p:spPr>
          <a:xfrm>
            <a:off x="3949375" y="866700"/>
            <a:ext cx="4745399" cy="1660199"/>
          </a:xfrm>
          <a:prstGeom prst="rect">
            <a:avLst/>
          </a:prstGeom>
          <a:noFill/>
          <a:ln>
            <a:noFill/>
          </a:ln>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INTENTION</a:t>
            </a:r>
            <a:br>
              <a:rPr lang="en" sz="1800">
                <a:latin typeface="Courier New"/>
                <a:ea typeface="Courier New"/>
                <a:cs typeface="Courier New"/>
                <a:sym typeface="Courier New"/>
              </a:rPr>
            </a:br>
            <a:endParaRPr lang="en" sz="1800">
              <a:latin typeface="Courier New"/>
              <a:ea typeface="Courier New"/>
              <a:cs typeface="Courier New"/>
              <a:sym typeface="Courier New"/>
            </a:endParaRPr>
          </a:p>
          <a:p>
            <a:pPr marL="457200" lvl="0" indent="-304800" rtl="0">
              <a:spcBef>
                <a:spcPts val="0"/>
              </a:spcBef>
              <a:buSzPct val="100000"/>
              <a:buFont typeface="Courier New"/>
              <a:buChar char="●"/>
            </a:pPr>
            <a:r>
              <a:rPr lang="en" sz="1200">
                <a:solidFill>
                  <a:schemeClr val="dk1"/>
                </a:solidFill>
                <a:latin typeface="Courier New"/>
                <a:ea typeface="Courier New"/>
                <a:cs typeface="Courier New"/>
                <a:sym typeface="Courier New"/>
              </a:rPr>
              <a:t>Forstå processen og forankre nye tiltag og strukturer i menigheden.</a:t>
            </a:r>
          </a:p>
          <a:p>
            <a:pPr lvl="0" rtl="0">
              <a:spcBef>
                <a:spcPts val="0"/>
              </a:spcBef>
              <a:buNone/>
            </a:pPr>
            <a:endParaRPr sz="1200">
              <a:latin typeface="Courier New"/>
              <a:ea typeface="Courier New"/>
              <a:cs typeface="Courier New"/>
              <a:sym typeface="Courier New"/>
            </a:endParaRPr>
          </a:p>
          <a:p>
            <a:pPr lvl="0" rtl="0">
              <a:spcBef>
                <a:spcPts val="0"/>
              </a:spcBef>
              <a:buNone/>
            </a:pPr>
            <a:endParaRPr sz="1200">
              <a:latin typeface="Courier New"/>
              <a:ea typeface="Courier New"/>
              <a:cs typeface="Courier New"/>
              <a:sym typeface="Courier New"/>
            </a:endParaRPr>
          </a:p>
          <a:p>
            <a:pPr lvl="0" rtl="0">
              <a:spcBef>
                <a:spcPts val="0"/>
              </a:spcBef>
              <a:buNone/>
            </a:pPr>
            <a:r>
              <a:rPr lang="en" sz="1800">
                <a:latin typeface="Courier New"/>
                <a:ea typeface="Courier New"/>
                <a:cs typeface="Courier New"/>
                <a:sym typeface="Courier New"/>
              </a:rPr>
              <a:t>RESULTAT</a:t>
            </a:r>
          </a:p>
          <a:p>
            <a:pPr lvl="0" rtl="0">
              <a:spcBef>
                <a:spcPts val="0"/>
              </a:spcBef>
              <a:buNone/>
            </a:pPr>
            <a:endParaRPr sz="1800">
              <a:latin typeface="Courier New"/>
              <a:ea typeface="Courier New"/>
              <a:cs typeface="Courier New"/>
              <a:sym typeface="Courier New"/>
            </a:endParaRPr>
          </a:p>
          <a:p>
            <a:pPr marL="457200" lvl="0" indent="-304800" rtl="0">
              <a:lnSpc>
                <a:spcPct val="115000"/>
              </a:lnSpc>
              <a:spcBef>
                <a:spcPts val="0"/>
              </a:spcBef>
              <a:buSzPct val="100000"/>
              <a:buFont typeface="Courier New"/>
              <a:buChar char="●"/>
            </a:pPr>
            <a:r>
              <a:rPr lang="en" sz="1200">
                <a:solidFill>
                  <a:schemeClr val="dk1"/>
                </a:solidFill>
                <a:latin typeface="Courier New"/>
                <a:ea typeface="Courier New"/>
                <a:cs typeface="Courier New"/>
                <a:sym typeface="Courier New"/>
              </a:rPr>
              <a:t>Læring fra afprøvede prototyper.</a:t>
            </a:r>
          </a:p>
          <a:p>
            <a:pPr marL="457200" lvl="0" indent="-304800" rtl="0">
              <a:lnSpc>
                <a:spcPct val="115000"/>
              </a:lnSpc>
              <a:spcBef>
                <a:spcPts val="0"/>
              </a:spcBef>
              <a:buSzPct val="100000"/>
              <a:buFont typeface="Courier New"/>
              <a:buChar char="●"/>
            </a:pPr>
            <a:r>
              <a:rPr lang="en" sz="1200">
                <a:solidFill>
                  <a:schemeClr val="dk1"/>
                </a:solidFill>
                <a:latin typeface="Courier New"/>
                <a:ea typeface="Courier New"/>
                <a:cs typeface="Courier New"/>
                <a:sym typeface="Courier New"/>
              </a:rPr>
              <a:t>Retninger for fremtiden.</a:t>
            </a:r>
          </a:p>
          <a:p>
            <a:pPr marL="457200" lvl="0" indent="-304800" rtl="0">
              <a:lnSpc>
                <a:spcPct val="115000"/>
              </a:lnSpc>
              <a:spcBef>
                <a:spcPts val="0"/>
              </a:spcBef>
              <a:buClr>
                <a:schemeClr val="dk1"/>
              </a:buClr>
              <a:buSzPct val="100000"/>
              <a:buFont typeface="Courier New"/>
              <a:buChar char="●"/>
            </a:pPr>
            <a:r>
              <a:rPr lang="en" sz="1200">
                <a:solidFill>
                  <a:schemeClr val="dk1"/>
                </a:solidFill>
                <a:latin typeface="Courier New"/>
                <a:ea typeface="Courier New"/>
                <a:cs typeface="Courier New"/>
                <a:sym typeface="Courier New"/>
              </a:rPr>
              <a:t>Handlingsplan og aftaler.</a:t>
            </a:r>
          </a:p>
        </p:txBody>
      </p:sp>
      <p:pic>
        <p:nvPicPr>
          <p:cNvPr id="159" name="Shape 159"/>
          <p:cNvPicPr preferRelativeResize="0"/>
          <p:nvPr/>
        </p:nvPicPr>
        <p:blipFill>
          <a:blip r:embed="rId3">
            <a:alphaModFix/>
          </a:blip>
          <a:stretch>
            <a:fillRect/>
          </a:stretch>
        </p:blipFill>
        <p:spPr>
          <a:xfrm>
            <a:off x="8070000" y="122150"/>
            <a:ext cx="1003100" cy="1053755"/>
          </a:xfrm>
          <a:prstGeom prst="rect">
            <a:avLst/>
          </a:prstGeom>
          <a:noFill/>
          <a:ln>
            <a:noFill/>
          </a:ln>
        </p:spPr>
      </p:pic>
      <p:pic>
        <p:nvPicPr>
          <p:cNvPr id="160" name="Shape 160"/>
          <p:cNvPicPr preferRelativeResize="0"/>
          <p:nvPr/>
        </p:nvPicPr>
        <p:blipFill>
          <a:blip r:embed="rId4">
            <a:alphaModFix/>
          </a:blip>
          <a:stretch>
            <a:fillRect/>
          </a:stretch>
        </p:blipFill>
        <p:spPr>
          <a:xfrm>
            <a:off x="8027174" y="4735274"/>
            <a:ext cx="1003103" cy="304250"/>
          </a:xfrm>
          <a:prstGeom prst="rect">
            <a:avLst/>
          </a:prstGeom>
          <a:noFill/>
          <a:ln>
            <a:noFill/>
          </a:ln>
        </p:spPr>
      </p:pic>
      <p:sp>
        <p:nvSpPr>
          <p:cNvPr id="161" name="Shape 161"/>
          <p:cNvSpPr txBox="1"/>
          <p:nvPr/>
        </p:nvSpPr>
        <p:spPr>
          <a:xfrm>
            <a:off x="731525" y="3478387"/>
            <a:ext cx="2939399" cy="709199"/>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#4 FORANKRING</a:t>
            </a:r>
          </a:p>
        </p:txBody>
      </p:sp>
      <p:pic>
        <p:nvPicPr>
          <p:cNvPr id="162" name="Shape 162"/>
          <p:cNvPicPr preferRelativeResize="0"/>
          <p:nvPr/>
        </p:nvPicPr>
        <p:blipFill rotWithShape="1">
          <a:blip r:embed="rId5">
            <a:alphaModFix/>
          </a:blip>
          <a:srcRect b="17525"/>
          <a:stretch/>
        </p:blipFill>
        <p:spPr>
          <a:xfrm>
            <a:off x="1295109" y="1822482"/>
            <a:ext cx="1300585" cy="1009321"/>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1689</Words>
  <Application>Microsoft Office PowerPoint</Application>
  <PresentationFormat>Skærmshow (16:9)</PresentationFormat>
  <Paragraphs>150</Paragraphs>
  <Slides>15</Slides>
  <Notes>15</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15</vt:i4>
      </vt:variant>
    </vt:vector>
  </HeadingPairs>
  <TitlesOfParts>
    <vt:vector size="18" baseType="lpstr">
      <vt:lpstr>Arial</vt:lpstr>
      <vt:lpstr>Courier New</vt:lpstr>
      <vt:lpstr>simple-light-2</vt:lpstr>
      <vt:lpstr>INNOVATIV KIRKE Et forløb for menigheder, der ønsker at være mere kreative og nyskabende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 KIRKE Et forløb for menigheder, der ønsker at være mere kreative og nyskabende </dc:title>
  <dc:creator>gitte</dc:creator>
  <cp:lastModifiedBy>Baptistkirken i Danmark</cp:lastModifiedBy>
  <cp:revision>1</cp:revision>
  <dcterms:modified xsi:type="dcterms:W3CDTF">2016-03-02T11:44:36Z</dcterms:modified>
</cp:coreProperties>
</file>