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2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Kilder</a:t>
            </a:r>
            <a:r>
              <a:rPr dirty="0"/>
              <a:t>: Nepal Baptist Church Council, Appeal to Help Nepal in Emergency Relief, 26. august 2026; NBCC Flood Response Meeting, 3. </a:t>
            </a:r>
            <a:r>
              <a:rPr dirty="0" err="1"/>
              <a:t>september</a:t>
            </a:r>
            <a:r>
              <a:rPr dirty="0"/>
              <a:t> 2026. </a:t>
            </a:r>
            <a:r>
              <a:rPr dirty="0" err="1"/>
              <a:t>Døds</a:t>
            </a:r>
            <a:r>
              <a:rPr dirty="0"/>
              <a:t>-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savnetal</a:t>
            </a:r>
            <a:r>
              <a:rPr dirty="0"/>
              <a:t> pr. 8. </a:t>
            </a:r>
            <a:r>
              <a:rPr dirty="0" err="1"/>
              <a:t>september</a:t>
            </a:r>
            <a:r>
              <a:rPr dirty="0"/>
              <a:t> 2026: </a:t>
            </a:r>
            <a:r>
              <a:rPr dirty="0" err="1"/>
              <a:t>Nepals</a:t>
            </a:r>
            <a:r>
              <a:rPr dirty="0"/>
              <a:t> </a:t>
            </a:r>
            <a:r>
              <a:rPr dirty="0" err="1"/>
              <a:t>katastrofemyndigheder</a:t>
            </a:r>
            <a:r>
              <a:rPr dirty="0"/>
              <a:t>, </a:t>
            </a:r>
            <a:r>
              <a:rPr dirty="0" err="1"/>
              <a:t>gengivet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international </a:t>
            </a:r>
            <a:r>
              <a:rPr dirty="0" err="1"/>
              <a:t>presse</a:t>
            </a:r>
            <a:r>
              <a:rPr dirty="0"/>
              <a:t>. Fotos: NBCC.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B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lede 18"/>
          <p:cNvPicPr>
            <a:picLocks noChangeAspect="1"/>
          </p:cNvPicPr>
          <p:nvPr/>
        </p:nvPicPr>
        <p:blipFill>
          <a:blip r:embed="rId3"/>
          <a:srcRect l="10185" r="10185"/>
          <a:stretch>
            <a:fillRect/>
          </a:stretch>
        </p:blipFill>
        <p:spPr>
          <a:xfrm>
            <a:off x="8096250" y="0"/>
            <a:ext cx="4095750" cy="3857625"/>
          </a:xfrm>
          <a:prstGeom prst="rect">
            <a:avLst/>
          </a:prstGeom>
        </p:spPr>
      </p:pic>
      <p:pic>
        <p:nvPicPr>
          <p:cNvPr id="20" name="Billede 19"/>
          <p:cNvPicPr>
            <a:picLocks noChangeAspect="1"/>
          </p:cNvPicPr>
          <p:nvPr/>
        </p:nvPicPr>
        <p:blipFill>
          <a:blip r:embed="rId4"/>
          <a:srcRect t="25969" b="25969"/>
          <a:stretch>
            <a:fillRect/>
          </a:stretch>
        </p:blipFill>
        <p:spPr>
          <a:xfrm>
            <a:off x="8096250" y="3857625"/>
            <a:ext cx="4095750" cy="1476375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16415E1-3D2C-4FA4-BD58-0B4A84196A94}"/>
              </a:ext>
            </a:extLst>
          </p:cNvPr>
          <p:cNvSpPr>
            <a:spLocks noGrp="1"/>
          </p:cNvSpPr>
          <p:nvPr/>
        </p:nvSpPr>
        <p:spPr>
          <a:xfrm>
            <a:off x="7715250" y="0"/>
            <a:ext cx="762000" cy="53340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4" name="kicker">
            <a:extLst>
              <a:ext uri="{FF2B5EF4-FFF2-40B4-BE49-F238E27FC236}">
                <a16:creationId xmlns:a16="http://schemas.microsoft.com/office/drawing/2014/main" id="{D6ECF00F-DD1C-483D-B1F5-043EB43F8138}"/>
              </a:ext>
            </a:extLst>
          </p:cNvPr>
          <p:cNvSpPr>
            <a:spLocks noGrp="1"/>
          </p:cNvSpPr>
          <p:nvPr/>
        </p:nvSpPr>
        <p:spPr>
          <a:xfrm>
            <a:off x="666749" y="333374"/>
            <a:ext cx="2887819" cy="676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1">
                <a:solidFill>
                  <a:srgbClr val="F8C8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00" b="1" dirty="0">
                <a:solidFill>
                  <a:srgbClr val="F8C847"/>
                </a:solidFill>
                <a:latin typeface="Bitstream Charter"/>
                <a:ea typeface="Bitstream Charter"/>
                <a:cs typeface="Bitstream Charter"/>
              </a:rPr>
              <a:t>AKUT NØDHJÆLP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979AA14-C396-4E35-B41B-716B901F16DB}"/>
              </a:ext>
            </a:extLst>
          </p:cNvPr>
          <p:cNvSpPr>
            <a:spLocks noGrp="1"/>
          </p:cNvSpPr>
          <p:nvPr/>
        </p:nvSpPr>
        <p:spPr>
          <a:xfrm>
            <a:off x="666750" y="742950"/>
            <a:ext cx="6667500" cy="1257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7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da-DK" sz="375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</a:t>
            </a:r>
            <a:r>
              <a:rPr sz="3750" b="1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versvømmelse</a:t>
            </a:r>
            <a:r>
              <a:rPr lang="da-DK" sz="375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 </a:t>
            </a:r>
            <a:r>
              <a:rPr sz="3750" b="1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</a:t>
            </a:r>
            <a:r>
              <a:rPr sz="375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Nepal</a:t>
            </a:r>
          </a:p>
        </p:txBody>
      </p:sp>
      <p:sp>
        <p:nvSpPr>
          <p:cNvPr id="6" name="intro">
            <a:extLst>
              <a:ext uri="{FF2B5EF4-FFF2-40B4-BE49-F238E27FC236}">
                <a16:creationId xmlns:a16="http://schemas.microsoft.com/office/drawing/2014/main" id="{E0FF2556-432E-4E22-8DF2-D998903110B7}"/>
              </a:ext>
            </a:extLst>
          </p:cNvPr>
          <p:cNvSpPr>
            <a:spLocks noGrp="1"/>
          </p:cNvSpPr>
          <p:nvPr/>
        </p:nvSpPr>
        <p:spPr>
          <a:xfrm>
            <a:off x="666750" y="2085975"/>
            <a:ext cx="66675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En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voldsom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flodbølge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ramte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det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nordlige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Nepal 26. august,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efter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at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en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del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af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en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gletsjer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og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store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mængder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klippe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og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mudder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styrtede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ned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i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flodsystemet</a:t>
            </a:r>
            <a:r>
              <a:rPr sz="1650" dirty="0">
                <a:solidFill>
                  <a:srgbClr val="E7EFF4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7" name="deaths">
            <a:extLst>
              <a:ext uri="{FF2B5EF4-FFF2-40B4-BE49-F238E27FC236}">
                <a16:creationId xmlns:a16="http://schemas.microsoft.com/office/drawing/2014/main" id="{51950CA7-6FF4-4231-B863-C50EF8E0FBCB}"/>
              </a:ext>
            </a:extLst>
          </p:cNvPr>
          <p:cNvSpPr>
            <a:spLocks noGrp="1"/>
          </p:cNvSpPr>
          <p:nvPr/>
        </p:nvSpPr>
        <p:spPr>
          <a:xfrm>
            <a:off x="666750" y="3105150"/>
            <a:ext cx="1952625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375" b="1">
                <a:solidFill>
                  <a:srgbClr val="F8C8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>
                <a:solidFill>
                  <a:srgbClr val="F8C847"/>
                </a:solidFill>
                <a:latin typeface="Bitstream Charter"/>
                <a:ea typeface="Bitstream Charter"/>
                <a:cs typeface="Bitstream Charter"/>
              </a:rPr>
              <a:t>1.357</a:t>
            </a:r>
          </a:p>
        </p:txBody>
      </p:sp>
      <p:sp>
        <p:nvSpPr>
          <p:cNvPr id="8" name="deaths-label">
            <a:extLst>
              <a:ext uri="{FF2B5EF4-FFF2-40B4-BE49-F238E27FC236}">
                <a16:creationId xmlns:a16="http://schemas.microsoft.com/office/drawing/2014/main" id="{005038E4-D5D9-4093-A782-7DFAB3AE579F}"/>
              </a:ext>
            </a:extLst>
          </p:cNvPr>
          <p:cNvSpPr>
            <a:spLocks noGrp="1"/>
          </p:cNvSpPr>
          <p:nvPr/>
        </p:nvSpPr>
        <p:spPr>
          <a:xfrm>
            <a:off x="666750" y="3667125"/>
            <a:ext cx="19526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omkomne</a:t>
            </a:r>
          </a:p>
        </p:txBody>
      </p:sp>
      <p:sp>
        <p:nvSpPr>
          <p:cNvPr id="9" name="missing">
            <a:extLst>
              <a:ext uri="{FF2B5EF4-FFF2-40B4-BE49-F238E27FC236}">
                <a16:creationId xmlns:a16="http://schemas.microsoft.com/office/drawing/2014/main" id="{71C0E63C-9DB2-4941-A689-0480C86DF536}"/>
              </a:ext>
            </a:extLst>
          </p:cNvPr>
          <p:cNvSpPr>
            <a:spLocks noGrp="1"/>
          </p:cNvSpPr>
          <p:nvPr/>
        </p:nvSpPr>
        <p:spPr>
          <a:xfrm>
            <a:off x="2952750" y="3105150"/>
            <a:ext cx="1952625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375" b="1">
                <a:solidFill>
                  <a:srgbClr val="F8C8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>
                <a:solidFill>
                  <a:srgbClr val="F8C847"/>
                </a:solidFill>
                <a:latin typeface="Bitstream Charter"/>
                <a:ea typeface="Bitstream Charter"/>
                <a:cs typeface="Bitstream Charter"/>
              </a:rPr>
              <a:t>5.326</a:t>
            </a:r>
          </a:p>
        </p:txBody>
      </p:sp>
      <p:sp>
        <p:nvSpPr>
          <p:cNvPr id="10" name="missing-label">
            <a:extLst>
              <a:ext uri="{FF2B5EF4-FFF2-40B4-BE49-F238E27FC236}">
                <a16:creationId xmlns:a16="http://schemas.microsoft.com/office/drawing/2014/main" id="{04F5DED6-9786-46AB-AB2C-896678DCB1E5}"/>
              </a:ext>
            </a:extLst>
          </p:cNvPr>
          <p:cNvSpPr>
            <a:spLocks noGrp="1"/>
          </p:cNvSpPr>
          <p:nvPr/>
        </p:nvSpPr>
        <p:spPr>
          <a:xfrm>
            <a:off x="2952750" y="3667125"/>
            <a:ext cx="2190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savnes fortsat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6BF02BEE-DCCE-42BB-BD8F-9443496C3F78}"/>
              </a:ext>
            </a:extLst>
          </p:cNvPr>
          <p:cNvSpPr>
            <a:spLocks noGrp="1"/>
          </p:cNvSpPr>
          <p:nvPr/>
        </p:nvSpPr>
        <p:spPr>
          <a:xfrm>
            <a:off x="5238750" y="3476625"/>
            <a:ext cx="2333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125" i="1">
                <a:solidFill>
                  <a:srgbClr val="B9CAD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i="1">
                <a:solidFill>
                  <a:srgbClr val="B9CAD5"/>
                </a:solidFill>
                <a:latin typeface="Bitstream Charter"/>
                <a:ea typeface="Bitstream Charter"/>
                <a:cs typeface="Bitstream Charter"/>
              </a:rPr>
              <a:t>Tal pr. 8. september 2026</a:t>
            </a:r>
          </a:p>
        </p:txBody>
      </p:sp>
      <p:sp>
        <p:nvSpPr>
          <p:cNvPr id="12" name="response">
            <a:extLst>
              <a:ext uri="{FF2B5EF4-FFF2-40B4-BE49-F238E27FC236}">
                <a16:creationId xmlns:a16="http://schemas.microsoft.com/office/drawing/2014/main" id="{4EF32030-96C9-4443-8389-F5362FFF5B73}"/>
              </a:ext>
            </a:extLst>
          </p:cNvPr>
          <p:cNvSpPr>
            <a:spLocks noGrp="1"/>
          </p:cNvSpPr>
          <p:nvPr/>
        </p:nvSpPr>
        <p:spPr>
          <a:xfrm>
            <a:off x="666749" y="4171949"/>
            <a:ext cx="7189363" cy="1114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Nepal Baptist Church Council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hjælper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første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omgang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500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familier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med mad,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tæpper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,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tøj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,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køkkenudstyr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, </a:t>
            </a:r>
            <a:r>
              <a:rPr sz="1650" dirty="0" err="1">
                <a:solidFill>
                  <a:srgbClr val="E7EFF4"/>
                </a:solidFill>
                <a:latin typeface="Bitstream Charter"/>
              </a:rPr>
              <a:t>solcellelamper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og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presenninger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. KIT Danmark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samler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også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ind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,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og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Baptisternes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Verdensalliance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støtter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indsatsen</a:t>
            </a:r>
            <a:r>
              <a:rPr sz="165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8709C73-4F36-4CFA-9868-2CB72E4D8602}"/>
              </a:ext>
            </a:extLst>
          </p:cNvPr>
          <p:cNvSpPr>
            <a:spLocks noGrp="1"/>
          </p:cNvSpPr>
          <p:nvPr/>
        </p:nvSpPr>
        <p:spPr>
          <a:xfrm>
            <a:off x="0" y="5362576"/>
            <a:ext cx="12192000" cy="1524000"/>
          </a:xfrm>
          <a:prstGeom prst="rect">
            <a:avLst/>
          </a:prstGeom>
          <a:solidFill>
            <a:srgbClr val="F8C847"/>
          </a:solidFill>
          <a:ln w="0"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4" name="cta">
            <a:extLst>
              <a:ext uri="{FF2B5EF4-FFF2-40B4-BE49-F238E27FC236}">
                <a16:creationId xmlns:a16="http://schemas.microsoft.com/office/drawing/2014/main" id="{77582F1D-915A-4175-BAFB-36E2CF77C908}"/>
              </a:ext>
            </a:extLst>
          </p:cNvPr>
          <p:cNvSpPr>
            <a:spLocks noGrp="1"/>
          </p:cNvSpPr>
          <p:nvPr/>
        </p:nvSpPr>
        <p:spPr>
          <a:xfrm>
            <a:off x="666750" y="5524500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STØT INDSAMLINGEN</a:t>
            </a:r>
          </a:p>
        </p:txBody>
      </p:sp>
      <p:sp>
        <p:nvSpPr>
          <p:cNvPr id="15" name="mobilepay">
            <a:extLst>
              <a:ext uri="{FF2B5EF4-FFF2-40B4-BE49-F238E27FC236}">
                <a16:creationId xmlns:a16="http://schemas.microsoft.com/office/drawing/2014/main" id="{3F337576-D89E-494F-855E-42D6F9CDE981}"/>
              </a:ext>
            </a:extLst>
          </p:cNvPr>
          <p:cNvSpPr>
            <a:spLocks noGrp="1"/>
          </p:cNvSpPr>
          <p:nvPr/>
        </p:nvSpPr>
        <p:spPr>
          <a:xfrm>
            <a:off x="666749" y="5857875"/>
            <a:ext cx="8438613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925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400" b="1" dirty="0" err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MobilePay</a:t>
            </a:r>
            <a:r>
              <a:rPr sz="4400" b="1" dirty="0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 41615</a:t>
            </a:r>
          </a:p>
        </p:txBody>
      </p:sp>
      <p:pic>
        <p:nvPicPr>
          <p:cNvPr id="36" name="Billede 3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185803" y="-9526"/>
            <a:ext cx="1910447" cy="1476375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9EEE3454-1276-5677-8C7F-F83AD2EC10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35"/>
          <a:stretch>
            <a:fillRect/>
          </a:stretch>
        </p:blipFill>
        <p:spPr>
          <a:xfrm>
            <a:off x="10949128" y="5319712"/>
            <a:ext cx="1264528" cy="153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5002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139</Words>
  <Application>Microsoft Office PowerPoint</Application>
  <DocSecurity>0</DocSecurity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Bitstream Charter</vt:lpstr>
      <vt:lpstr>Calibri</vt:lpstr>
      <vt:lpstr>ChatGPT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Baptistkirken i Danmark</cp:lastModifiedBy>
  <cp:revision>2</cp:revision>
  <dcterms:created xsi:type="dcterms:W3CDTF">2026-09-09T09:51:51Z</dcterms:created>
  <dcterms:modified xsi:type="dcterms:W3CDTF">2026-09-09T11:49:20Z</dcterms:modified>
</cp:coreProperties>
</file>