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9" r:id="rId2"/>
    <p:sldId id="258" r:id="rId3"/>
    <p:sldId id="260" r:id="rId4"/>
    <p:sldId id="261" r:id="rId5"/>
    <p:sldId id="262" r:id="rId6"/>
    <p:sldId id="263" r:id="rId7"/>
    <p:sldId id="266" r:id="rId8"/>
    <p:sldId id="267" r:id="rId9"/>
    <p:sldId id="264" r:id="rId10"/>
    <p:sldId id="265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895C"/>
    <a:srgbClr val="3D5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 autoAdjust="0"/>
    <p:restoredTop sz="94599" autoAdjust="0"/>
  </p:normalViewPr>
  <p:slideViewPr>
    <p:cSldViewPr>
      <p:cViewPr varScale="1">
        <p:scale>
          <a:sx n="106" d="100"/>
          <a:sy n="106" d="100"/>
        </p:scale>
        <p:origin x="60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0F91-F938-4FE7-8684-B51891704252}" type="datetimeFigureOut">
              <a:rPr lang="da-DK" smtClean="0"/>
              <a:t>01/02/2017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B0D9-B576-4A2D-A99A-51C444D7BB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9760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0F91-F938-4FE7-8684-B51891704252}" type="datetimeFigureOut">
              <a:rPr lang="da-DK" smtClean="0"/>
              <a:t>01/02/2017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B0D9-B576-4A2D-A99A-51C444D7BB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1901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0F91-F938-4FE7-8684-B51891704252}" type="datetimeFigureOut">
              <a:rPr lang="da-DK" smtClean="0"/>
              <a:t>01/02/2017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B0D9-B576-4A2D-A99A-51C444D7BB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3591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0F91-F938-4FE7-8684-B51891704252}" type="datetimeFigureOut">
              <a:rPr lang="da-DK" smtClean="0"/>
              <a:t>01/02/2017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B0D9-B576-4A2D-A99A-51C444D7BB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2248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0F91-F938-4FE7-8684-B51891704252}" type="datetimeFigureOut">
              <a:rPr lang="da-DK" smtClean="0"/>
              <a:t>01/02/2017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B0D9-B576-4A2D-A99A-51C444D7BB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3488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0F91-F938-4FE7-8684-B51891704252}" type="datetimeFigureOut">
              <a:rPr lang="da-DK" smtClean="0"/>
              <a:t>01/02/2017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B0D9-B576-4A2D-A99A-51C444D7BB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4085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0F91-F938-4FE7-8684-B51891704252}" type="datetimeFigureOut">
              <a:rPr lang="da-DK" smtClean="0"/>
              <a:t>01/02/2017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B0D9-B576-4A2D-A99A-51C444D7BB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698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0F91-F938-4FE7-8684-B51891704252}" type="datetimeFigureOut">
              <a:rPr lang="da-DK" smtClean="0"/>
              <a:t>01/02/2017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B0D9-B576-4A2D-A99A-51C444D7BB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520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0F91-F938-4FE7-8684-B51891704252}" type="datetimeFigureOut">
              <a:rPr lang="da-DK" smtClean="0"/>
              <a:t>01/02/2017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B0D9-B576-4A2D-A99A-51C444D7BB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1702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0F91-F938-4FE7-8684-B51891704252}" type="datetimeFigureOut">
              <a:rPr lang="da-DK" smtClean="0"/>
              <a:t>01/02/2017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B0D9-B576-4A2D-A99A-51C444D7BB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2542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0F91-F938-4FE7-8684-B51891704252}" type="datetimeFigureOut">
              <a:rPr lang="da-DK" smtClean="0"/>
              <a:t>01/02/2017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B0D9-B576-4A2D-A99A-51C444D7BB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9616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rgbClr val="3D5036"/>
            </a:gs>
            <a:gs pos="82000">
              <a:srgbClr val="76895C"/>
            </a:gs>
            <a:gs pos="100000">
              <a:srgbClr val="76895C">
                <a:alpha val="36000"/>
              </a:srgbClr>
            </a:gs>
          </a:gsLst>
          <a:lin ang="14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10F91-F938-4FE7-8684-B51891704252}" type="datetimeFigureOut">
              <a:rPr lang="da-DK" smtClean="0"/>
              <a:t>01/02/2017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AB0D9-B576-4A2D-A99A-51C444D7BB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795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3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79512" y="4797152"/>
            <a:ext cx="8064895" cy="936104"/>
          </a:xfrm>
        </p:spPr>
        <p:txBody>
          <a:bodyPr>
            <a:normAutofit/>
          </a:bodyPr>
          <a:lstStyle/>
          <a:p>
            <a:pPr algn="r">
              <a:lnSpc>
                <a:spcPts val="2800"/>
              </a:lnSpc>
            </a:pPr>
            <a:r>
              <a:rPr lang="da-DK" sz="2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Dygtige præster og ledere skal udvikles </a:t>
            </a:r>
          </a:p>
          <a:p>
            <a:pPr algn="r">
              <a:lnSpc>
                <a:spcPts val="2800"/>
              </a:lnSpc>
            </a:pPr>
            <a:r>
              <a:rPr lang="da-DK" sz="2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Innovative kirker, lederskole og nye </a:t>
            </a:r>
            <a:r>
              <a:rPr lang="da-DK" sz="2800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trosfællesskaber</a:t>
            </a:r>
            <a:endParaRPr lang="da-DK" sz="2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187624" y="367857"/>
            <a:ext cx="7056784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5600"/>
              </a:lnSpc>
              <a:spcBef>
                <a:spcPct val="0"/>
              </a:spcBef>
            </a:pPr>
            <a:r>
              <a:rPr lang="da-DK" sz="7200" dirty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Menigheder</a:t>
            </a:r>
            <a:br>
              <a:rPr lang="da-DK" sz="7200" dirty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</a:br>
            <a:r>
              <a:rPr lang="da-DK" sz="7200" dirty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med en mission</a:t>
            </a:r>
          </a:p>
        </p:txBody>
      </p:sp>
      <p:pic>
        <p:nvPicPr>
          <p:cNvPr id="1026" name="Picture 2" descr="E:\Documents\Eksterne sager\Baptistkirken i Danmark\Missionsprojektfolder\Projektmappe 2017\Projekt 3, Mission i Danmark\MissionDanmark-1 176x5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61464"/>
            <a:ext cx="8157409" cy="245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boks 4"/>
          <p:cNvSpPr txBox="1"/>
          <p:nvPr/>
        </p:nvSpPr>
        <p:spPr>
          <a:xfrm>
            <a:off x="1408547" y="5750004"/>
            <a:ext cx="683586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800"/>
              </a:lnSpc>
            </a:pPr>
            <a:r>
              <a:rPr lang="da-DK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Støt Mission i Danmark</a:t>
            </a:r>
          </a:p>
          <a:p>
            <a:endParaRPr lang="da-DK" dirty="0"/>
          </a:p>
        </p:txBody>
      </p:sp>
      <p:pic>
        <p:nvPicPr>
          <p:cNvPr id="6" name="Picture 2" descr="D:\Dropbox\Logofiler\Baptist-logo-CMYK-hvid-uden-tekst-gennemsigtig-SM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400" y="1772816"/>
            <a:ext cx="1283823" cy="13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20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Documents\Eksterne sager\Baptistkirken i Danmark\Missionsprojektfolder\Projektmappe 2017\IM tema 5\Line i felten 160x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738" y="1194359"/>
            <a:ext cx="5399638" cy="317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0" y="2636912"/>
            <a:ext cx="2987824" cy="3916797"/>
          </a:xfrm>
        </p:spPr>
        <p:txBody>
          <a:bodyPr>
            <a:normAutofit/>
          </a:bodyPr>
          <a:lstStyle/>
          <a:p>
            <a:pPr algn="r">
              <a:spcBef>
                <a:spcPts val="1800"/>
              </a:spcBef>
            </a:pPr>
            <a:r>
              <a:rPr lang="da-DK" sz="2800" dirty="0">
                <a:solidFill>
                  <a:schemeClr val="bg1"/>
                </a:solidFill>
              </a:rPr>
              <a:t>Hjælp til </a:t>
            </a:r>
            <a:r>
              <a:rPr lang="da-DK" sz="2800" dirty="0" smtClean="0">
                <a:solidFill>
                  <a:schemeClr val="bg1"/>
                </a:solidFill>
              </a:rPr>
              <a:t/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partnerkirker i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</a:t>
            </a:r>
            <a:r>
              <a:rPr lang="da-DK" sz="2800" dirty="0">
                <a:solidFill>
                  <a:schemeClr val="bg1"/>
                </a:solidFill>
              </a:rPr>
              <a:t>Rwanda</a:t>
            </a:r>
            <a:r>
              <a:rPr lang="da-DK" sz="2800" dirty="0" smtClean="0">
                <a:solidFill>
                  <a:schemeClr val="bg1"/>
                </a:solidFill>
              </a:rPr>
              <a:t>, Burundi og Myanmar</a:t>
            </a:r>
            <a:endParaRPr lang="da-DK" sz="2800" dirty="0">
              <a:solidFill>
                <a:schemeClr val="bg1"/>
              </a:solidFill>
            </a:endParaRPr>
          </a:p>
          <a:p>
            <a:pPr algn="r">
              <a:spcBef>
                <a:spcPts val="1800"/>
              </a:spcBef>
            </a:pPr>
            <a:r>
              <a:rPr lang="da-DK" sz="2800" dirty="0" smtClean="0">
                <a:solidFill>
                  <a:schemeClr val="bg1"/>
                </a:solidFill>
              </a:rPr>
              <a:t>Skolegang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</a:t>
            </a:r>
            <a:r>
              <a:rPr lang="da-DK" sz="2800" dirty="0">
                <a:solidFill>
                  <a:schemeClr val="bg1"/>
                </a:solidFill>
              </a:rPr>
              <a:t>for børnene i </a:t>
            </a:r>
            <a:r>
              <a:rPr lang="da-DK" sz="2800" dirty="0" smtClean="0">
                <a:solidFill>
                  <a:schemeClr val="bg1"/>
                </a:solidFill>
              </a:rPr>
              <a:t>familien Hylleberg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</a:t>
            </a:r>
            <a:r>
              <a:rPr lang="da-DK" sz="2800" dirty="0">
                <a:solidFill>
                  <a:schemeClr val="bg1"/>
                </a:solidFill>
              </a:rPr>
              <a:t>i Rwanda</a:t>
            </a:r>
            <a:endParaRPr lang="da-DK" sz="2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2037563" y="367856"/>
            <a:ext cx="6638893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5600"/>
              </a:lnSpc>
              <a:spcBef>
                <a:spcPct val="0"/>
              </a:spcBef>
            </a:pPr>
            <a:r>
              <a:rPr lang="da-DK" sz="66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Kirker, der virker</a:t>
            </a:r>
            <a:endParaRPr lang="da-DK" sz="6600" dirty="0">
              <a:solidFill>
                <a:schemeClr val="bg1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5" name="Tekstboks 4"/>
          <p:cNvSpPr txBox="1"/>
          <p:nvPr/>
        </p:nvSpPr>
        <p:spPr>
          <a:xfrm>
            <a:off x="2821022" y="4614718"/>
            <a:ext cx="58641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800"/>
              </a:lnSpc>
            </a:pPr>
            <a:r>
              <a:rPr lang="da-DK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Støt </a:t>
            </a:r>
            <a:r>
              <a:rPr lang="da-DK" sz="4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Baptistkirkens</a:t>
            </a:r>
            <a:br>
              <a:rPr lang="da-DK" sz="4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4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Internationale Mission</a:t>
            </a:r>
            <a:br>
              <a:rPr lang="da-DK" sz="4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4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projekt 5</a:t>
            </a:r>
            <a:endParaRPr lang="da-DK" sz="4600" dirty="0"/>
          </a:p>
        </p:txBody>
      </p:sp>
      <p:pic>
        <p:nvPicPr>
          <p:cNvPr id="1027" name="Picture 3" descr="E:\Documents\Pictures\Logoarkiv\Betalings- og kreditkort\MobilePay\MobilePay_Logo_22996483_Hvi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8598">
            <a:off x="149760" y="153300"/>
            <a:ext cx="1680000" cy="115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Dropbox\Logofiler\Baptist-logo-CMYK-hvid-uden-tekst-gennemsigtig-SM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00" y="1110454"/>
            <a:ext cx="1283823" cy="13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36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E:\Documents\Eksterne sager\Kvindenetværket\Magnet 2016\Tænk stort magn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2" y="1302293"/>
            <a:ext cx="7047291" cy="407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2573108" y="5373216"/>
            <a:ext cx="5641536" cy="448730"/>
          </a:xfrm>
        </p:spPr>
        <p:txBody>
          <a:bodyPr>
            <a:normAutofit/>
          </a:bodyPr>
          <a:lstStyle/>
          <a:p>
            <a:pPr algn="r"/>
            <a:r>
              <a:rPr lang="da-DK" sz="2300" dirty="0" smtClean="0">
                <a:solidFill>
                  <a:schemeClr val="bg1"/>
                </a:solidFill>
              </a:rPr>
              <a:t>Kvindernes </a:t>
            </a:r>
            <a:r>
              <a:rPr lang="da-DK" sz="2300" dirty="0">
                <a:solidFill>
                  <a:schemeClr val="bg1"/>
                </a:solidFill>
              </a:rPr>
              <a:t>egne initiativer</a:t>
            </a:r>
          </a:p>
        </p:txBody>
      </p:sp>
      <p:sp>
        <p:nvSpPr>
          <p:cNvPr id="4" name="Rektangel 3"/>
          <p:cNvSpPr/>
          <p:nvPr/>
        </p:nvSpPr>
        <p:spPr>
          <a:xfrm>
            <a:off x="2123728" y="486367"/>
            <a:ext cx="6090916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5600"/>
              </a:lnSpc>
              <a:spcBef>
                <a:spcPct val="0"/>
              </a:spcBef>
            </a:pPr>
            <a:r>
              <a:rPr lang="da-DK" sz="66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Mors dag</a:t>
            </a:r>
            <a:endParaRPr lang="da-DK" sz="6600" dirty="0">
              <a:solidFill>
                <a:schemeClr val="bg1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5" name="Tekstboks 4"/>
          <p:cNvSpPr txBox="1"/>
          <p:nvPr/>
        </p:nvSpPr>
        <p:spPr>
          <a:xfrm>
            <a:off x="2380290" y="5733256"/>
            <a:ext cx="5864118" cy="709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800"/>
              </a:lnSpc>
            </a:pPr>
            <a:r>
              <a:rPr lang="da-DK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Støt </a:t>
            </a:r>
            <a:r>
              <a:rPr lang="da-DK" sz="4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Kvindenetværket</a:t>
            </a:r>
            <a:endParaRPr lang="da-DK" sz="4600" dirty="0"/>
          </a:p>
        </p:txBody>
      </p:sp>
      <p:pic>
        <p:nvPicPr>
          <p:cNvPr id="6" name="Picture 2" descr="D:\Dropbox\Logofiler\Baptist-logo-CMYK-hvid-uden-tekst-gennemsigtig-SM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8494"/>
            <a:ext cx="1283823" cy="13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34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E:\Documents\Eksterne sager\Kvindenetværket\Magnet 2016\Tænk stort magn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2" y="1302293"/>
            <a:ext cx="7047291" cy="407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2573108" y="5373216"/>
            <a:ext cx="5641536" cy="448730"/>
          </a:xfrm>
        </p:spPr>
        <p:txBody>
          <a:bodyPr>
            <a:normAutofit/>
          </a:bodyPr>
          <a:lstStyle/>
          <a:p>
            <a:pPr algn="r"/>
            <a:r>
              <a:rPr lang="da-DK" sz="2300" dirty="0" smtClean="0">
                <a:solidFill>
                  <a:schemeClr val="bg1"/>
                </a:solidFill>
              </a:rPr>
              <a:t>Kvindernes </a:t>
            </a:r>
            <a:r>
              <a:rPr lang="da-DK" sz="2300" dirty="0">
                <a:solidFill>
                  <a:schemeClr val="bg1"/>
                </a:solidFill>
              </a:rPr>
              <a:t>egne initiativer</a:t>
            </a:r>
          </a:p>
        </p:txBody>
      </p:sp>
      <p:sp>
        <p:nvSpPr>
          <p:cNvPr id="4" name="Rektangel 3"/>
          <p:cNvSpPr/>
          <p:nvPr/>
        </p:nvSpPr>
        <p:spPr>
          <a:xfrm>
            <a:off x="2123728" y="486367"/>
            <a:ext cx="6090916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5600"/>
              </a:lnSpc>
              <a:spcBef>
                <a:spcPct val="0"/>
              </a:spcBef>
            </a:pPr>
            <a:r>
              <a:rPr lang="da-DK" sz="66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Mors dag</a:t>
            </a:r>
            <a:endParaRPr lang="da-DK" sz="6600" dirty="0">
              <a:solidFill>
                <a:schemeClr val="bg1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5" name="Tekstboks 4"/>
          <p:cNvSpPr txBox="1"/>
          <p:nvPr/>
        </p:nvSpPr>
        <p:spPr>
          <a:xfrm>
            <a:off x="2380290" y="5733256"/>
            <a:ext cx="5864118" cy="709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800"/>
              </a:lnSpc>
            </a:pPr>
            <a:r>
              <a:rPr lang="da-DK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Støt </a:t>
            </a:r>
            <a:r>
              <a:rPr lang="da-DK" sz="4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Kvindenetværket</a:t>
            </a:r>
            <a:endParaRPr lang="da-DK" sz="4600" dirty="0"/>
          </a:p>
        </p:txBody>
      </p:sp>
      <p:pic>
        <p:nvPicPr>
          <p:cNvPr id="1027" name="Picture 3" descr="E:\Documents\Pictures\Logoarkiv\Betalings- og kreditkort\MobilePay\MobilePay_Logo_22996483_Hvi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8598">
            <a:off x="149760" y="153300"/>
            <a:ext cx="1680000" cy="115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Dropbox\Logofiler\Baptist-logo-CMYK-hvid-uden-tekst-gennemsigtig-SM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8494"/>
            <a:ext cx="1283823" cy="13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06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259632" y="1988840"/>
            <a:ext cx="4104455" cy="3096344"/>
          </a:xfrm>
        </p:spPr>
        <p:txBody>
          <a:bodyPr>
            <a:normAutofit/>
          </a:bodyPr>
          <a:lstStyle/>
          <a:p>
            <a:pPr algn="r">
              <a:spcBef>
                <a:spcPts val="1200"/>
              </a:spcBef>
            </a:pPr>
            <a:r>
              <a:rPr lang="da-DK" sz="2800" dirty="0">
                <a:solidFill>
                  <a:schemeClr val="bg1"/>
                </a:solidFill>
              </a:rPr>
              <a:t>Fremtidens mission </a:t>
            </a:r>
            <a:r>
              <a:rPr lang="da-DK" sz="2800" dirty="0" smtClean="0">
                <a:solidFill>
                  <a:schemeClr val="bg1"/>
                </a:solidFill>
              </a:rPr>
              <a:t>og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</a:t>
            </a:r>
            <a:r>
              <a:rPr lang="da-DK" sz="2800" dirty="0">
                <a:solidFill>
                  <a:schemeClr val="bg1"/>
                </a:solidFill>
              </a:rPr>
              <a:t>fremtidens kirke</a:t>
            </a:r>
          </a:p>
          <a:p>
            <a:pPr algn="r">
              <a:spcBef>
                <a:spcPts val="1200"/>
              </a:spcBef>
            </a:pPr>
            <a:r>
              <a:rPr lang="da-DK" sz="2800" dirty="0">
                <a:solidFill>
                  <a:schemeClr val="bg1"/>
                </a:solidFill>
              </a:rPr>
              <a:t>Støtte </a:t>
            </a:r>
            <a:r>
              <a:rPr lang="da-DK" sz="2800" dirty="0" smtClean="0">
                <a:solidFill>
                  <a:schemeClr val="bg1"/>
                </a:solidFill>
              </a:rPr>
              <a:t>til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</a:t>
            </a:r>
            <a:r>
              <a:rPr lang="da-DK" sz="2800" dirty="0">
                <a:solidFill>
                  <a:schemeClr val="bg1"/>
                </a:solidFill>
              </a:rPr>
              <a:t>migrant-studerende</a:t>
            </a:r>
            <a:endParaRPr lang="da-DK" sz="2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187624" y="367857"/>
            <a:ext cx="7056784" cy="1682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6000"/>
              </a:lnSpc>
              <a:spcBef>
                <a:spcPct val="0"/>
              </a:spcBef>
            </a:pPr>
            <a:r>
              <a:rPr lang="da-DK" sz="68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Nye præster og missionsarbejdere</a:t>
            </a:r>
            <a:endParaRPr lang="da-DK" sz="6800" dirty="0">
              <a:solidFill>
                <a:schemeClr val="bg1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5" name="Tekstboks 4"/>
          <p:cNvSpPr txBox="1"/>
          <p:nvPr/>
        </p:nvSpPr>
        <p:spPr>
          <a:xfrm>
            <a:off x="107504" y="5085184"/>
            <a:ext cx="525658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800"/>
              </a:lnSpc>
            </a:pPr>
            <a:r>
              <a:rPr lang="da-DK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Støt </a:t>
            </a:r>
            <a:r>
              <a:rPr lang="da-DK" sz="4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uddannelsesstøtte</a:t>
            </a:r>
            <a:endParaRPr lang="da-DK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a-DK" dirty="0"/>
          </a:p>
        </p:txBody>
      </p:sp>
      <p:pic>
        <p:nvPicPr>
          <p:cNvPr id="7170" name="Picture 2" descr="E:\Documents\Eksterne sager\Baptistkirken i Danmark\Missionsprojektfolder\Projektmappe 2017\Projekt 2, Baptistkirkens uddannelsesstøtte\Sambuh Langle 50x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88840"/>
            <a:ext cx="2377876" cy="498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Dropbox\Logofiler\Baptist-logo-CMYK-hvid-uden-tekst-gennemsigtig-SM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10834"/>
            <a:ext cx="1283823" cy="13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9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259632" y="1988840"/>
            <a:ext cx="4104455" cy="3096344"/>
          </a:xfrm>
        </p:spPr>
        <p:txBody>
          <a:bodyPr>
            <a:normAutofit/>
          </a:bodyPr>
          <a:lstStyle/>
          <a:p>
            <a:pPr algn="r">
              <a:spcBef>
                <a:spcPts val="1200"/>
              </a:spcBef>
            </a:pPr>
            <a:r>
              <a:rPr lang="da-DK" sz="2800" dirty="0">
                <a:solidFill>
                  <a:schemeClr val="bg1"/>
                </a:solidFill>
              </a:rPr>
              <a:t>Fremtidens mission </a:t>
            </a:r>
            <a:r>
              <a:rPr lang="da-DK" sz="2800" dirty="0" smtClean="0">
                <a:solidFill>
                  <a:schemeClr val="bg1"/>
                </a:solidFill>
              </a:rPr>
              <a:t>og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</a:t>
            </a:r>
            <a:r>
              <a:rPr lang="da-DK" sz="2800" dirty="0">
                <a:solidFill>
                  <a:schemeClr val="bg1"/>
                </a:solidFill>
              </a:rPr>
              <a:t>fremtidens kirke</a:t>
            </a:r>
          </a:p>
          <a:p>
            <a:pPr algn="r">
              <a:spcBef>
                <a:spcPts val="1200"/>
              </a:spcBef>
            </a:pPr>
            <a:r>
              <a:rPr lang="da-DK" sz="2800" dirty="0">
                <a:solidFill>
                  <a:schemeClr val="bg1"/>
                </a:solidFill>
              </a:rPr>
              <a:t>Støtte </a:t>
            </a:r>
            <a:r>
              <a:rPr lang="da-DK" sz="2800" dirty="0" smtClean="0">
                <a:solidFill>
                  <a:schemeClr val="bg1"/>
                </a:solidFill>
              </a:rPr>
              <a:t>til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</a:t>
            </a:r>
            <a:r>
              <a:rPr lang="da-DK" sz="2800" dirty="0">
                <a:solidFill>
                  <a:schemeClr val="bg1"/>
                </a:solidFill>
              </a:rPr>
              <a:t>migrant-studerende</a:t>
            </a:r>
            <a:endParaRPr lang="da-DK" sz="2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187624" y="367857"/>
            <a:ext cx="7056784" cy="1682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6000"/>
              </a:lnSpc>
              <a:spcBef>
                <a:spcPct val="0"/>
              </a:spcBef>
            </a:pPr>
            <a:r>
              <a:rPr lang="da-DK" sz="68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Nye præster og missionsarbejdere</a:t>
            </a:r>
            <a:endParaRPr lang="da-DK" sz="6800" dirty="0">
              <a:solidFill>
                <a:schemeClr val="bg1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5" name="Tekstboks 4"/>
          <p:cNvSpPr txBox="1"/>
          <p:nvPr/>
        </p:nvSpPr>
        <p:spPr>
          <a:xfrm>
            <a:off x="107504" y="5085184"/>
            <a:ext cx="525658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800"/>
              </a:lnSpc>
            </a:pPr>
            <a:r>
              <a:rPr lang="da-DK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Støt </a:t>
            </a:r>
            <a:r>
              <a:rPr lang="da-DK" sz="4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uddannelsesstøtte</a:t>
            </a:r>
            <a:endParaRPr lang="da-DK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a-DK" dirty="0"/>
          </a:p>
        </p:txBody>
      </p:sp>
      <p:pic>
        <p:nvPicPr>
          <p:cNvPr id="1027" name="Picture 3" descr="E:\Documents\Pictures\Logoarkiv\Betalings- og kreditkort\MobilePay\MobilePay_Logo_22996483_Hvi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8598">
            <a:off x="149760" y="153300"/>
            <a:ext cx="1680000" cy="115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E:\Documents\Eksterne sager\Baptistkirken i Danmark\Missionsprojektfolder\Projektmappe 2017\Projekt 2, Baptistkirkens uddannelsesstøtte\Sambuh Langle 50x1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88840"/>
            <a:ext cx="2377876" cy="498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Dropbox\Logofiler\Baptist-logo-CMYK-hvid-uden-tekst-gennemsigtig-SM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10834"/>
            <a:ext cx="1283823" cy="13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25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3419872" y="2082962"/>
            <a:ext cx="4896544" cy="3506278"/>
          </a:xfrm>
        </p:spPr>
        <p:txBody>
          <a:bodyPr>
            <a:normAutofit lnSpcReduction="10000"/>
          </a:bodyPr>
          <a:lstStyle/>
          <a:p>
            <a:pPr algn="r">
              <a:spcBef>
                <a:spcPts val="1800"/>
              </a:spcBef>
            </a:pPr>
            <a:r>
              <a:rPr lang="da-DK" sz="2800" dirty="0">
                <a:solidFill>
                  <a:schemeClr val="bg1"/>
                </a:solidFill>
              </a:rPr>
              <a:t>Paraplyorganisation for alle missionsselskaber </a:t>
            </a:r>
            <a:r>
              <a:rPr lang="da-DK" sz="2800" dirty="0" smtClean="0">
                <a:solidFill>
                  <a:schemeClr val="bg1"/>
                </a:solidFill>
              </a:rPr>
              <a:t>og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</a:t>
            </a:r>
            <a:r>
              <a:rPr lang="da-DK" sz="2800" dirty="0">
                <a:solidFill>
                  <a:schemeClr val="bg1"/>
                </a:solidFill>
              </a:rPr>
              <a:t>kirkesamfund</a:t>
            </a:r>
          </a:p>
          <a:p>
            <a:pPr algn="r">
              <a:spcBef>
                <a:spcPts val="1800"/>
              </a:spcBef>
            </a:pPr>
            <a:r>
              <a:rPr lang="da-DK" sz="2800" dirty="0">
                <a:solidFill>
                  <a:schemeClr val="bg1"/>
                </a:solidFill>
              </a:rPr>
              <a:t>professionalisme</a:t>
            </a:r>
          </a:p>
          <a:p>
            <a:pPr algn="r">
              <a:spcBef>
                <a:spcPts val="1800"/>
              </a:spcBef>
            </a:pPr>
            <a:r>
              <a:rPr lang="da-DK" sz="2800" dirty="0" smtClean="0">
                <a:solidFill>
                  <a:schemeClr val="bg1"/>
                </a:solidFill>
              </a:rPr>
              <a:t>Støtter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BaptistKirkens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</a:t>
            </a:r>
            <a:r>
              <a:rPr lang="da-DK" sz="2800" dirty="0">
                <a:solidFill>
                  <a:schemeClr val="bg1"/>
                </a:solidFill>
              </a:rPr>
              <a:t>projekter</a:t>
            </a:r>
          </a:p>
        </p:txBody>
      </p:sp>
      <p:sp>
        <p:nvSpPr>
          <p:cNvPr id="4" name="Rektangel 3"/>
          <p:cNvSpPr/>
          <p:nvPr/>
        </p:nvSpPr>
        <p:spPr>
          <a:xfrm>
            <a:off x="251520" y="367857"/>
            <a:ext cx="8064896" cy="166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6000"/>
              </a:lnSpc>
              <a:spcBef>
                <a:spcPct val="0"/>
              </a:spcBef>
            </a:pPr>
            <a:r>
              <a:rPr lang="da-DK" sz="80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DMR</a:t>
            </a:r>
          </a:p>
          <a:p>
            <a:pPr lvl="0" algn="r">
              <a:lnSpc>
                <a:spcPts val="6000"/>
              </a:lnSpc>
              <a:spcBef>
                <a:spcPct val="0"/>
              </a:spcBef>
            </a:pPr>
            <a:r>
              <a:rPr lang="da-DK" sz="80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Dansk Missionsråd</a:t>
            </a:r>
            <a:endParaRPr lang="da-DK" sz="8000" dirty="0">
              <a:solidFill>
                <a:schemeClr val="bg1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5" name="Tekstboks 4"/>
          <p:cNvSpPr txBox="1"/>
          <p:nvPr/>
        </p:nvSpPr>
        <p:spPr>
          <a:xfrm>
            <a:off x="4644008" y="5621480"/>
            <a:ext cx="3600399" cy="716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800"/>
              </a:lnSpc>
            </a:pPr>
            <a:r>
              <a:rPr lang="da-DK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Støt </a:t>
            </a:r>
            <a:r>
              <a:rPr lang="da-DK" sz="4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DMR</a:t>
            </a:r>
            <a:endParaRPr lang="da-DK" dirty="0"/>
          </a:p>
        </p:txBody>
      </p:sp>
      <p:pic>
        <p:nvPicPr>
          <p:cNvPr id="1028" name="Picture 4" descr="E:\Documents\Pictures\Logoarkiv\Dansk Missionsråd 500 ka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4752528" cy="472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Dropbox\Logofiler\Baptist-logo-CMYK-hvid-uden-tekst-gennemsigtig-SM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53" y="91782"/>
            <a:ext cx="920745" cy="96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38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539552" y="1844825"/>
            <a:ext cx="7969321" cy="720080"/>
          </a:xfrm>
        </p:spPr>
        <p:txBody>
          <a:bodyPr>
            <a:normAutofit/>
          </a:bodyPr>
          <a:lstStyle/>
          <a:p>
            <a:pPr algn="r">
              <a:spcBef>
                <a:spcPts val="1800"/>
              </a:spcBef>
            </a:pPr>
            <a:r>
              <a:rPr lang="da-DK" sz="2800" dirty="0">
                <a:solidFill>
                  <a:schemeClr val="bg1"/>
                </a:solidFill>
              </a:rPr>
              <a:t>Vækst og </a:t>
            </a:r>
            <a:r>
              <a:rPr lang="da-DK" sz="2800" dirty="0" smtClean="0">
                <a:solidFill>
                  <a:schemeClr val="bg1"/>
                </a:solidFill>
              </a:rPr>
              <a:t>udvikling </a:t>
            </a:r>
            <a:r>
              <a:rPr lang="da-DK" sz="2800" dirty="0">
                <a:solidFill>
                  <a:schemeClr val="bg1"/>
                </a:solidFill>
              </a:rPr>
              <a:t>i Rwanda og </a:t>
            </a:r>
            <a:r>
              <a:rPr lang="da-DK" sz="2800" dirty="0" smtClean="0">
                <a:solidFill>
                  <a:schemeClr val="bg1"/>
                </a:solidFill>
              </a:rPr>
              <a:t>Burundi</a:t>
            </a:r>
            <a:endParaRPr lang="da-DK" sz="2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2037564" y="367856"/>
            <a:ext cx="6471309" cy="157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5600"/>
              </a:lnSpc>
              <a:spcBef>
                <a:spcPct val="0"/>
              </a:spcBef>
            </a:pPr>
            <a:r>
              <a:rPr lang="da-DK" sz="66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Menigheder,</a:t>
            </a:r>
            <a:br>
              <a:rPr lang="da-DK" sz="66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</a:br>
            <a:r>
              <a:rPr lang="da-DK" sz="66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der vokser</a:t>
            </a:r>
            <a:endParaRPr lang="da-DK" sz="6600" dirty="0">
              <a:solidFill>
                <a:schemeClr val="bg1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5" name="Tekstboks 4"/>
          <p:cNvSpPr txBox="1"/>
          <p:nvPr/>
        </p:nvSpPr>
        <p:spPr>
          <a:xfrm>
            <a:off x="170828" y="5085184"/>
            <a:ext cx="83380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800"/>
              </a:lnSpc>
            </a:pPr>
            <a:r>
              <a:rPr lang="da-DK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Støt </a:t>
            </a:r>
            <a:r>
              <a:rPr lang="da-DK" sz="4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Baptistkirkens</a:t>
            </a:r>
            <a:br>
              <a:rPr lang="da-DK" sz="4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4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Internationale Mission projekt 6</a:t>
            </a:r>
            <a:endParaRPr lang="da-DK" sz="4600" dirty="0"/>
          </a:p>
        </p:txBody>
      </p:sp>
      <p:pic>
        <p:nvPicPr>
          <p:cNvPr id="2050" name="Picture 2" descr="E:\Documents\Eksterne sager\Baptistkirken i Danmark\Missionsprojektfolder\Projektmappe 2017\IM tema 6\Pause i årsmødeforhandlingerne 105x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636" y="2564904"/>
            <a:ext cx="4360237" cy="232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Undertitel 2"/>
          <p:cNvSpPr txBox="1">
            <a:spLocks/>
          </p:cNvSpPr>
          <p:nvPr/>
        </p:nvSpPr>
        <p:spPr>
          <a:xfrm>
            <a:off x="170828" y="2495085"/>
            <a:ext cx="3609084" cy="2806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1800"/>
              </a:spcBef>
            </a:pPr>
            <a:r>
              <a:rPr lang="da-DK" sz="2800" dirty="0" smtClean="0">
                <a:solidFill>
                  <a:schemeClr val="bg1"/>
                </a:solidFill>
              </a:rPr>
              <a:t>Nye menigheder</a:t>
            </a:r>
          </a:p>
          <a:p>
            <a:pPr algn="r">
              <a:spcBef>
                <a:spcPts val="1800"/>
              </a:spcBef>
            </a:pPr>
            <a:r>
              <a:rPr lang="da-DK" sz="2800" dirty="0" smtClean="0">
                <a:solidFill>
                  <a:schemeClr val="bg1"/>
                </a:solidFill>
              </a:rPr>
              <a:t>Præsteskole med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25 præster,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75 evangelister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og 75 ungdomsledere </a:t>
            </a:r>
            <a:endParaRPr lang="da-DK" sz="2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D:\Dropbox\Logofiler\Baptist-logo-CMYK-hvid-uden-tekst-gennemsigtig-SM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449" y="260648"/>
            <a:ext cx="1283823" cy="13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85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539552" y="1844825"/>
            <a:ext cx="7969321" cy="720080"/>
          </a:xfrm>
        </p:spPr>
        <p:txBody>
          <a:bodyPr>
            <a:normAutofit/>
          </a:bodyPr>
          <a:lstStyle/>
          <a:p>
            <a:pPr algn="r">
              <a:spcBef>
                <a:spcPts val="1800"/>
              </a:spcBef>
            </a:pPr>
            <a:r>
              <a:rPr lang="da-DK" sz="2800" dirty="0">
                <a:solidFill>
                  <a:schemeClr val="bg1"/>
                </a:solidFill>
              </a:rPr>
              <a:t>Vækst og </a:t>
            </a:r>
            <a:r>
              <a:rPr lang="da-DK" sz="2800" dirty="0" smtClean="0">
                <a:solidFill>
                  <a:schemeClr val="bg1"/>
                </a:solidFill>
              </a:rPr>
              <a:t>udvikling </a:t>
            </a:r>
            <a:r>
              <a:rPr lang="da-DK" sz="2800" dirty="0">
                <a:solidFill>
                  <a:schemeClr val="bg1"/>
                </a:solidFill>
              </a:rPr>
              <a:t>i Rwanda og </a:t>
            </a:r>
            <a:r>
              <a:rPr lang="da-DK" sz="2800" dirty="0" smtClean="0">
                <a:solidFill>
                  <a:schemeClr val="bg1"/>
                </a:solidFill>
              </a:rPr>
              <a:t>Burundi</a:t>
            </a:r>
            <a:endParaRPr lang="da-DK" sz="2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2037564" y="367856"/>
            <a:ext cx="6471309" cy="157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5600"/>
              </a:lnSpc>
              <a:spcBef>
                <a:spcPct val="0"/>
              </a:spcBef>
            </a:pPr>
            <a:r>
              <a:rPr lang="da-DK" sz="66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Menigheder,</a:t>
            </a:r>
            <a:br>
              <a:rPr lang="da-DK" sz="66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</a:br>
            <a:r>
              <a:rPr lang="da-DK" sz="66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der vokser</a:t>
            </a:r>
            <a:endParaRPr lang="da-DK" sz="6600" dirty="0">
              <a:solidFill>
                <a:schemeClr val="bg1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5" name="Tekstboks 4"/>
          <p:cNvSpPr txBox="1"/>
          <p:nvPr/>
        </p:nvSpPr>
        <p:spPr>
          <a:xfrm>
            <a:off x="170828" y="5085184"/>
            <a:ext cx="83380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800"/>
              </a:lnSpc>
            </a:pPr>
            <a:r>
              <a:rPr lang="da-DK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Støt </a:t>
            </a:r>
            <a:r>
              <a:rPr lang="da-DK" sz="4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Baptistkirkens</a:t>
            </a:r>
            <a:br>
              <a:rPr lang="da-DK" sz="4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4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Internationale Mission projekt 6</a:t>
            </a:r>
            <a:endParaRPr lang="da-DK" sz="4600" dirty="0"/>
          </a:p>
        </p:txBody>
      </p:sp>
      <p:pic>
        <p:nvPicPr>
          <p:cNvPr id="1027" name="Picture 3" descr="E:\Documents\Pictures\Logoarkiv\Betalings- og kreditkort\MobilePay\MobilePay_Logo_22996483_Hvi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8598">
            <a:off x="149760" y="153300"/>
            <a:ext cx="1680000" cy="115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Documents\Eksterne sager\Baptistkirken i Danmark\Missionsprojektfolder\Projektmappe 2017\IM tema 6\Pause i årsmødeforhandlingerne 105x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636" y="2564904"/>
            <a:ext cx="4360237" cy="232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Undertitel 2"/>
          <p:cNvSpPr txBox="1">
            <a:spLocks/>
          </p:cNvSpPr>
          <p:nvPr/>
        </p:nvSpPr>
        <p:spPr>
          <a:xfrm>
            <a:off x="170828" y="2495085"/>
            <a:ext cx="3609084" cy="2806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1800"/>
              </a:spcBef>
            </a:pPr>
            <a:r>
              <a:rPr lang="da-DK" sz="2800" dirty="0" smtClean="0">
                <a:solidFill>
                  <a:schemeClr val="bg1"/>
                </a:solidFill>
              </a:rPr>
              <a:t>Nye menigheder</a:t>
            </a:r>
          </a:p>
          <a:p>
            <a:pPr algn="r">
              <a:spcBef>
                <a:spcPts val="1800"/>
              </a:spcBef>
            </a:pPr>
            <a:r>
              <a:rPr lang="da-DK" sz="2800" dirty="0" smtClean="0">
                <a:solidFill>
                  <a:schemeClr val="bg1"/>
                </a:solidFill>
              </a:rPr>
              <a:t>Præsteskole med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25 præster,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75 evangelister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og 75 ungdomsledere </a:t>
            </a:r>
            <a:endParaRPr lang="da-DK" sz="2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 descr="D:\Dropbox\Logofiler\Baptist-logo-CMYK-hvid-uden-tekst-gennemsigtig-SM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39328"/>
            <a:ext cx="1283823" cy="13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93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037564" y="476672"/>
            <a:ext cx="6471309" cy="854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5600"/>
              </a:lnSpc>
              <a:spcBef>
                <a:spcPct val="0"/>
              </a:spcBef>
            </a:pPr>
            <a:r>
              <a:rPr lang="da-DK" sz="66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Internt fordrevne</a:t>
            </a:r>
            <a:endParaRPr lang="da-DK" sz="6600" dirty="0">
              <a:solidFill>
                <a:schemeClr val="bg1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5" name="Tekstboks 4"/>
          <p:cNvSpPr txBox="1"/>
          <p:nvPr/>
        </p:nvSpPr>
        <p:spPr>
          <a:xfrm>
            <a:off x="170828" y="5085184"/>
            <a:ext cx="83380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800"/>
              </a:lnSpc>
            </a:pPr>
            <a:r>
              <a:rPr lang="da-DK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Støt </a:t>
            </a:r>
            <a:r>
              <a:rPr lang="da-DK" sz="4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Baptistkirkens</a:t>
            </a:r>
            <a:br>
              <a:rPr lang="da-DK" sz="4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4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Internationale Mission projekt 7</a:t>
            </a:r>
            <a:endParaRPr lang="da-DK" sz="4600" dirty="0"/>
          </a:p>
        </p:txBody>
      </p:sp>
      <p:sp>
        <p:nvSpPr>
          <p:cNvPr id="8" name="Undertitel 2"/>
          <p:cNvSpPr txBox="1">
            <a:spLocks/>
          </p:cNvSpPr>
          <p:nvPr/>
        </p:nvSpPr>
        <p:spPr>
          <a:xfrm>
            <a:off x="6156176" y="1484784"/>
            <a:ext cx="2281260" cy="3384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1800"/>
              </a:spcBef>
            </a:pPr>
            <a:r>
              <a:rPr lang="da-DK" sz="2800" dirty="0" err="1" smtClean="0">
                <a:solidFill>
                  <a:schemeClr val="bg1"/>
                </a:solidFill>
              </a:rPr>
              <a:t>Kachin</a:t>
            </a:r>
            <a:r>
              <a:rPr lang="da-DK" sz="2800" dirty="0" smtClean="0">
                <a:solidFill>
                  <a:schemeClr val="bg1"/>
                </a:solidFill>
              </a:rPr>
              <a:t>-staten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</a:t>
            </a:r>
            <a:r>
              <a:rPr lang="da-DK" sz="2800" dirty="0">
                <a:solidFill>
                  <a:schemeClr val="bg1"/>
                </a:solidFill>
              </a:rPr>
              <a:t>i </a:t>
            </a:r>
            <a:r>
              <a:rPr lang="da-DK" sz="2800" dirty="0" smtClean="0">
                <a:solidFill>
                  <a:schemeClr val="bg1"/>
                </a:solidFill>
              </a:rPr>
              <a:t>Myanmar</a:t>
            </a:r>
          </a:p>
          <a:p>
            <a:pPr algn="r">
              <a:spcBef>
                <a:spcPts val="1800"/>
              </a:spcBef>
            </a:pPr>
            <a:r>
              <a:rPr lang="da-DK" sz="2800" dirty="0" smtClean="0">
                <a:solidFill>
                  <a:schemeClr val="bg1"/>
                </a:solidFill>
              </a:rPr>
              <a:t> Internt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fordrevne</a:t>
            </a:r>
          </a:p>
          <a:p>
            <a:pPr algn="r">
              <a:spcBef>
                <a:spcPts val="1800"/>
              </a:spcBef>
            </a:pPr>
            <a:r>
              <a:rPr lang="da-DK" sz="2800" dirty="0" smtClean="0">
                <a:solidFill>
                  <a:schemeClr val="bg1"/>
                </a:solidFill>
              </a:rPr>
              <a:t> Skoler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</a:t>
            </a:r>
            <a:r>
              <a:rPr lang="da-DK" sz="2800" dirty="0">
                <a:solidFill>
                  <a:schemeClr val="bg1"/>
                </a:solidFill>
              </a:rPr>
              <a:t>og lærere</a:t>
            </a:r>
          </a:p>
        </p:txBody>
      </p:sp>
      <p:pic>
        <p:nvPicPr>
          <p:cNvPr id="3074" name="Picture 2" descr="E:\Documents\Eksterne sager\Baptistkirken i Danmark\Missionsprojektfolder\Projektmappe 2017\IM-tema 7\Gadebillede i IDP camp 160x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38" y="1556792"/>
            <a:ext cx="5761038" cy="32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Dropbox\Logofiler\Baptist-logo-CMYK-hvid-uden-tekst-gennemsigtig-SM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49" y="4398204"/>
            <a:ext cx="1283823" cy="13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09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037564" y="476672"/>
            <a:ext cx="6471309" cy="854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5600"/>
              </a:lnSpc>
              <a:spcBef>
                <a:spcPct val="0"/>
              </a:spcBef>
            </a:pPr>
            <a:r>
              <a:rPr lang="da-DK" sz="66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Internt fordrevne</a:t>
            </a:r>
            <a:endParaRPr lang="da-DK" sz="6600" dirty="0">
              <a:solidFill>
                <a:schemeClr val="bg1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5" name="Tekstboks 4"/>
          <p:cNvSpPr txBox="1"/>
          <p:nvPr/>
        </p:nvSpPr>
        <p:spPr>
          <a:xfrm>
            <a:off x="170828" y="5085184"/>
            <a:ext cx="83380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800"/>
              </a:lnSpc>
            </a:pPr>
            <a:r>
              <a:rPr lang="da-DK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Støt </a:t>
            </a:r>
            <a:r>
              <a:rPr lang="da-DK" sz="4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Baptistkirkens</a:t>
            </a:r>
            <a:br>
              <a:rPr lang="da-DK" sz="4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4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Internationale Mission projekt 7</a:t>
            </a:r>
            <a:endParaRPr lang="da-DK" sz="4600" dirty="0"/>
          </a:p>
        </p:txBody>
      </p:sp>
      <p:pic>
        <p:nvPicPr>
          <p:cNvPr id="1027" name="Picture 3" descr="E:\Documents\Pictures\Logoarkiv\Betalings- og kreditkort\MobilePay\MobilePay_Logo_22996483_Hvi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8598">
            <a:off x="149760" y="153300"/>
            <a:ext cx="1680000" cy="115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Undertitel 2"/>
          <p:cNvSpPr txBox="1">
            <a:spLocks/>
          </p:cNvSpPr>
          <p:nvPr/>
        </p:nvSpPr>
        <p:spPr>
          <a:xfrm>
            <a:off x="6156176" y="1484784"/>
            <a:ext cx="2281260" cy="3384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1800"/>
              </a:spcBef>
            </a:pPr>
            <a:r>
              <a:rPr lang="da-DK" sz="2800" dirty="0" err="1" smtClean="0">
                <a:solidFill>
                  <a:schemeClr val="bg1"/>
                </a:solidFill>
              </a:rPr>
              <a:t>Kachin</a:t>
            </a:r>
            <a:r>
              <a:rPr lang="da-DK" sz="2800" dirty="0" smtClean="0">
                <a:solidFill>
                  <a:schemeClr val="bg1"/>
                </a:solidFill>
              </a:rPr>
              <a:t>-staten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</a:t>
            </a:r>
            <a:r>
              <a:rPr lang="da-DK" sz="2800" dirty="0">
                <a:solidFill>
                  <a:schemeClr val="bg1"/>
                </a:solidFill>
              </a:rPr>
              <a:t>i </a:t>
            </a:r>
            <a:r>
              <a:rPr lang="da-DK" sz="2800" dirty="0" smtClean="0">
                <a:solidFill>
                  <a:schemeClr val="bg1"/>
                </a:solidFill>
              </a:rPr>
              <a:t>Myanmar</a:t>
            </a:r>
          </a:p>
          <a:p>
            <a:pPr algn="r">
              <a:spcBef>
                <a:spcPts val="1800"/>
              </a:spcBef>
            </a:pPr>
            <a:r>
              <a:rPr lang="da-DK" sz="2800" dirty="0" smtClean="0">
                <a:solidFill>
                  <a:schemeClr val="bg1"/>
                </a:solidFill>
              </a:rPr>
              <a:t> Internt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fordrevne</a:t>
            </a:r>
          </a:p>
          <a:p>
            <a:pPr algn="r">
              <a:spcBef>
                <a:spcPts val="1800"/>
              </a:spcBef>
            </a:pPr>
            <a:r>
              <a:rPr lang="da-DK" sz="2800" dirty="0" smtClean="0">
                <a:solidFill>
                  <a:schemeClr val="bg1"/>
                </a:solidFill>
              </a:rPr>
              <a:t> Skoler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</a:t>
            </a:r>
            <a:r>
              <a:rPr lang="da-DK" sz="2800" dirty="0">
                <a:solidFill>
                  <a:schemeClr val="bg1"/>
                </a:solidFill>
              </a:rPr>
              <a:t>og lærere</a:t>
            </a:r>
          </a:p>
        </p:txBody>
      </p:sp>
      <p:pic>
        <p:nvPicPr>
          <p:cNvPr id="3074" name="Picture 2" descr="E:\Documents\Eksterne sager\Baptistkirken i Danmark\Missionsprojektfolder\Projektmappe 2017\IM-tema 7\Gadebillede i IDP camp 160x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38" y="1556792"/>
            <a:ext cx="5761038" cy="32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Dropbox\Logofiler\Baptist-logo-CMYK-hvid-uden-tekst-gennemsigtig-SM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49" y="4398204"/>
            <a:ext cx="1283823" cy="13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85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79512" y="4797152"/>
            <a:ext cx="8064895" cy="936104"/>
          </a:xfrm>
        </p:spPr>
        <p:txBody>
          <a:bodyPr>
            <a:normAutofit/>
          </a:bodyPr>
          <a:lstStyle/>
          <a:p>
            <a:pPr algn="r">
              <a:lnSpc>
                <a:spcPts val="2800"/>
              </a:lnSpc>
            </a:pPr>
            <a:r>
              <a:rPr lang="da-DK" sz="2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Dygtige præster og ledere skal udvikles </a:t>
            </a:r>
          </a:p>
          <a:p>
            <a:pPr algn="r">
              <a:lnSpc>
                <a:spcPts val="2800"/>
              </a:lnSpc>
            </a:pPr>
            <a:r>
              <a:rPr lang="da-DK" sz="2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Innovative kirker, lederskole og nye </a:t>
            </a:r>
            <a:r>
              <a:rPr lang="da-DK" sz="2800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trosfællesskaber</a:t>
            </a:r>
            <a:endParaRPr lang="da-DK" sz="2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187624" y="367857"/>
            <a:ext cx="7056784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5600"/>
              </a:lnSpc>
              <a:spcBef>
                <a:spcPct val="0"/>
              </a:spcBef>
            </a:pPr>
            <a:r>
              <a:rPr lang="da-DK" sz="7200" dirty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Menigheder</a:t>
            </a:r>
            <a:br>
              <a:rPr lang="da-DK" sz="7200" dirty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</a:br>
            <a:r>
              <a:rPr lang="da-DK" sz="7200" dirty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med en mission</a:t>
            </a:r>
          </a:p>
        </p:txBody>
      </p:sp>
      <p:pic>
        <p:nvPicPr>
          <p:cNvPr id="1026" name="Picture 2" descr="E:\Documents\Eksterne sager\Baptistkirken i Danmark\Missionsprojektfolder\Projektmappe 2017\Projekt 3, Mission i Danmark\MissionDanmark-1 176x5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2161463"/>
            <a:ext cx="8157411" cy="245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boks 4"/>
          <p:cNvSpPr txBox="1"/>
          <p:nvPr/>
        </p:nvSpPr>
        <p:spPr>
          <a:xfrm>
            <a:off x="1408547" y="5750004"/>
            <a:ext cx="683586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800"/>
              </a:lnSpc>
            </a:pPr>
            <a:r>
              <a:rPr lang="da-DK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Støt Mission i Danmark</a:t>
            </a:r>
          </a:p>
          <a:p>
            <a:endParaRPr lang="da-DK" dirty="0"/>
          </a:p>
        </p:txBody>
      </p:sp>
      <p:pic>
        <p:nvPicPr>
          <p:cNvPr id="1027" name="Picture 3" descr="E:\Documents\Pictures\Logoarkiv\Betalings- og kreditkort\MobilePay\MobilePay_Logo_22996483_Hvi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8598">
            <a:off x="149760" y="153300"/>
            <a:ext cx="1680000" cy="115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Dropbox\Logofiler\Baptist-logo-CMYK-hvid-uden-tekst-gennemsigtig-SM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400" y="1772816"/>
            <a:ext cx="1283823" cy="13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98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156906" y="3789040"/>
            <a:ext cx="7128792" cy="1832153"/>
          </a:xfrm>
        </p:spPr>
        <p:txBody>
          <a:bodyPr>
            <a:normAutofit/>
          </a:bodyPr>
          <a:lstStyle/>
          <a:p>
            <a:pPr algn="r">
              <a:spcBef>
                <a:spcPts val="1200"/>
              </a:spcBef>
            </a:pPr>
            <a:r>
              <a:rPr lang="da-DK" sz="2800" dirty="0">
                <a:solidFill>
                  <a:schemeClr val="bg1"/>
                </a:solidFill>
              </a:rPr>
              <a:t>Børnebibler og studiebibler</a:t>
            </a:r>
          </a:p>
          <a:p>
            <a:pPr algn="r">
              <a:spcBef>
                <a:spcPts val="1200"/>
              </a:spcBef>
            </a:pPr>
            <a:r>
              <a:rPr lang="da-DK" sz="2800" dirty="0">
                <a:solidFill>
                  <a:schemeClr val="bg1"/>
                </a:solidFill>
              </a:rPr>
              <a:t>Lydbøger og film på tegnsprog</a:t>
            </a:r>
          </a:p>
          <a:p>
            <a:pPr algn="r">
              <a:spcBef>
                <a:spcPts val="1200"/>
              </a:spcBef>
            </a:pPr>
            <a:r>
              <a:rPr lang="da-DK" sz="2800" dirty="0">
                <a:solidFill>
                  <a:schemeClr val="bg1"/>
                </a:solidFill>
              </a:rPr>
              <a:t>Samarbejde internationalt</a:t>
            </a:r>
          </a:p>
        </p:txBody>
      </p:sp>
      <p:sp>
        <p:nvSpPr>
          <p:cNvPr id="4" name="Rektangel 3"/>
          <p:cNvSpPr/>
          <p:nvPr/>
        </p:nvSpPr>
        <p:spPr>
          <a:xfrm>
            <a:off x="279789" y="646363"/>
            <a:ext cx="8064896" cy="940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6000"/>
              </a:lnSpc>
              <a:spcBef>
                <a:spcPct val="0"/>
              </a:spcBef>
            </a:pPr>
            <a:r>
              <a:rPr lang="da-DK" sz="80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Bibelselskabet</a:t>
            </a:r>
            <a:endParaRPr lang="da-DK" sz="8000" dirty="0">
              <a:solidFill>
                <a:schemeClr val="bg1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5" name="Tekstboks 4"/>
          <p:cNvSpPr txBox="1"/>
          <p:nvPr/>
        </p:nvSpPr>
        <p:spPr>
          <a:xfrm>
            <a:off x="467544" y="5157189"/>
            <a:ext cx="7848872" cy="133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da-DK" sz="5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Støt</a:t>
            </a:r>
            <a:br>
              <a:rPr lang="da-DK" sz="5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5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Bibelselskabets nytårskollekt</a:t>
            </a:r>
            <a:endParaRPr lang="da-DK" sz="5000" dirty="0"/>
          </a:p>
        </p:txBody>
      </p:sp>
      <p:pic>
        <p:nvPicPr>
          <p:cNvPr id="4098" name="Picture 2" descr="E:\Documents\Pictures\Logoarkiv\logo_grundform_p2592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7955"/>
            <a:ext cx="1744849" cy="159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Documents\Eksterne sager\Baptistkirken i Danmark\Missionsprojektfolder\Projektmappe 2017\Kollektplan 2017\470x176_fransk_bibel.ash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88399"/>
            <a:ext cx="5628878" cy="210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Dropbox\Logofiler\Baptist-logo-CMYK-hvid-uden-tekst-gennemsigtig-SM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78" y="3909554"/>
            <a:ext cx="1119078" cy="117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56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79512" y="2134790"/>
            <a:ext cx="8064895" cy="3886498"/>
          </a:xfrm>
        </p:spPr>
        <p:txBody>
          <a:bodyPr>
            <a:normAutofit/>
          </a:bodyPr>
          <a:lstStyle/>
          <a:p>
            <a:pPr algn="r"/>
            <a:r>
              <a:rPr lang="da-DK" sz="2800" dirty="0">
                <a:solidFill>
                  <a:schemeClr val="bg1"/>
                </a:solidFill>
              </a:rPr>
              <a:t>40 mio. </a:t>
            </a:r>
            <a:r>
              <a:rPr lang="da-DK" sz="2800" dirty="0" smtClean="0">
                <a:solidFill>
                  <a:schemeClr val="bg1"/>
                </a:solidFill>
              </a:rPr>
              <a:t>baptister </a:t>
            </a:r>
            <a:r>
              <a:rPr lang="da-DK" sz="2800" dirty="0">
                <a:solidFill>
                  <a:schemeClr val="bg1"/>
                </a:solidFill>
              </a:rPr>
              <a:t>i 121 </a:t>
            </a:r>
            <a:r>
              <a:rPr lang="da-DK" sz="2800" dirty="0" smtClean="0">
                <a:solidFill>
                  <a:schemeClr val="bg1"/>
                </a:solidFill>
              </a:rPr>
              <a:t>lande sammen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i </a:t>
            </a:r>
            <a:r>
              <a:rPr lang="da-DK" sz="2800" dirty="0">
                <a:solidFill>
                  <a:schemeClr val="bg1"/>
                </a:solidFill>
              </a:rPr>
              <a:t>tilbedelse og fællesskab</a:t>
            </a:r>
          </a:p>
          <a:p>
            <a:pPr algn="r">
              <a:spcBef>
                <a:spcPts val="1800"/>
              </a:spcBef>
            </a:pPr>
            <a:r>
              <a:rPr lang="da-DK" sz="2800" dirty="0">
                <a:solidFill>
                  <a:schemeClr val="bg1"/>
                </a:solidFill>
              </a:rPr>
              <a:t>Mission</a:t>
            </a:r>
            <a:r>
              <a:rPr lang="da-DK" sz="2800" dirty="0" smtClean="0">
                <a:solidFill>
                  <a:schemeClr val="bg1"/>
                </a:solidFill>
              </a:rPr>
              <a:t>,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</a:t>
            </a:r>
            <a:r>
              <a:rPr lang="da-DK" sz="2800" dirty="0">
                <a:solidFill>
                  <a:schemeClr val="bg1"/>
                </a:solidFill>
              </a:rPr>
              <a:t>evangelisering</a:t>
            </a:r>
            <a:r>
              <a:rPr lang="da-DK" sz="2800" dirty="0" smtClean="0">
                <a:solidFill>
                  <a:schemeClr val="bg1"/>
                </a:solidFill>
              </a:rPr>
              <a:t>,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</a:t>
            </a:r>
            <a:r>
              <a:rPr lang="da-DK" sz="2800" dirty="0">
                <a:solidFill>
                  <a:schemeClr val="bg1"/>
                </a:solidFill>
              </a:rPr>
              <a:t>nødhjælp</a:t>
            </a:r>
            <a:r>
              <a:rPr lang="da-DK" sz="2800" dirty="0" smtClean="0">
                <a:solidFill>
                  <a:schemeClr val="bg1"/>
                </a:solidFill>
              </a:rPr>
              <a:t>,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trosfrihed og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</a:t>
            </a:r>
            <a:r>
              <a:rPr lang="da-DK" sz="2800" dirty="0">
                <a:solidFill>
                  <a:schemeClr val="bg1"/>
                </a:solidFill>
              </a:rPr>
              <a:t>menneskerettigheder</a:t>
            </a:r>
          </a:p>
        </p:txBody>
      </p:sp>
      <p:sp>
        <p:nvSpPr>
          <p:cNvPr id="4" name="Rektangel 3"/>
          <p:cNvSpPr/>
          <p:nvPr/>
        </p:nvSpPr>
        <p:spPr>
          <a:xfrm>
            <a:off x="1187624" y="541982"/>
            <a:ext cx="7056784" cy="1592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5600"/>
              </a:lnSpc>
              <a:spcBef>
                <a:spcPct val="0"/>
              </a:spcBef>
            </a:pPr>
            <a:r>
              <a:rPr lang="da-DK" sz="72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Baptisternes</a:t>
            </a:r>
            <a:r>
              <a:rPr lang="da-DK" sz="7200" dirty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/>
            </a:r>
            <a:br>
              <a:rPr lang="da-DK" sz="7200" dirty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</a:br>
            <a:r>
              <a:rPr lang="da-DK" sz="72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Verdens Alliance</a:t>
            </a:r>
          </a:p>
        </p:txBody>
      </p:sp>
      <p:sp>
        <p:nvSpPr>
          <p:cNvPr id="5" name="Tekstboks 4"/>
          <p:cNvSpPr txBox="1"/>
          <p:nvPr/>
        </p:nvSpPr>
        <p:spPr>
          <a:xfrm>
            <a:off x="1408547" y="5750004"/>
            <a:ext cx="683586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800"/>
              </a:lnSpc>
            </a:pPr>
            <a:r>
              <a:rPr lang="da-DK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Støt </a:t>
            </a:r>
            <a:r>
              <a:rPr lang="da-DK" sz="4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BWA</a:t>
            </a:r>
            <a:endParaRPr lang="da-DK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a-DK" dirty="0"/>
          </a:p>
        </p:txBody>
      </p:sp>
      <p:pic>
        <p:nvPicPr>
          <p:cNvPr id="2051" name="Picture 3" descr="D:\Nils\Downloads\bwa-logo-hvi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64572"/>
            <a:ext cx="3649864" cy="360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Dropbox\Logofiler\Baptist-logo-CMYK-hvid-uden-tekst-gennemsigtig-SM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628800"/>
            <a:ext cx="1283823" cy="13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4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79512" y="2134790"/>
            <a:ext cx="8064895" cy="3886498"/>
          </a:xfrm>
        </p:spPr>
        <p:txBody>
          <a:bodyPr>
            <a:normAutofit/>
          </a:bodyPr>
          <a:lstStyle/>
          <a:p>
            <a:pPr algn="r"/>
            <a:r>
              <a:rPr lang="da-DK" sz="2800" dirty="0">
                <a:solidFill>
                  <a:schemeClr val="bg1"/>
                </a:solidFill>
              </a:rPr>
              <a:t>40 mio. </a:t>
            </a:r>
            <a:r>
              <a:rPr lang="da-DK" sz="2800" dirty="0" smtClean="0">
                <a:solidFill>
                  <a:schemeClr val="bg1"/>
                </a:solidFill>
              </a:rPr>
              <a:t>baptister </a:t>
            </a:r>
            <a:r>
              <a:rPr lang="da-DK" sz="2800" dirty="0">
                <a:solidFill>
                  <a:schemeClr val="bg1"/>
                </a:solidFill>
              </a:rPr>
              <a:t>i 121 </a:t>
            </a:r>
            <a:r>
              <a:rPr lang="da-DK" sz="2800" dirty="0" smtClean="0">
                <a:solidFill>
                  <a:schemeClr val="bg1"/>
                </a:solidFill>
              </a:rPr>
              <a:t>lande sammen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i </a:t>
            </a:r>
            <a:r>
              <a:rPr lang="da-DK" sz="2800" dirty="0">
                <a:solidFill>
                  <a:schemeClr val="bg1"/>
                </a:solidFill>
              </a:rPr>
              <a:t>tilbedelse og fællesskab</a:t>
            </a:r>
          </a:p>
          <a:p>
            <a:pPr algn="r">
              <a:spcBef>
                <a:spcPts val="1800"/>
              </a:spcBef>
            </a:pPr>
            <a:r>
              <a:rPr lang="da-DK" sz="2800" dirty="0">
                <a:solidFill>
                  <a:schemeClr val="bg1"/>
                </a:solidFill>
              </a:rPr>
              <a:t>Mission</a:t>
            </a:r>
            <a:r>
              <a:rPr lang="da-DK" sz="2800" dirty="0" smtClean="0">
                <a:solidFill>
                  <a:schemeClr val="bg1"/>
                </a:solidFill>
              </a:rPr>
              <a:t>,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</a:t>
            </a:r>
            <a:r>
              <a:rPr lang="da-DK" sz="2800" dirty="0">
                <a:solidFill>
                  <a:schemeClr val="bg1"/>
                </a:solidFill>
              </a:rPr>
              <a:t>evangelisering</a:t>
            </a:r>
            <a:r>
              <a:rPr lang="da-DK" sz="2800" dirty="0" smtClean="0">
                <a:solidFill>
                  <a:schemeClr val="bg1"/>
                </a:solidFill>
              </a:rPr>
              <a:t>,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</a:t>
            </a:r>
            <a:r>
              <a:rPr lang="da-DK" sz="2800" dirty="0">
                <a:solidFill>
                  <a:schemeClr val="bg1"/>
                </a:solidFill>
              </a:rPr>
              <a:t>nødhjælp</a:t>
            </a:r>
            <a:r>
              <a:rPr lang="da-DK" sz="2800" dirty="0" smtClean="0">
                <a:solidFill>
                  <a:schemeClr val="bg1"/>
                </a:solidFill>
              </a:rPr>
              <a:t>,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trosfrihed og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</a:t>
            </a:r>
            <a:r>
              <a:rPr lang="da-DK" sz="2800" dirty="0">
                <a:solidFill>
                  <a:schemeClr val="bg1"/>
                </a:solidFill>
              </a:rPr>
              <a:t>menneskerettigheder</a:t>
            </a:r>
          </a:p>
        </p:txBody>
      </p:sp>
      <p:sp>
        <p:nvSpPr>
          <p:cNvPr id="4" name="Rektangel 3"/>
          <p:cNvSpPr/>
          <p:nvPr/>
        </p:nvSpPr>
        <p:spPr>
          <a:xfrm>
            <a:off x="1187624" y="541982"/>
            <a:ext cx="7056784" cy="1592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5600"/>
              </a:lnSpc>
              <a:spcBef>
                <a:spcPct val="0"/>
              </a:spcBef>
            </a:pPr>
            <a:r>
              <a:rPr lang="da-DK" sz="72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Baptisternes</a:t>
            </a:r>
            <a:r>
              <a:rPr lang="da-DK" sz="7200" dirty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/>
            </a:r>
            <a:br>
              <a:rPr lang="da-DK" sz="7200" dirty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</a:br>
            <a:r>
              <a:rPr lang="da-DK" sz="72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Verdens Alliance</a:t>
            </a:r>
          </a:p>
        </p:txBody>
      </p:sp>
      <p:sp>
        <p:nvSpPr>
          <p:cNvPr id="5" name="Tekstboks 4"/>
          <p:cNvSpPr txBox="1"/>
          <p:nvPr/>
        </p:nvSpPr>
        <p:spPr>
          <a:xfrm>
            <a:off x="1408547" y="5750004"/>
            <a:ext cx="683586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800"/>
              </a:lnSpc>
            </a:pPr>
            <a:r>
              <a:rPr lang="da-DK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Støt </a:t>
            </a:r>
            <a:r>
              <a:rPr lang="da-DK" sz="4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BWA</a:t>
            </a:r>
            <a:endParaRPr lang="da-DK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a-DK" dirty="0"/>
          </a:p>
        </p:txBody>
      </p:sp>
      <p:pic>
        <p:nvPicPr>
          <p:cNvPr id="1027" name="Picture 3" descr="E:\Documents\Pictures\Logoarkiv\Betalings- og kreditkort\MobilePay\MobilePay_Logo_22996483_Hvi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8598">
            <a:off x="149760" y="153300"/>
            <a:ext cx="1680000" cy="115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Nils\Downloads\bwa-logo-hvi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64572"/>
            <a:ext cx="3649864" cy="360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Dropbox\Logofiler\Baptist-logo-CMYK-hvid-uden-tekst-gennemsigtig-SM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628800"/>
            <a:ext cx="1283823" cy="13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21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255975" y="3683769"/>
            <a:ext cx="4852415" cy="1368152"/>
          </a:xfrm>
        </p:spPr>
        <p:txBody>
          <a:bodyPr>
            <a:normAutofit fontScale="92500"/>
          </a:bodyPr>
          <a:lstStyle/>
          <a:p>
            <a:pPr algn="r">
              <a:lnSpc>
                <a:spcPts val="2800"/>
              </a:lnSpc>
            </a:pPr>
            <a:r>
              <a:rPr lang="da-DK" sz="2800" dirty="0">
                <a:solidFill>
                  <a:schemeClr val="bg1"/>
                </a:solidFill>
              </a:rPr>
              <a:t>Alfabetisering, </a:t>
            </a:r>
            <a:r>
              <a:rPr lang="da-DK" sz="2800" dirty="0" smtClean="0">
                <a:solidFill>
                  <a:schemeClr val="bg1"/>
                </a:solidFill>
              </a:rPr>
              <a:t>skolegang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</a:t>
            </a:r>
            <a:r>
              <a:rPr lang="da-DK" sz="2800" dirty="0">
                <a:solidFill>
                  <a:schemeClr val="bg1"/>
                </a:solidFill>
              </a:rPr>
              <a:t>og spare-låne </a:t>
            </a:r>
            <a:r>
              <a:rPr lang="da-DK" sz="2800" dirty="0" smtClean="0">
                <a:solidFill>
                  <a:schemeClr val="bg1"/>
                </a:solidFill>
              </a:rPr>
              <a:t>grupper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</a:t>
            </a:r>
            <a:r>
              <a:rPr lang="da-DK" sz="2800" dirty="0">
                <a:solidFill>
                  <a:schemeClr val="bg1"/>
                </a:solidFill>
              </a:rPr>
              <a:t>støtter primært kvinder og børn</a:t>
            </a:r>
            <a:endParaRPr lang="da-DK" sz="2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663368" y="367856"/>
            <a:ext cx="4445022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5600"/>
              </a:lnSpc>
              <a:spcBef>
                <a:spcPct val="0"/>
              </a:spcBef>
            </a:pPr>
            <a:r>
              <a:rPr lang="da-DK" sz="60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Uddannelse</a:t>
            </a:r>
            <a:br>
              <a:rPr lang="da-DK" sz="60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</a:br>
            <a:r>
              <a:rPr lang="da-DK" sz="60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for alle</a:t>
            </a:r>
            <a:r>
              <a:rPr lang="da-DK" sz="6000" dirty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/>
            </a:r>
            <a:br>
              <a:rPr lang="da-DK" sz="6000" dirty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</a:br>
            <a:r>
              <a:rPr lang="da-DK" sz="60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i Rwanda</a:t>
            </a:r>
            <a:br>
              <a:rPr lang="da-DK" sz="60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</a:br>
            <a:r>
              <a:rPr lang="da-DK" sz="60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og Burundi</a:t>
            </a:r>
            <a:endParaRPr lang="da-DK" sz="6000" dirty="0">
              <a:solidFill>
                <a:schemeClr val="bg1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5" name="Tekstboks 4"/>
          <p:cNvSpPr txBox="1"/>
          <p:nvPr/>
        </p:nvSpPr>
        <p:spPr>
          <a:xfrm>
            <a:off x="295217" y="5098959"/>
            <a:ext cx="5813173" cy="1325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800"/>
              </a:lnSpc>
            </a:pPr>
            <a:r>
              <a:rPr lang="da-DK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Støt </a:t>
            </a:r>
            <a:r>
              <a:rPr lang="da-DK" sz="4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Baptistkirkens</a:t>
            </a:r>
            <a:br>
              <a:rPr lang="da-DK" sz="4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4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Internationale Mission</a:t>
            </a:r>
            <a:endParaRPr lang="da-DK" sz="4600" dirty="0"/>
          </a:p>
        </p:txBody>
      </p:sp>
      <p:pic>
        <p:nvPicPr>
          <p:cNvPr id="3074" name="Picture 2" descr="E:\Documents\Eksterne sager\Baptistkirken i Danmark\Missionsprojektfolder\Projektmappe 2017\IM tema 4\Projektdeltagere 63x1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9197"/>
            <a:ext cx="2266950" cy="52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/>
          <p:cNvSpPr/>
          <p:nvPr/>
        </p:nvSpPr>
        <p:spPr>
          <a:xfrm>
            <a:off x="6212011" y="5685403"/>
            <a:ext cx="2386744" cy="7097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4800"/>
              </a:lnSpc>
            </a:pPr>
            <a:r>
              <a:rPr lang="da-DK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 4</a:t>
            </a:r>
            <a:endParaRPr lang="da-DK" sz="4600" dirty="0"/>
          </a:p>
        </p:txBody>
      </p:sp>
      <p:pic>
        <p:nvPicPr>
          <p:cNvPr id="7" name="Picture 2" descr="D:\Dropbox\Logofiler\Baptist-logo-CMYK-hvid-uden-tekst-gennemsigtig-SM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1283823" cy="13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66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255975" y="3683769"/>
            <a:ext cx="4852415" cy="1368152"/>
          </a:xfrm>
        </p:spPr>
        <p:txBody>
          <a:bodyPr>
            <a:normAutofit fontScale="92500"/>
          </a:bodyPr>
          <a:lstStyle/>
          <a:p>
            <a:pPr algn="r">
              <a:lnSpc>
                <a:spcPts val="2800"/>
              </a:lnSpc>
            </a:pPr>
            <a:r>
              <a:rPr lang="da-DK" sz="2800" dirty="0">
                <a:solidFill>
                  <a:schemeClr val="bg1"/>
                </a:solidFill>
              </a:rPr>
              <a:t>Alfabetisering, </a:t>
            </a:r>
            <a:r>
              <a:rPr lang="da-DK" sz="2800" dirty="0" smtClean="0">
                <a:solidFill>
                  <a:schemeClr val="bg1"/>
                </a:solidFill>
              </a:rPr>
              <a:t>skolegang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</a:t>
            </a:r>
            <a:r>
              <a:rPr lang="da-DK" sz="2800" dirty="0">
                <a:solidFill>
                  <a:schemeClr val="bg1"/>
                </a:solidFill>
              </a:rPr>
              <a:t>og spare-låne </a:t>
            </a:r>
            <a:r>
              <a:rPr lang="da-DK" sz="2800" dirty="0" smtClean="0">
                <a:solidFill>
                  <a:schemeClr val="bg1"/>
                </a:solidFill>
              </a:rPr>
              <a:t>grupper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</a:t>
            </a:r>
            <a:r>
              <a:rPr lang="da-DK" sz="2800" dirty="0">
                <a:solidFill>
                  <a:schemeClr val="bg1"/>
                </a:solidFill>
              </a:rPr>
              <a:t>støtter primært kvinder og børn</a:t>
            </a:r>
            <a:endParaRPr lang="da-DK" sz="2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663368" y="367856"/>
            <a:ext cx="4445022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5600"/>
              </a:lnSpc>
              <a:spcBef>
                <a:spcPct val="0"/>
              </a:spcBef>
            </a:pPr>
            <a:r>
              <a:rPr lang="da-DK" sz="60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Uddannelse</a:t>
            </a:r>
            <a:br>
              <a:rPr lang="da-DK" sz="60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</a:br>
            <a:r>
              <a:rPr lang="da-DK" sz="60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for alle</a:t>
            </a:r>
            <a:r>
              <a:rPr lang="da-DK" sz="6000" dirty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/>
            </a:r>
            <a:br>
              <a:rPr lang="da-DK" sz="6000" dirty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</a:br>
            <a:r>
              <a:rPr lang="da-DK" sz="60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i Rwanda</a:t>
            </a:r>
            <a:br>
              <a:rPr lang="da-DK" sz="60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</a:br>
            <a:r>
              <a:rPr lang="da-DK" sz="60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og Burundi</a:t>
            </a:r>
            <a:endParaRPr lang="da-DK" sz="6000" dirty="0">
              <a:solidFill>
                <a:schemeClr val="bg1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5" name="Tekstboks 4"/>
          <p:cNvSpPr txBox="1"/>
          <p:nvPr/>
        </p:nvSpPr>
        <p:spPr>
          <a:xfrm>
            <a:off x="295217" y="5098959"/>
            <a:ext cx="5813173" cy="1325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800"/>
              </a:lnSpc>
            </a:pPr>
            <a:r>
              <a:rPr lang="da-DK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Støt </a:t>
            </a:r>
            <a:r>
              <a:rPr lang="da-DK" sz="4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Baptistkirkens</a:t>
            </a:r>
            <a:br>
              <a:rPr lang="da-DK" sz="4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4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Internationale Mission</a:t>
            </a:r>
            <a:endParaRPr lang="da-DK" sz="4600" dirty="0"/>
          </a:p>
        </p:txBody>
      </p:sp>
      <p:pic>
        <p:nvPicPr>
          <p:cNvPr id="1027" name="Picture 3" descr="E:\Documents\Pictures\Logoarkiv\Betalings- og kreditkort\MobilePay\MobilePay_Logo_22996483_Hvi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8598">
            <a:off x="149760" y="153300"/>
            <a:ext cx="1680000" cy="115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Documents\Eksterne sager\Baptistkirken i Danmark\Missionsprojektfolder\Projektmappe 2017\IM tema 4\Projektdeltagere 63x1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9197"/>
            <a:ext cx="2266950" cy="52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/>
          <p:cNvSpPr/>
          <p:nvPr/>
        </p:nvSpPr>
        <p:spPr>
          <a:xfrm>
            <a:off x="6212011" y="5685403"/>
            <a:ext cx="2386744" cy="7097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4800"/>
              </a:lnSpc>
            </a:pPr>
            <a:r>
              <a:rPr lang="da-DK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 4</a:t>
            </a:r>
            <a:endParaRPr lang="da-DK" sz="4600" dirty="0"/>
          </a:p>
        </p:txBody>
      </p:sp>
      <p:pic>
        <p:nvPicPr>
          <p:cNvPr id="8" name="Picture 2" descr="D:\Dropbox\Logofiler\Baptist-logo-CMYK-hvid-uden-tekst-gennemsigtig-SM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1283823" cy="13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33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79512" y="2924944"/>
            <a:ext cx="4536504" cy="2808312"/>
          </a:xfrm>
        </p:spPr>
        <p:txBody>
          <a:bodyPr>
            <a:normAutofit/>
          </a:bodyPr>
          <a:lstStyle/>
          <a:p>
            <a:pPr algn="r">
              <a:spcBef>
                <a:spcPts val="2400"/>
              </a:spcBef>
            </a:pPr>
            <a:r>
              <a:rPr lang="da-DK" sz="2800" dirty="0">
                <a:solidFill>
                  <a:schemeClr val="bg1"/>
                </a:solidFill>
              </a:rPr>
              <a:t>3000 </a:t>
            </a:r>
            <a:r>
              <a:rPr lang="da-DK" sz="2800" dirty="0" smtClean="0">
                <a:solidFill>
                  <a:schemeClr val="bg1"/>
                </a:solidFill>
              </a:rPr>
              <a:t>hjem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</a:t>
            </a:r>
            <a:r>
              <a:rPr lang="da-DK" sz="2800" dirty="0">
                <a:solidFill>
                  <a:schemeClr val="bg1"/>
                </a:solidFill>
              </a:rPr>
              <a:t>får bladet i </a:t>
            </a:r>
            <a:r>
              <a:rPr lang="da-DK" sz="2800" dirty="0" smtClean="0">
                <a:solidFill>
                  <a:schemeClr val="bg1"/>
                </a:solidFill>
              </a:rPr>
              <a:t>postkassen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</a:t>
            </a:r>
            <a:r>
              <a:rPr lang="da-DK" sz="2800" dirty="0">
                <a:solidFill>
                  <a:schemeClr val="bg1"/>
                </a:solidFill>
              </a:rPr>
              <a:t>seks gange om året</a:t>
            </a:r>
          </a:p>
          <a:p>
            <a:pPr algn="r">
              <a:spcBef>
                <a:spcPts val="2400"/>
              </a:spcBef>
            </a:pPr>
            <a:r>
              <a:rPr lang="da-DK" sz="2800" dirty="0">
                <a:solidFill>
                  <a:schemeClr val="bg1"/>
                </a:solidFill>
              </a:rPr>
              <a:t>Webmagasinet baptist.dk når endnu længere ud</a:t>
            </a:r>
          </a:p>
        </p:txBody>
      </p:sp>
      <p:sp>
        <p:nvSpPr>
          <p:cNvPr id="4" name="Rektangel 3"/>
          <p:cNvSpPr/>
          <p:nvPr/>
        </p:nvSpPr>
        <p:spPr>
          <a:xfrm>
            <a:off x="251520" y="367857"/>
            <a:ext cx="7992888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5600"/>
              </a:lnSpc>
              <a:spcBef>
                <a:spcPct val="0"/>
              </a:spcBef>
            </a:pPr>
            <a:r>
              <a:rPr lang="da-DK" sz="72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baptist.dk</a:t>
            </a:r>
            <a:br>
              <a:rPr lang="da-DK" sz="72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</a:br>
            <a:r>
              <a:rPr lang="da-DK" sz="54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– blad og webmagasin</a:t>
            </a:r>
            <a:endParaRPr lang="da-DK" sz="5400" dirty="0">
              <a:solidFill>
                <a:schemeClr val="bg1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5" name="Tekstboks 4"/>
          <p:cNvSpPr txBox="1"/>
          <p:nvPr/>
        </p:nvSpPr>
        <p:spPr>
          <a:xfrm>
            <a:off x="251521" y="5750004"/>
            <a:ext cx="446449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800"/>
              </a:lnSpc>
            </a:pPr>
            <a:r>
              <a:rPr lang="da-DK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Støt </a:t>
            </a:r>
            <a:r>
              <a:rPr lang="da-DK" sz="4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baptist.dk</a:t>
            </a:r>
            <a:endParaRPr lang="da-DK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a-DK" dirty="0"/>
          </a:p>
        </p:txBody>
      </p:sp>
      <p:pic>
        <p:nvPicPr>
          <p:cNvPr id="5122" name="Picture 2" descr="E:\Documents\Eksterne sager\Baptistkirken i Danmark\Missionsprojektfolder\Projektmappe 2017\projekt 1, baptist.dk\baptist.dk-2017.10.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49003"/>
            <a:ext cx="3126130" cy="490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Documents\Eksterne sager\Baptistkirken i Danmark\Missionsprojektfolder\Projektmappe 2017\projekt 1, baptist.dk\baptist.dk 2016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2979">
            <a:off x="5957247" y="2610175"/>
            <a:ext cx="2347491" cy="249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Dropbox\Logofiler\Baptist-logo-CMYK-hvid-uden-tekst-gennemsigtig-SM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177" y="716181"/>
            <a:ext cx="1283823" cy="13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42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79512" y="2924944"/>
            <a:ext cx="4536504" cy="2808312"/>
          </a:xfrm>
        </p:spPr>
        <p:txBody>
          <a:bodyPr>
            <a:normAutofit/>
          </a:bodyPr>
          <a:lstStyle/>
          <a:p>
            <a:pPr algn="r">
              <a:spcBef>
                <a:spcPts val="2400"/>
              </a:spcBef>
            </a:pPr>
            <a:r>
              <a:rPr lang="da-DK" sz="2800" dirty="0">
                <a:solidFill>
                  <a:schemeClr val="bg1"/>
                </a:solidFill>
              </a:rPr>
              <a:t>3000 </a:t>
            </a:r>
            <a:r>
              <a:rPr lang="da-DK" sz="2800" dirty="0" smtClean="0">
                <a:solidFill>
                  <a:schemeClr val="bg1"/>
                </a:solidFill>
              </a:rPr>
              <a:t>hjem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</a:t>
            </a:r>
            <a:r>
              <a:rPr lang="da-DK" sz="2800" dirty="0">
                <a:solidFill>
                  <a:schemeClr val="bg1"/>
                </a:solidFill>
              </a:rPr>
              <a:t>får bladet i </a:t>
            </a:r>
            <a:r>
              <a:rPr lang="da-DK" sz="2800" dirty="0" smtClean="0">
                <a:solidFill>
                  <a:schemeClr val="bg1"/>
                </a:solidFill>
              </a:rPr>
              <a:t>postkassen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</a:t>
            </a:r>
            <a:r>
              <a:rPr lang="da-DK" sz="2800" dirty="0">
                <a:solidFill>
                  <a:schemeClr val="bg1"/>
                </a:solidFill>
              </a:rPr>
              <a:t>seks gange om året</a:t>
            </a:r>
          </a:p>
          <a:p>
            <a:pPr algn="r">
              <a:spcBef>
                <a:spcPts val="2400"/>
              </a:spcBef>
            </a:pPr>
            <a:r>
              <a:rPr lang="da-DK" sz="2800" dirty="0">
                <a:solidFill>
                  <a:schemeClr val="bg1"/>
                </a:solidFill>
              </a:rPr>
              <a:t>Webmagasinet baptist.dk når endnu længere ud</a:t>
            </a:r>
          </a:p>
        </p:txBody>
      </p:sp>
      <p:sp>
        <p:nvSpPr>
          <p:cNvPr id="4" name="Rektangel 3"/>
          <p:cNvSpPr/>
          <p:nvPr/>
        </p:nvSpPr>
        <p:spPr>
          <a:xfrm>
            <a:off x="251520" y="367857"/>
            <a:ext cx="7992888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5600"/>
              </a:lnSpc>
              <a:spcBef>
                <a:spcPct val="0"/>
              </a:spcBef>
            </a:pPr>
            <a:r>
              <a:rPr lang="da-DK" sz="72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baptist.dk</a:t>
            </a:r>
            <a:br>
              <a:rPr lang="da-DK" sz="72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</a:br>
            <a:r>
              <a:rPr lang="da-DK" sz="54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– blad og webmagasin</a:t>
            </a:r>
            <a:endParaRPr lang="da-DK" sz="5400" dirty="0">
              <a:solidFill>
                <a:schemeClr val="bg1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5" name="Tekstboks 4"/>
          <p:cNvSpPr txBox="1"/>
          <p:nvPr/>
        </p:nvSpPr>
        <p:spPr>
          <a:xfrm>
            <a:off x="251521" y="5750004"/>
            <a:ext cx="446449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800"/>
              </a:lnSpc>
            </a:pPr>
            <a:r>
              <a:rPr lang="da-DK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Støt </a:t>
            </a:r>
            <a:r>
              <a:rPr lang="da-DK" sz="4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baptist.dk</a:t>
            </a:r>
            <a:endParaRPr lang="da-DK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a-DK" dirty="0"/>
          </a:p>
        </p:txBody>
      </p:sp>
      <p:pic>
        <p:nvPicPr>
          <p:cNvPr id="1027" name="Picture 3" descr="E:\Documents\Pictures\Logoarkiv\Betalings- og kreditkort\MobilePay\MobilePay_Logo_22996483_Hvi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8598">
            <a:off x="149760" y="153300"/>
            <a:ext cx="1680000" cy="115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Documents\Eksterne sager\Baptistkirken i Danmark\Missionsprojektfolder\Projektmappe 2017\projekt 1, baptist.dk\baptist.dk-2017.10.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49003"/>
            <a:ext cx="3126130" cy="490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Documents\Eksterne sager\Baptistkirken i Danmark\Missionsprojektfolder\Projektmappe 2017\projekt 1, baptist.dk\baptist.dk 2016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2979">
            <a:off x="5957247" y="2610175"/>
            <a:ext cx="2347491" cy="249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ropbox\Logofiler\Baptist-logo-CMYK-hvid-uden-tekst-gennemsigtig-SMAL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177" y="716181"/>
            <a:ext cx="1283823" cy="13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90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Documents\Eksterne sager\Baptistkirken i Danmark\Missionsprojektfolder\Projektmappe 2017\IM tema 5\Line i felten 160x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738" y="1194359"/>
            <a:ext cx="5399638" cy="317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0" y="2636912"/>
            <a:ext cx="2987824" cy="3916797"/>
          </a:xfrm>
        </p:spPr>
        <p:txBody>
          <a:bodyPr>
            <a:normAutofit/>
          </a:bodyPr>
          <a:lstStyle/>
          <a:p>
            <a:pPr algn="r">
              <a:spcBef>
                <a:spcPts val="1800"/>
              </a:spcBef>
            </a:pPr>
            <a:r>
              <a:rPr lang="da-DK" sz="2800" dirty="0">
                <a:solidFill>
                  <a:schemeClr val="bg1"/>
                </a:solidFill>
              </a:rPr>
              <a:t>Hjælp til </a:t>
            </a:r>
            <a:r>
              <a:rPr lang="da-DK" sz="2800" dirty="0" smtClean="0">
                <a:solidFill>
                  <a:schemeClr val="bg1"/>
                </a:solidFill>
              </a:rPr>
              <a:t/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partnerkirker i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</a:t>
            </a:r>
            <a:r>
              <a:rPr lang="da-DK" sz="2800" dirty="0">
                <a:solidFill>
                  <a:schemeClr val="bg1"/>
                </a:solidFill>
              </a:rPr>
              <a:t>Rwanda</a:t>
            </a:r>
            <a:r>
              <a:rPr lang="da-DK" sz="2800" dirty="0" smtClean="0">
                <a:solidFill>
                  <a:schemeClr val="bg1"/>
                </a:solidFill>
              </a:rPr>
              <a:t>, Burundi og Myanmar</a:t>
            </a:r>
            <a:endParaRPr lang="da-DK" sz="2800" dirty="0">
              <a:solidFill>
                <a:schemeClr val="bg1"/>
              </a:solidFill>
            </a:endParaRPr>
          </a:p>
          <a:p>
            <a:pPr algn="r">
              <a:spcBef>
                <a:spcPts val="1800"/>
              </a:spcBef>
            </a:pPr>
            <a:r>
              <a:rPr lang="da-DK" sz="2800" dirty="0" smtClean="0">
                <a:solidFill>
                  <a:schemeClr val="bg1"/>
                </a:solidFill>
              </a:rPr>
              <a:t>Skolegang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</a:t>
            </a:r>
            <a:r>
              <a:rPr lang="da-DK" sz="2800" dirty="0">
                <a:solidFill>
                  <a:schemeClr val="bg1"/>
                </a:solidFill>
              </a:rPr>
              <a:t>for børnene i </a:t>
            </a:r>
            <a:r>
              <a:rPr lang="da-DK" sz="2800" dirty="0" smtClean="0">
                <a:solidFill>
                  <a:schemeClr val="bg1"/>
                </a:solidFill>
              </a:rPr>
              <a:t>familien Hylleberg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 </a:t>
            </a:r>
            <a:r>
              <a:rPr lang="da-DK" sz="2800" dirty="0">
                <a:solidFill>
                  <a:schemeClr val="bg1"/>
                </a:solidFill>
              </a:rPr>
              <a:t>i Rwanda</a:t>
            </a:r>
            <a:endParaRPr lang="da-DK" sz="2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2037563" y="367856"/>
            <a:ext cx="6638893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5600"/>
              </a:lnSpc>
              <a:spcBef>
                <a:spcPct val="0"/>
              </a:spcBef>
            </a:pPr>
            <a:r>
              <a:rPr lang="da-DK" sz="660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Kirker, der virker</a:t>
            </a:r>
            <a:endParaRPr lang="da-DK" sz="6600" dirty="0">
              <a:solidFill>
                <a:schemeClr val="bg1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5" name="Tekstboks 4"/>
          <p:cNvSpPr txBox="1"/>
          <p:nvPr/>
        </p:nvSpPr>
        <p:spPr>
          <a:xfrm>
            <a:off x="2821022" y="4614718"/>
            <a:ext cx="58641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800"/>
              </a:lnSpc>
            </a:pPr>
            <a:r>
              <a:rPr lang="da-DK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Støt </a:t>
            </a:r>
            <a:r>
              <a:rPr lang="da-DK" sz="4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Baptistkirkens</a:t>
            </a:r>
            <a:br>
              <a:rPr lang="da-DK" sz="4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4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Internationale Mission</a:t>
            </a:r>
            <a:br>
              <a:rPr lang="da-DK" sz="4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4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projekt 5</a:t>
            </a:r>
            <a:endParaRPr lang="da-DK" sz="4600" dirty="0"/>
          </a:p>
        </p:txBody>
      </p:sp>
      <p:pic>
        <p:nvPicPr>
          <p:cNvPr id="6" name="Picture 2" descr="D:\Dropbox\Logofiler\Baptist-logo-CMYK-hvid-uden-tekst-gennemsigtig-SM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00" y="1110454"/>
            <a:ext cx="1283823" cy="13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69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194</Words>
  <Application>Microsoft Macintosh PowerPoint</Application>
  <PresentationFormat>Skærmshow (4:3)</PresentationFormat>
  <Paragraphs>85</Paragraphs>
  <Slides>20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20</vt:i4>
      </vt:variant>
    </vt:vector>
  </HeadingPairs>
  <TitlesOfParts>
    <vt:vector size="24" baseType="lpstr">
      <vt:lpstr>Calibri</vt:lpstr>
      <vt:lpstr>Calibri Light</vt:lpstr>
      <vt:lpstr>Arial</vt:lpstr>
      <vt:lpstr>Kontortema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2017-01-26T15:19:31Z</dcterms:created>
  <dcterms:modified xsi:type="dcterms:W3CDTF">2017-02-01T13:32:18Z</dcterms:modified>
  <cp:contentStatus/>
</cp:coreProperties>
</file>