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9" r:id="rId3"/>
    <p:sldId id="352" r:id="rId4"/>
    <p:sldId id="418" r:id="rId5"/>
    <p:sldId id="419" r:id="rId6"/>
    <p:sldId id="266" r:id="rId7"/>
    <p:sldId id="385" r:id="rId8"/>
    <p:sldId id="386" r:id="rId9"/>
    <p:sldId id="387" r:id="rId10"/>
    <p:sldId id="388" r:id="rId11"/>
    <p:sldId id="389" r:id="rId12"/>
    <p:sldId id="390" r:id="rId13"/>
    <p:sldId id="391" r:id="rId14"/>
    <p:sldId id="420" r:id="rId15"/>
    <p:sldId id="283" r:id="rId16"/>
    <p:sldId id="284" r:id="rId17"/>
    <p:sldId id="285" r:id="rId18"/>
    <p:sldId id="412" r:id="rId19"/>
    <p:sldId id="413" r:id="rId20"/>
    <p:sldId id="404" r:id="rId21"/>
    <p:sldId id="405" r:id="rId22"/>
    <p:sldId id="406" r:id="rId23"/>
    <p:sldId id="407" r:id="rId24"/>
    <p:sldId id="408" r:id="rId25"/>
    <p:sldId id="288" r:id="rId26"/>
    <p:sldId id="411" r:id="rId27"/>
    <p:sldId id="410" r:id="rId28"/>
    <p:sldId id="409" r:id="rId29"/>
    <p:sldId id="289" r:id="rId30"/>
    <p:sldId id="402" r:id="rId31"/>
    <p:sldId id="403" r:id="rId32"/>
    <p:sldId id="303" r:id="rId33"/>
    <p:sldId id="424" r:id="rId34"/>
    <p:sldId id="423" r:id="rId35"/>
    <p:sldId id="426" r:id="rId36"/>
    <p:sldId id="428" r:id="rId37"/>
    <p:sldId id="427" r:id="rId38"/>
    <p:sldId id="429" r:id="rId39"/>
    <p:sldId id="421" r:id="rId40"/>
    <p:sldId id="422" r:id="rId41"/>
    <p:sldId id="373" r:id="rId42"/>
    <p:sldId id="374" r:id="rId43"/>
    <p:sldId id="414" r:id="rId44"/>
    <p:sldId id="437" r:id="rId45"/>
    <p:sldId id="415" r:id="rId46"/>
    <p:sldId id="324" r:id="rId4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F8D57"/>
    <a:srgbClr val="B51614"/>
    <a:srgbClr val="3A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2790"/>
  </p:normalViewPr>
  <p:slideViewPr>
    <p:cSldViewPr showGuides="1">
      <p:cViewPr varScale="1">
        <p:scale>
          <a:sx n="83" d="100"/>
          <a:sy n="83" d="100"/>
        </p:scale>
        <p:origin x="81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6h\rf7gmmx56zvd5_8r6kyrbxy40000gn\T\com.microsoft.Outlook\Outlook%20Temp\grafer%20om%20&#248;konomi%5b1%5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da-DK"/>
              <a:t>Indsamling til baptist.dk</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8.9342295627680701E-2"/>
          <c:y val="0.15107246376811601"/>
          <c:w val="0.88464144420971802"/>
          <c:h val="0.67859561033131699"/>
        </c:manualLayout>
      </c:layout>
      <c:barChart>
        <c:barDir val="col"/>
        <c:grouping val="stacked"/>
        <c:varyColors val="0"/>
        <c:ser>
          <c:idx val="0"/>
          <c:order val="0"/>
          <c:tx>
            <c:strRef>
              <c:f>'Ark1'!$A$4</c:f>
              <c:strCache>
                <c:ptCount val="1"/>
                <c:pt idx="0">
                  <c:v>menigheder</c:v>
                </c:pt>
              </c:strCache>
            </c:strRef>
          </c:tx>
          <c:spPr>
            <a:solidFill>
              <a:schemeClr val="accent1"/>
            </a:solidFill>
            <a:ln>
              <a:noFill/>
            </a:ln>
            <a:effectLst/>
          </c:spPr>
          <c:invertIfNegative val="0"/>
          <c:cat>
            <c:numRef>
              <c:f>'Ark1'!$B$3:$J$3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'Ark1'!$B$4:$J$4</c:f>
              <c:numCache>
                <c:formatCode>#,##0</c:formatCode>
                <c:ptCount val="9"/>
                <c:pt idx="0">
                  <c:v>41285</c:v>
                </c:pt>
                <c:pt idx="1">
                  <c:v>107323</c:v>
                </c:pt>
                <c:pt idx="2">
                  <c:v>116546</c:v>
                </c:pt>
                <c:pt idx="3">
                  <c:v>97469</c:v>
                </c:pt>
                <c:pt idx="4">
                  <c:v>128340</c:v>
                </c:pt>
                <c:pt idx="5">
                  <c:v>117163</c:v>
                </c:pt>
                <c:pt idx="6">
                  <c:v>123112</c:v>
                </c:pt>
                <c:pt idx="7">
                  <c:v>118659</c:v>
                </c:pt>
                <c:pt idx="8">
                  <c:v>119877</c:v>
                </c:pt>
              </c:numCache>
            </c:numRef>
          </c:val>
          <c:extLst>
            <c:ext xmlns:c16="http://schemas.microsoft.com/office/drawing/2014/chart" uri="{C3380CC4-5D6E-409C-BE32-E72D297353CC}">
              <c16:uniqueId val="{00000000-8A5D-4442-8AC6-D60D3D997D76}"/>
            </c:ext>
          </c:extLst>
        </c:ser>
        <c:ser>
          <c:idx val="1"/>
          <c:order val="1"/>
          <c:tx>
            <c:strRef>
              <c:f>'Ark1'!$A$5</c:f>
              <c:strCache>
                <c:ptCount val="1"/>
                <c:pt idx="0">
                  <c:v>private</c:v>
                </c:pt>
              </c:strCache>
            </c:strRef>
          </c:tx>
          <c:spPr>
            <a:solidFill>
              <a:schemeClr val="accent2"/>
            </a:solidFill>
            <a:ln>
              <a:noFill/>
            </a:ln>
            <a:effectLst/>
          </c:spPr>
          <c:invertIfNegative val="0"/>
          <c:cat>
            <c:numRef>
              <c:f>'Ark1'!$B$3:$J$3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'Ark1'!$B$5:$J$5</c:f>
              <c:numCache>
                <c:formatCode>#,##0</c:formatCode>
                <c:ptCount val="9"/>
                <c:pt idx="0">
                  <c:v>352234</c:v>
                </c:pt>
                <c:pt idx="1">
                  <c:v>390787</c:v>
                </c:pt>
                <c:pt idx="2">
                  <c:v>339037</c:v>
                </c:pt>
                <c:pt idx="3">
                  <c:v>346387</c:v>
                </c:pt>
                <c:pt idx="4">
                  <c:v>327464</c:v>
                </c:pt>
                <c:pt idx="5">
                  <c:v>313150</c:v>
                </c:pt>
                <c:pt idx="6">
                  <c:v>309820</c:v>
                </c:pt>
                <c:pt idx="7">
                  <c:v>310412</c:v>
                </c:pt>
                <c:pt idx="8">
                  <c:v>298800</c:v>
                </c:pt>
              </c:numCache>
            </c:numRef>
          </c:val>
          <c:extLst>
            <c:ext xmlns:c16="http://schemas.microsoft.com/office/drawing/2014/chart" uri="{C3380CC4-5D6E-409C-BE32-E72D297353CC}">
              <c16:uniqueId val="{00000001-8A5D-4442-8AC6-D60D3D997D76}"/>
            </c:ext>
          </c:extLst>
        </c:ser>
        <c:dLbls>
          <c:showLegendKey val="0"/>
          <c:showVal val="0"/>
          <c:showCatName val="0"/>
          <c:showSerName val="0"/>
          <c:showPercent val="0"/>
          <c:showBubbleSize val="0"/>
        </c:dLbls>
        <c:gapWidth val="150"/>
        <c:overlap val="100"/>
        <c:axId val="936316400"/>
        <c:axId val="936318176"/>
      </c:barChart>
      <c:catAx>
        <c:axId val="9363164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a-DK"/>
          </a:p>
        </c:txPr>
        <c:crossAx val="936318176"/>
        <c:crosses val="autoZero"/>
        <c:auto val="0"/>
        <c:lblAlgn val="ctr"/>
        <c:lblOffset val="100"/>
        <c:noMultiLvlLbl val="0"/>
      </c:catAx>
      <c:valAx>
        <c:axId val="936318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a-DK"/>
          </a:p>
        </c:txPr>
        <c:crossAx val="936316400"/>
        <c:crosses val="autoZero"/>
        <c:crossBetween val="between"/>
      </c:valAx>
      <c:spPr>
        <a:noFill/>
        <a:ln>
          <a:noFill/>
        </a:ln>
        <a:effectLst/>
      </c:spPr>
    </c:plotArea>
    <c:legend>
      <c:legendPos val="r"/>
      <c:layout>
        <c:manualLayout>
          <c:xMode val="edge"/>
          <c:yMode val="edge"/>
          <c:x val="0.77436467500385997"/>
          <c:y val="0.146618631575163"/>
          <c:w val="0.14720395244712101"/>
          <c:h val="0.1409729263294139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100" b="1"/>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98076-3375-D74E-8BA5-504FCAEFC8D3}" type="datetimeFigureOut">
              <a:rPr lang="da-DK" smtClean="0"/>
              <a:t>23-11-2017</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C9165-BA30-1C46-956E-1F4F16EBF83D}" type="slidenum">
              <a:rPr lang="da-DK" smtClean="0"/>
              <a:t>‹nr.›</a:t>
            </a:fld>
            <a:endParaRPr lang="da-DK"/>
          </a:p>
        </p:txBody>
      </p:sp>
    </p:spTree>
    <p:extLst>
      <p:ext uri="{BB962C8B-B14F-4D97-AF65-F5344CB8AC3E}">
        <p14:creationId xmlns:p14="http://schemas.microsoft.com/office/powerpoint/2010/main" val="4069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1</a:t>
            </a:fld>
            <a:endParaRPr lang="da-DK"/>
          </a:p>
        </p:txBody>
      </p:sp>
    </p:spTree>
    <p:extLst>
      <p:ext uri="{BB962C8B-B14F-4D97-AF65-F5344CB8AC3E}">
        <p14:creationId xmlns:p14="http://schemas.microsoft.com/office/powerpoint/2010/main" val="99450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10</a:t>
            </a:fld>
            <a:endParaRPr lang="da-DK"/>
          </a:p>
        </p:txBody>
      </p:sp>
    </p:spTree>
    <p:extLst>
      <p:ext uri="{BB962C8B-B14F-4D97-AF65-F5344CB8AC3E}">
        <p14:creationId xmlns:p14="http://schemas.microsoft.com/office/powerpoint/2010/main" val="326983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11</a:t>
            </a:fld>
            <a:endParaRPr lang="da-DK"/>
          </a:p>
        </p:txBody>
      </p:sp>
    </p:spTree>
    <p:extLst>
      <p:ext uri="{BB962C8B-B14F-4D97-AF65-F5344CB8AC3E}">
        <p14:creationId xmlns:p14="http://schemas.microsoft.com/office/powerpoint/2010/main" val="145874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12</a:t>
            </a:fld>
            <a:endParaRPr lang="da-DK"/>
          </a:p>
        </p:txBody>
      </p:sp>
    </p:spTree>
    <p:extLst>
      <p:ext uri="{BB962C8B-B14F-4D97-AF65-F5344CB8AC3E}">
        <p14:creationId xmlns:p14="http://schemas.microsoft.com/office/powerpoint/2010/main" val="1218304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13</a:t>
            </a:fld>
            <a:endParaRPr lang="da-DK"/>
          </a:p>
        </p:txBody>
      </p:sp>
    </p:spTree>
    <p:extLst>
      <p:ext uri="{BB962C8B-B14F-4D97-AF65-F5344CB8AC3E}">
        <p14:creationId xmlns:p14="http://schemas.microsoft.com/office/powerpoint/2010/main" val="194071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14</a:t>
            </a:fld>
            <a:endParaRPr lang="da-DK"/>
          </a:p>
        </p:txBody>
      </p:sp>
    </p:spTree>
    <p:extLst>
      <p:ext uri="{BB962C8B-B14F-4D97-AF65-F5344CB8AC3E}">
        <p14:creationId xmlns:p14="http://schemas.microsoft.com/office/powerpoint/2010/main" val="712410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15</a:t>
            </a:fld>
            <a:endParaRPr lang="da-DK"/>
          </a:p>
        </p:txBody>
      </p:sp>
    </p:spTree>
    <p:extLst>
      <p:ext uri="{BB962C8B-B14F-4D97-AF65-F5344CB8AC3E}">
        <p14:creationId xmlns:p14="http://schemas.microsoft.com/office/powerpoint/2010/main" val="125682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16</a:t>
            </a:fld>
            <a:endParaRPr lang="da-DK"/>
          </a:p>
        </p:txBody>
      </p:sp>
    </p:spTree>
    <p:extLst>
      <p:ext uri="{BB962C8B-B14F-4D97-AF65-F5344CB8AC3E}">
        <p14:creationId xmlns:p14="http://schemas.microsoft.com/office/powerpoint/2010/main" val="188344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Brugt 5 min.</a:t>
            </a:r>
          </a:p>
        </p:txBody>
      </p:sp>
      <p:sp>
        <p:nvSpPr>
          <p:cNvPr id="4" name="Pladsholder til slidenummer 3"/>
          <p:cNvSpPr>
            <a:spLocks noGrp="1"/>
          </p:cNvSpPr>
          <p:nvPr>
            <p:ph type="sldNum" sz="quarter" idx="10"/>
          </p:nvPr>
        </p:nvSpPr>
        <p:spPr/>
        <p:txBody>
          <a:bodyPr/>
          <a:lstStyle/>
          <a:p>
            <a:fld id="{BF2C9165-BA30-1C46-956E-1F4F16EBF83D}" type="slidenum">
              <a:rPr lang="da-DK" smtClean="0"/>
              <a:t>17</a:t>
            </a:fld>
            <a:endParaRPr lang="da-DK"/>
          </a:p>
        </p:txBody>
      </p:sp>
    </p:spTree>
    <p:extLst>
      <p:ext uri="{BB962C8B-B14F-4D97-AF65-F5344CB8AC3E}">
        <p14:creationId xmlns:p14="http://schemas.microsoft.com/office/powerpoint/2010/main" val="2125269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25 minutter er gået?</a:t>
            </a:r>
          </a:p>
          <a:p>
            <a:r>
              <a:rPr lang="da-DK" dirty="0"/>
              <a:t>Nu kommer der noget fakta på skærmen</a:t>
            </a:r>
          </a:p>
          <a:p>
            <a:r>
              <a:rPr lang="da-DK" dirty="0"/>
              <a:t>Denne information og mere baggrund omkring økonomien</a:t>
            </a:r>
            <a:r>
              <a:rPr lang="da-DK" baseline="0" dirty="0"/>
              <a:t> sendes ud til menighederne efter ferien, så I kan drøfte det frem til LK2.</a:t>
            </a:r>
            <a:endParaRPr lang="da-DK" dirty="0"/>
          </a:p>
        </p:txBody>
      </p:sp>
      <p:sp>
        <p:nvSpPr>
          <p:cNvPr id="4" name="Pladsholder til slidenummer 3"/>
          <p:cNvSpPr>
            <a:spLocks noGrp="1"/>
          </p:cNvSpPr>
          <p:nvPr>
            <p:ph type="sldNum" sz="quarter" idx="10"/>
          </p:nvPr>
        </p:nvSpPr>
        <p:spPr/>
        <p:txBody>
          <a:bodyPr/>
          <a:lstStyle/>
          <a:p>
            <a:fld id="{BF2C9165-BA30-1C46-956E-1F4F16EBF83D}" type="slidenum">
              <a:rPr lang="da-DK" smtClean="0"/>
              <a:t>18</a:t>
            </a:fld>
            <a:endParaRPr lang="da-DK"/>
          </a:p>
        </p:txBody>
      </p:sp>
    </p:spTree>
    <p:extLst>
      <p:ext uri="{BB962C8B-B14F-4D97-AF65-F5344CB8AC3E}">
        <p14:creationId xmlns:p14="http://schemas.microsoft.com/office/powerpoint/2010/main" val="226611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Ikke katastrofalt, faktisk er det fantastisk at vi har kunnet opretholde et blad i ti år, sendt til alle, vi gerne ville sende det</a:t>
            </a:r>
            <a:r>
              <a:rPr lang="da-DK" baseline="0" dirty="0"/>
              <a:t> til i vores menigheder og kontaktflader!</a:t>
            </a:r>
          </a:p>
          <a:p>
            <a:r>
              <a:rPr lang="da-DK" baseline="0" dirty="0"/>
              <a:t>Men dette er rettidig omhu. Det er nu, vi skal beslutte, hvad vi vil frem fremtidens blad </a:t>
            </a:r>
            <a:r>
              <a:rPr lang="mr-IN" baseline="0" dirty="0"/>
              <a:t>–</a:t>
            </a:r>
            <a:r>
              <a:rPr lang="da-DK" baseline="0" dirty="0"/>
              <a:t> både hvad angår formålet </a:t>
            </a:r>
            <a:r>
              <a:rPr lang="mr-IN" baseline="0" dirty="0"/>
              <a:t>–</a:t>
            </a:r>
            <a:r>
              <a:rPr lang="da-DK" baseline="0" dirty="0"/>
              <a:t> og økonomien dertil!</a:t>
            </a:r>
            <a:endParaRPr lang="da-DK" dirty="0"/>
          </a:p>
        </p:txBody>
      </p:sp>
      <p:sp>
        <p:nvSpPr>
          <p:cNvPr id="4" name="Pladsholder til slidenummer 3"/>
          <p:cNvSpPr>
            <a:spLocks noGrp="1"/>
          </p:cNvSpPr>
          <p:nvPr>
            <p:ph type="sldNum" sz="quarter" idx="10"/>
          </p:nvPr>
        </p:nvSpPr>
        <p:spPr/>
        <p:txBody>
          <a:bodyPr/>
          <a:lstStyle/>
          <a:p>
            <a:fld id="{BF2C9165-BA30-1C46-956E-1F4F16EBF83D}" type="slidenum">
              <a:rPr lang="da-DK" smtClean="0"/>
              <a:t>19</a:t>
            </a:fld>
            <a:endParaRPr lang="da-DK"/>
          </a:p>
        </p:txBody>
      </p:sp>
    </p:spTree>
    <p:extLst>
      <p:ext uri="{BB962C8B-B14F-4D97-AF65-F5344CB8AC3E}">
        <p14:creationId xmlns:p14="http://schemas.microsoft.com/office/powerpoint/2010/main" val="81404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2</a:t>
            </a:fld>
            <a:endParaRPr lang="da-DK"/>
          </a:p>
        </p:txBody>
      </p:sp>
    </p:spTree>
    <p:extLst>
      <p:ext uri="{BB962C8B-B14F-4D97-AF65-F5344CB8AC3E}">
        <p14:creationId xmlns:p14="http://schemas.microsoft.com/office/powerpoint/2010/main" val="512823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Brugt 5 min.</a:t>
            </a:r>
          </a:p>
        </p:txBody>
      </p:sp>
      <p:sp>
        <p:nvSpPr>
          <p:cNvPr id="4" name="Pladsholder til slidenummer 3"/>
          <p:cNvSpPr>
            <a:spLocks noGrp="1"/>
          </p:cNvSpPr>
          <p:nvPr>
            <p:ph type="sldNum" sz="quarter" idx="10"/>
          </p:nvPr>
        </p:nvSpPr>
        <p:spPr/>
        <p:txBody>
          <a:bodyPr/>
          <a:lstStyle/>
          <a:p>
            <a:fld id="{BF2C9165-BA30-1C46-956E-1F4F16EBF83D}" type="slidenum">
              <a:rPr lang="da-DK" smtClean="0"/>
              <a:t>20</a:t>
            </a:fld>
            <a:endParaRPr lang="da-DK"/>
          </a:p>
        </p:txBody>
      </p:sp>
    </p:spTree>
    <p:extLst>
      <p:ext uri="{BB962C8B-B14F-4D97-AF65-F5344CB8AC3E}">
        <p14:creationId xmlns:p14="http://schemas.microsoft.com/office/powerpoint/2010/main" val="981554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Brugt 5 min.</a:t>
            </a:r>
          </a:p>
        </p:txBody>
      </p:sp>
      <p:sp>
        <p:nvSpPr>
          <p:cNvPr id="4" name="Pladsholder til slidenummer 3"/>
          <p:cNvSpPr>
            <a:spLocks noGrp="1"/>
          </p:cNvSpPr>
          <p:nvPr>
            <p:ph type="sldNum" sz="quarter" idx="10"/>
          </p:nvPr>
        </p:nvSpPr>
        <p:spPr/>
        <p:txBody>
          <a:bodyPr/>
          <a:lstStyle/>
          <a:p>
            <a:fld id="{BF2C9165-BA30-1C46-956E-1F4F16EBF83D}" type="slidenum">
              <a:rPr lang="da-DK" smtClean="0"/>
              <a:t>21</a:t>
            </a:fld>
            <a:endParaRPr lang="da-DK"/>
          </a:p>
        </p:txBody>
      </p:sp>
    </p:spTree>
    <p:extLst>
      <p:ext uri="{BB962C8B-B14F-4D97-AF65-F5344CB8AC3E}">
        <p14:creationId xmlns:p14="http://schemas.microsoft.com/office/powerpoint/2010/main" val="186458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Brugt 5 min.</a:t>
            </a:r>
          </a:p>
        </p:txBody>
      </p:sp>
      <p:sp>
        <p:nvSpPr>
          <p:cNvPr id="4" name="Pladsholder til slidenummer 3"/>
          <p:cNvSpPr>
            <a:spLocks noGrp="1"/>
          </p:cNvSpPr>
          <p:nvPr>
            <p:ph type="sldNum" sz="quarter" idx="10"/>
          </p:nvPr>
        </p:nvSpPr>
        <p:spPr/>
        <p:txBody>
          <a:bodyPr/>
          <a:lstStyle/>
          <a:p>
            <a:fld id="{BF2C9165-BA30-1C46-956E-1F4F16EBF83D}" type="slidenum">
              <a:rPr lang="da-DK" smtClean="0"/>
              <a:t>22</a:t>
            </a:fld>
            <a:endParaRPr lang="da-DK"/>
          </a:p>
        </p:txBody>
      </p:sp>
    </p:spTree>
    <p:extLst>
      <p:ext uri="{BB962C8B-B14F-4D97-AF65-F5344CB8AC3E}">
        <p14:creationId xmlns:p14="http://schemas.microsoft.com/office/powerpoint/2010/main" val="2099243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Brugt 5 min.</a:t>
            </a:r>
          </a:p>
        </p:txBody>
      </p:sp>
      <p:sp>
        <p:nvSpPr>
          <p:cNvPr id="4" name="Pladsholder til slidenummer 3"/>
          <p:cNvSpPr>
            <a:spLocks noGrp="1"/>
          </p:cNvSpPr>
          <p:nvPr>
            <p:ph type="sldNum" sz="quarter" idx="10"/>
          </p:nvPr>
        </p:nvSpPr>
        <p:spPr/>
        <p:txBody>
          <a:bodyPr/>
          <a:lstStyle/>
          <a:p>
            <a:fld id="{BF2C9165-BA30-1C46-956E-1F4F16EBF83D}" type="slidenum">
              <a:rPr lang="da-DK" smtClean="0"/>
              <a:t>23</a:t>
            </a:fld>
            <a:endParaRPr lang="da-DK"/>
          </a:p>
        </p:txBody>
      </p:sp>
    </p:spTree>
    <p:extLst>
      <p:ext uri="{BB962C8B-B14F-4D97-AF65-F5344CB8AC3E}">
        <p14:creationId xmlns:p14="http://schemas.microsoft.com/office/powerpoint/2010/main" val="7266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Brugt 5 min.</a:t>
            </a:r>
          </a:p>
        </p:txBody>
      </p:sp>
      <p:sp>
        <p:nvSpPr>
          <p:cNvPr id="4" name="Pladsholder til slidenummer 3"/>
          <p:cNvSpPr>
            <a:spLocks noGrp="1"/>
          </p:cNvSpPr>
          <p:nvPr>
            <p:ph type="sldNum" sz="quarter" idx="10"/>
          </p:nvPr>
        </p:nvSpPr>
        <p:spPr/>
        <p:txBody>
          <a:bodyPr/>
          <a:lstStyle/>
          <a:p>
            <a:fld id="{BF2C9165-BA30-1C46-956E-1F4F16EBF83D}" type="slidenum">
              <a:rPr lang="da-DK" smtClean="0"/>
              <a:t>24</a:t>
            </a:fld>
            <a:endParaRPr lang="da-DK"/>
          </a:p>
        </p:txBody>
      </p:sp>
    </p:spTree>
    <p:extLst>
      <p:ext uri="{BB962C8B-B14F-4D97-AF65-F5344CB8AC3E}">
        <p14:creationId xmlns:p14="http://schemas.microsoft.com/office/powerpoint/2010/main" val="848495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F2C9165-BA30-1C46-956E-1F4F16EBF83D}" type="slidenum">
              <a:rPr lang="da-DK" smtClean="0"/>
              <a:t>25</a:t>
            </a:fld>
            <a:endParaRPr lang="da-DK"/>
          </a:p>
        </p:txBody>
      </p:sp>
    </p:spTree>
    <p:extLst>
      <p:ext uri="{BB962C8B-B14F-4D97-AF65-F5344CB8AC3E}">
        <p14:creationId xmlns:p14="http://schemas.microsoft.com/office/powerpoint/2010/main" val="1401014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F2C9165-BA30-1C46-956E-1F4F16EBF83D}" type="slidenum">
              <a:rPr lang="da-DK" smtClean="0"/>
              <a:t>26</a:t>
            </a:fld>
            <a:endParaRPr lang="da-DK"/>
          </a:p>
        </p:txBody>
      </p:sp>
    </p:spTree>
    <p:extLst>
      <p:ext uri="{BB962C8B-B14F-4D97-AF65-F5344CB8AC3E}">
        <p14:creationId xmlns:p14="http://schemas.microsoft.com/office/powerpoint/2010/main" val="1152209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F2C9165-BA30-1C46-956E-1F4F16EBF83D}" type="slidenum">
              <a:rPr lang="da-DK" smtClean="0"/>
              <a:t>27</a:t>
            </a:fld>
            <a:endParaRPr lang="da-DK"/>
          </a:p>
        </p:txBody>
      </p:sp>
    </p:spTree>
    <p:extLst>
      <p:ext uri="{BB962C8B-B14F-4D97-AF65-F5344CB8AC3E}">
        <p14:creationId xmlns:p14="http://schemas.microsoft.com/office/powerpoint/2010/main" val="1515660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F2C9165-BA30-1C46-956E-1F4F16EBF83D}" type="slidenum">
              <a:rPr lang="da-DK" smtClean="0"/>
              <a:t>28</a:t>
            </a:fld>
            <a:endParaRPr lang="da-DK"/>
          </a:p>
        </p:txBody>
      </p:sp>
    </p:spTree>
    <p:extLst>
      <p:ext uri="{BB962C8B-B14F-4D97-AF65-F5344CB8AC3E}">
        <p14:creationId xmlns:p14="http://schemas.microsoft.com/office/powerpoint/2010/main" val="1109298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Sikkert mange flere muligheder, men det er dem, vi koncentrerer os om og som vi synes er mest relevante. </a:t>
            </a:r>
          </a:p>
          <a:p>
            <a:r>
              <a:rPr lang="da-DK" dirty="0"/>
              <a:t>10 min. er gået</a:t>
            </a:r>
          </a:p>
        </p:txBody>
      </p:sp>
      <p:sp>
        <p:nvSpPr>
          <p:cNvPr id="4" name="Pladsholder til slidenummer 3"/>
          <p:cNvSpPr>
            <a:spLocks noGrp="1"/>
          </p:cNvSpPr>
          <p:nvPr>
            <p:ph type="sldNum" sz="quarter" idx="10"/>
          </p:nvPr>
        </p:nvSpPr>
        <p:spPr/>
        <p:txBody>
          <a:bodyPr/>
          <a:lstStyle/>
          <a:p>
            <a:fld id="{BF2C9165-BA30-1C46-956E-1F4F16EBF83D}" type="slidenum">
              <a:rPr lang="da-DK" smtClean="0"/>
              <a:t>29</a:t>
            </a:fld>
            <a:endParaRPr lang="da-DK"/>
          </a:p>
        </p:txBody>
      </p:sp>
    </p:spTree>
    <p:extLst>
      <p:ext uri="{BB962C8B-B14F-4D97-AF65-F5344CB8AC3E}">
        <p14:creationId xmlns:p14="http://schemas.microsoft.com/office/powerpoint/2010/main" val="76228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3</a:t>
            </a:fld>
            <a:endParaRPr lang="da-DK"/>
          </a:p>
        </p:txBody>
      </p:sp>
    </p:spTree>
    <p:extLst>
      <p:ext uri="{BB962C8B-B14F-4D97-AF65-F5344CB8AC3E}">
        <p14:creationId xmlns:p14="http://schemas.microsoft.com/office/powerpoint/2010/main" val="689229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Sikkert mange flere muligheder, men det er dem, vi koncentrerer os om og som vi synes er mest relevante. </a:t>
            </a:r>
          </a:p>
          <a:p>
            <a:r>
              <a:rPr lang="da-DK" dirty="0"/>
              <a:t>10 min. er gået</a:t>
            </a:r>
          </a:p>
        </p:txBody>
      </p:sp>
      <p:sp>
        <p:nvSpPr>
          <p:cNvPr id="4" name="Pladsholder til slidenummer 3"/>
          <p:cNvSpPr>
            <a:spLocks noGrp="1"/>
          </p:cNvSpPr>
          <p:nvPr>
            <p:ph type="sldNum" sz="quarter" idx="10"/>
          </p:nvPr>
        </p:nvSpPr>
        <p:spPr/>
        <p:txBody>
          <a:bodyPr/>
          <a:lstStyle/>
          <a:p>
            <a:fld id="{BF2C9165-BA30-1C46-956E-1F4F16EBF83D}" type="slidenum">
              <a:rPr lang="da-DK" smtClean="0"/>
              <a:t>30</a:t>
            </a:fld>
            <a:endParaRPr lang="da-DK"/>
          </a:p>
        </p:txBody>
      </p:sp>
    </p:spTree>
    <p:extLst>
      <p:ext uri="{BB962C8B-B14F-4D97-AF65-F5344CB8AC3E}">
        <p14:creationId xmlns:p14="http://schemas.microsoft.com/office/powerpoint/2010/main" val="978697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Sikkert mange flere muligheder, men det er dem, vi koncentrerer os om og som vi synes er mest relevante. </a:t>
            </a:r>
          </a:p>
          <a:p>
            <a:r>
              <a:rPr lang="da-DK" dirty="0"/>
              <a:t>10 min. er gået</a:t>
            </a:r>
          </a:p>
        </p:txBody>
      </p:sp>
      <p:sp>
        <p:nvSpPr>
          <p:cNvPr id="4" name="Pladsholder til slidenummer 3"/>
          <p:cNvSpPr>
            <a:spLocks noGrp="1"/>
          </p:cNvSpPr>
          <p:nvPr>
            <p:ph type="sldNum" sz="quarter" idx="10"/>
          </p:nvPr>
        </p:nvSpPr>
        <p:spPr/>
        <p:txBody>
          <a:bodyPr/>
          <a:lstStyle/>
          <a:p>
            <a:fld id="{BF2C9165-BA30-1C46-956E-1F4F16EBF83D}" type="slidenum">
              <a:rPr lang="da-DK" smtClean="0"/>
              <a:t>31</a:t>
            </a:fld>
            <a:endParaRPr lang="da-DK"/>
          </a:p>
        </p:txBody>
      </p:sp>
    </p:spTree>
    <p:extLst>
      <p:ext uri="{BB962C8B-B14F-4D97-AF65-F5344CB8AC3E}">
        <p14:creationId xmlns:p14="http://schemas.microsoft.com/office/powerpoint/2010/main" val="67043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Det må I meget gerne komme med bud på ved LK2!</a:t>
            </a:r>
          </a:p>
        </p:txBody>
      </p:sp>
      <p:sp>
        <p:nvSpPr>
          <p:cNvPr id="4" name="Pladsholder til slidenummer 3"/>
          <p:cNvSpPr>
            <a:spLocks noGrp="1"/>
          </p:cNvSpPr>
          <p:nvPr>
            <p:ph type="sldNum" sz="quarter" idx="10"/>
          </p:nvPr>
        </p:nvSpPr>
        <p:spPr/>
        <p:txBody>
          <a:bodyPr/>
          <a:lstStyle/>
          <a:p>
            <a:fld id="{BF2C9165-BA30-1C46-956E-1F4F16EBF83D}" type="slidenum">
              <a:rPr lang="da-DK" smtClean="0"/>
              <a:t>32</a:t>
            </a:fld>
            <a:endParaRPr lang="da-DK"/>
          </a:p>
        </p:txBody>
      </p:sp>
    </p:spTree>
    <p:extLst>
      <p:ext uri="{BB962C8B-B14F-4D97-AF65-F5344CB8AC3E}">
        <p14:creationId xmlns:p14="http://schemas.microsoft.com/office/powerpoint/2010/main" val="814586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33</a:t>
            </a:fld>
            <a:endParaRPr lang="da-DK"/>
          </a:p>
        </p:txBody>
      </p:sp>
    </p:spTree>
    <p:extLst>
      <p:ext uri="{BB962C8B-B14F-4D97-AF65-F5344CB8AC3E}">
        <p14:creationId xmlns:p14="http://schemas.microsoft.com/office/powerpoint/2010/main" val="1117187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34</a:t>
            </a:fld>
            <a:endParaRPr lang="da-DK"/>
          </a:p>
        </p:txBody>
      </p:sp>
    </p:spTree>
    <p:extLst>
      <p:ext uri="{BB962C8B-B14F-4D97-AF65-F5344CB8AC3E}">
        <p14:creationId xmlns:p14="http://schemas.microsoft.com/office/powerpoint/2010/main" val="237411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35</a:t>
            </a:fld>
            <a:endParaRPr lang="da-DK"/>
          </a:p>
        </p:txBody>
      </p:sp>
    </p:spTree>
    <p:extLst>
      <p:ext uri="{BB962C8B-B14F-4D97-AF65-F5344CB8AC3E}">
        <p14:creationId xmlns:p14="http://schemas.microsoft.com/office/powerpoint/2010/main" val="1297867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36</a:t>
            </a:fld>
            <a:endParaRPr lang="da-DK"/>
          </a:p>
        </p:txBody>
      </p:sp>
    </p:spTree>
    <p:extLst>
      <p:ext uri="{BB962C8B-B14F-4D97-AF65-F5344CB8AC3E}">
        <p14:creationId xmlns:p14="http://schemas.microsoft.com/office/powerpoint/2010/main" val="1374110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37</a:t>
            </a:fld>
            <a:endParaRPr lang="da-DK"/>
          </a:p>
        </p:txBody>
      </p:sp>
    </p:spTree>
    <p:extLst>
      <p:ext uri="{BB962C8B-B14F-4D97-AF65-F5344CB8AC3E}">
        <p14:creationId xmlns:p14="http://schemas.microsoft.com/office/powerpoint/2010/main" val="2142850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38</a:t>
            </a:fld>
            <a:endParaRPr lang="da-DK"/>
          </a:p>
        </p:txBody>
      </p:sp>
    </p:spTree>
    <p:extLst>
      <p:ext uri="{BB962C8B-B14F-4D97-AF65-F5344CB8AC3E}">
        <p14:creationId xmlns:p14="http://schemas.microsoft.com/office/powerpoint/2010/main" val="1628206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39</a:t>
            </a:fld>
            <a:endParaRPr lang="da-DK"/>
          </a:p>
        </p:txBody>
      </p:sp>
    </p:spTree>
    <p:extLst>
      <p:ext uri="{BB962C8B-B14F-4D97-AF65-F5344CB8AC3E}">
        <p14:creationId xmlns:p14="http://schemas.microsoft.com/office/powerpoint/2010/main" val="100583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4</a:t>
            </a:fld>
            <a:endParaRPr lang="da-DK"/>
          </a:p>
        </p:txBody>
      </p:sp>
    </p:spTree>
    <p:extLst>
      <p:ext uri="{BB962C8B-B14F-4D97-AF65-F5344CB8AC3E}">
        <p14:creationId xmlns:p14="http://schemas.microsoft.com/office/powerpoint/2010/main" val="986394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40</a:t>
            </a:fld>
            <a:endParaRPr lang="da-DK"/>
          </a:p>
        </p:txBody>
      </p:sp>
    </p:spTree>
    <p:extLst>
      <p:ext uri="{BB962C8B-B14F-4D97-AF65-F5344CB8AC3E}">
        <p14:creationId xmlns:p14="http://schemas.microsoft.com/office/powerpoint/2010/main" val="453506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Afsluttende bemærkninger</a:t>
            </a:r>
          </a:p>
        </p:txBody>
      </p:sp>
      <p:sp>
        <p:nvSpPr>
          <p:cNvPr id="4" name="Pladsholder til slidenummer 3"/>
          <p:cNvSpPr>
            <a:spLocks noGrp="1"/>
          </p:cNvSpPr>
          <p:nvPr>
            <p:ph type="sldNum" sz="quarter" idx="10"/>
          </p:nvPr>
        </p:nvSpPr>
        <p:spPr/>
        <p:txBody>
          <a:bodyPr/>
          <a:lstStyle/>
          <a:p>
            <a:fld id="{BF2C9165-BA30-1C46-956E-1F4F16EBF83D}" type="slidenum">
              <a:rPr lang="da-DK" smtClean="0"/>
              <a:t>41</a:t>
            </a:fld>
            <a:endParaRPr lang="da-DK"/>
          </a:p>
        </p:txBody>
      </p:sp>
    </p:spTree>
    <p:extLst>
      <p:ext uri="{BB962C8B-B14F-4D97-AF65-F5344CB8AC3E}">
        <p14:creationId xmlns:p14="http://schemas.microsoft.com/office/powerpoint/2010/main" val="515564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Afsluttende bemærkninger</a:t>
            </a:r>
          </a:p>
        </p:txBody>
      </p:sp>
      <p:sp>
        <p:nvSpPr>
          <p:cNvPr id="4" name="Pladsholder til slidenummer 3"/>
          <p:cNvSpPr>
            <a:spLocks noGrp="1"/>
          </p:cNvSpPr>
          <p:nvPr>
            <p:ph type="sldNum" sz="quarter" idx="10"/>
          </p:nvPr>
        </p:nvSpPr>
        <p:spPr/>
        <p:txBody>
          <a:bodyPr/>
          <a:lstStyle/>
          <a:p>
            <a:fld id="{BF2C9165-BA30-1C46-956E-1F4F16EBF83D}" type="slidenum">
              <a:rPr lang="da-DK" smtClean="0"/>
              <a:t>42</a:t>
            </a:fld>
            <a:endParaRPr lang="da-DK"/>
          </a:p>
        </p:txBody>
      </p:sp>
    </p:spTree>
    <p:extLst>
      <p:ext uri="{BB962C8B-B14F-4D97-AF65-F5344CB8AC3E}">
        <p14:creationId xmlns:p14="http://schemas.microsoft.com/office/powerpoint/2010/main" val="1004046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43</a:t>
            </a:fld>
            <a:endParaRPr lang="da-DK"/>
          </a:p>
        </p:txBody>
      </p:sp>
    </p:spTree>
    <p:extLst>
      <p:ext uri="{BB962C8B-B14F-4D97-AF65-F5344CB8AC3E}">
        <p14:creationId xmlns:p14="http://schemas.microsoft.com/office/powerpoint/2010/main" val="1738233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44</a:t>
            </a:fld>
            <a:endParaRPr lang="da-DK"/>
          </a:p>
        </p:txBody>
      </p:sp>
    </p:spTree>
    <p:extLst>
      <p:ext uri="{BB962C8B-B14F-4D97-AF65-F5344CB8AC3E}">
        <p14:creationId xmlns:p14="http://schemas.microsoft.com/office/powerpoint/2010/main" val="1551743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45</a:t>
            </a:fld>
            <a:endParaRPr lang="da-DK"/>
          </a:p>
        </p:txBody>
      </p:sp>
    </p:spTree>
    <p:extLst>
      <p:ext uri="{BB962C8B-B14F-4D97-AF65-F5344CB8AC3E}">
        <p14:creationId xmlns:p14="http://schemas.microsoft.com/office/powerpoint/2010/main" val="1529832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46</a:t>
            </a:fld>
            <a:endParaRPr lang="da-DK"/>
          </a:p>
        </p:txBody>
      </p:sp>
    </p:spTree>
    <p:extLst>
      <p:ext uri="{BB962C8B-B14F-4D97-AF65-F5344CB8AC3E}">
        <p14:creationId xmlns:p14="http://schemas.microsoft.com/office/powerpoint/2010/main" val="83351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5</a:t>
            </a:fld>
            <a:endParaRPr lang="da-DK"/>
          </a:p>
        </p:txBody>
      </p:sp>
    </p:spTree>
    <p:extLst>
      <p:ext uri="{BB962C8B-B14F-4D97-AF65-F5344CB8AC3E}">
        <p14:creationId xmlns:p14="http://schemas.microsoft.com/office/powerpoint/2010/main" val="121841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6</a:t>
            </a:fld>
            <a:endParaRPr lang="da-DK"/>
          </a:p>
        </p:txBody>
      </p:sp>
    </p:spTree>
    <p:extLst>
      <p:ext uri="{BB962C8B-B14F-4D97-AF65-F5344CB8AC3E}">
        <p14:creationId xmlns:p14="http://schemas.microsoft.com/office/powerpoint/2010/main" val="175498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7</a:t>
            </a:fld>
            <a:endParaRPr lang="da-DK"/>
          </a:p>
        </p:txBody>
      </p:sp>
    </p:spTree>
    <p:extLst>
      <p:ext uri="{BB962C8B-B14F-4D97-AF65-F5344CB8AC3E}">
        <p14:creationId xmlns:p14="http://schemas.microsoft.com/office/powerpoint/2010/main" val="46761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8</a:t>
            </a:fld>
            <a:endParaRPr lang="da-DK"/>
          </a:p>
        </p:txBody>
      </p:sp>
    </p:spTree>
    <p:extLst>
      <p:ext uri="{BB962C8B-B14F-4D97-AF65-F5344CB8AC3E}">
        <p14:creationId xmlns:p14="http://schemas.microsoft.com/office/powerpoint/2010/main" val="139974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F2C9165-BA30-1C46-956E-1F4F16EBF83D}" type="slidenum">
              <a:rPr lang="da-DK" smtClean="0"/>
              <a:t>9</a:t>
            </a:fld>
            <a:endParaRPr lang="da-DK"/>
          </a:p>
        </p:txBody>
      </p:sp>
    </p:spTree>
    <p:extLst>
      <p:ext uri="{BB962C8B-B14F-4D97-AF65-F5344CB8AC3E}">
        <p14:creationId xmlns:p14="http://schemas.microsoft.com/office/powerpoint/2010/main" val="3800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i master</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CBCD165F-594E-C241-9701-45446991764C}" type="datetime1">
              <a:rPr lang="da-DK" smtClean="0"/>
              <a:t>23-11-2017</a:t>
            </a:fld>
            <a:endParaRPr lang="da-DK" dirty="0"/>
          </a:p>
        </p:txBody>
      </p:sp>
      <p:sp>
        <p:nvSpPr>
          <p:cNvPr id="5" name="Pladsholder til sidefod 4"/>
          <p:cNvSpPr>
            <a:spLocks noGrp="1"/>
          </p:cNvSpPr>
          <p:nvPr>
            <p:ph type="ftr" sz="quarter" idx="11"/>
          </p:nvPr>
        </p:nvSpPr>
        <p:spPr/>
        <p:txBody>
          <a:bodyPr/>
          <a:lstStyle/>
          <a:p>
            <a:r>
              <a:rPr lang="da-DK"/>
              <a:t>Lederkonference 2017</a:t>
            </a:r>
            <a:endParaRPr lang="da-DK" dirty="0"/>
          </a:p>
        </p:txBody>
      </p:sp>
      <p:sp>
        <p:nvSpPr>
          <p:cNvPr id="6" name="Pladsholder til diasnummer 5"/>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2724831623"/>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CF73554-7B9A-5C47-B686-BC3A4ACA0649}" type="datetime1">
              <a:rPr lang="da-DK" smtClean="0"/>
              <a:t>23-11-2017</a:t>
            </a:fld>
            <a:endParaRPr lang="da-DK" dirty="0"/>
          </a:p>
        </p:txBody>
      </p:sp>
      <p:sp>
        <p:nvSpPr>
          <p:cNvPr id="5" name="Pladsholder til sidefod 4"/>
          <p:cNvSpPr>
            <a:spLocks noGrp="1"/>
          </p:cNvSpPr>
          <p:nvPr>
            <p:ph type="ftr" sz="quarter" idx="11"/>
          </p:nvPr>
        </p:nvSpPr>
        <p:spPr/>
        <p:txBody>
          <a:bodyPr/>
          <a:lstStyle/>
          <a:p>
            <a:r>
              <a:rPr lang="da-DK"/>
              <a:t>Lederkonference 2017</a:t>
            </a:r>
            <a:endParaRPr lang="da-DK" dirty="0"/>
          </a:p>
        </p:txBody>
      </p:sp>
      <p:sp>
        <p:nvSpPr>
          <p:cNvPr id="6" name="Pladsholder til diasnummer 5"/>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1556747286"/>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9D276FA-6B5C-2849-9873-200049F66793}" type="datetime1">
              <a:rPr lang="da-DK" smtClean="0"/>
              <a:t>23-11-2017</a:t>
            </a:fld>
            <a:endParaRPr lang="da-DK" dirty="0"/>
          </a:p>
        </p:txBody>
      </p:sp>
      <p:sp>
        <p:nvSpPr>
          <p:cNvPr id="5" name="Pladsholder til sidefod 4"/>
          <p:cNvSpPr>
            <a:spLocks noGrp="1"/>
          </p:cNvSpPr>
          <p:nvPr>
            <p:ph type="ftr" sz="quarter" idx="11"/>
          </p:nvPr>
        </p:nvSpPr>
        <p:spPr/>
        <p:txBody>
          <a:bodyPr/>
          <a:lstStyle/>
          <a:p>
            <a:r>
              <a:rPr lang="da-DK"/>
              <a:t>Lederkonference 2017</a:t>
            </a:r>
            <a:endParaRPr lang="da-DK" dirty="0"/>
          </a:p>
        </p:txBody>
      </p:sp>
      <p:sp>
        <p:nvSpPr>
          <p:cNvPr id="6" name="Pladsholder til diasnummer 5"/>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2648952099"/>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AF97B90-C444-1148-BE29-6DE2B6EF637F}" type="datetime1">
              <a:rPr lang="da-DK" smtClean="0"/>
              <a:t>23-11-2017</a:t>
            </a:fld>
            <a:endParaRPr lang="da-DK" dirty="0"/>
          </a:p>
        </p:txBody>
      </p:sp>
      <p:sp>
        <p:nvSpPr>
          <p:cNvPr id="5" name="Pladsholder til sidefod 4"/>
          <p:cNvSpPr>
            <a:spLocks noGrp="1"/>
          </p:cNvSpPr>
          <p:nvPr>
            <p:ph type="ftr" sz="quarter" idx="11"/>
          </p:nvPr>
        </p:nvSpPr>
        <p:spPr/>
        <p:txBody>
          <a:bodyPr/>
          <a:lstStyle/>
          <a:p>
            <a:r>
              <a:rPr lang="da-DK"/>
              <a:t>Lederkonference 2017</a:t>
            </a:r>
            <a:endParaRPr lang="da-DK" dirty="0"/>
          </a:p>
        </p:txBody>
      </p:sp>
      <p:sp>
        <p:nvSpPr>
          <p:cNvPr id="6" name="Pladsholder til diasnummer 5"/>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4099868237"/>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14A221C-238F-A041-997A-9967F241AA7B}" type="datetime1">
              <a:rPr lang="da-DK" smtClean="0"/>
              <a:t>23-11-2017</a:t>
            </a:fld>
            <a:endParaRPr lang="da-DK" dirty="0"/>
          </a:p>
        </p:txBody>
      </p:sp>
      <p:sp>
        <p:nvSpPr>
          <p:cNvPr id="5" name="Pladsholder til sidefod 4"/>
          <p:cNvSpPr>
            <a:spLocks noGrp="1"/>
          </p:cNvSpPr>
          <p:nvPr>
            <p:ph type="ftr" sz="quarter" idx="11"/>
          </p:nvPr>
        </p:nvSpPr>
        <p:spPr/>
        <p:txBody>
          <a:bodyPr/>
          <a:lstStyle/>
          <a:p>
            <a:r>
              <a:rPr lang="da-DK"/>
              <a:t>Lederkonference 2017</a:t>
            </a:r>
            <a:endParaRPr lang="da-DK" dirty="0"/>
          </a:p>
        </p:txBody>
      </p:sp>
      <p:sp>
        <p:nvSpPr>
          <p:cNvPr id="6" name="Pladsholder til diasnummer 5"/>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1992619423"/>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5192D61C-5FCB-5040-A7BD-FFA0FED06038}" type="datetime1">
              <a:rPr lang="da-DK" smtClean="0"/>
              <a:t>23-11-2017</a:t>
            </a:fld>
            <a:endParaRPr lang="da-DK" dirty="0"/>
          </a:p>
        </p:txBody>
      </p:sp>
      <p:sp>
        <p:nvSpPr>
          <p:cNvPr id="6" name="Pladsholder til sidefod 5"/>
          <p:cNvSpPr>
            <a:spLocks noGrp="1"/>
          </p:cNvSpPr>
          <p:nvPr>
            <p:ph type="ftr" sz="quarter" idx="11"/>
          </p:nvPr>
        </p:nvSpPr>
        <p:spPr/>
        <p:txBody>
          <a:bodyPr/>
          <a:lstStyle/>
          <a:p>
            <a:r>
              <a:rPr lang="da-DK"/>
              <a:t>Lederkonference 2017</a:t>
            </a:r>
            <a:endParaRPr lang="da-DK" dirty="0"/>
          </a:p>
        </p:txBody>
      </p:sp>
      <p:sp>
        <p:nvSpPr>
          <p:cNvPr id="7" name="Pladsholder til diasnummer 6"/>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3358219117"/>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D04621D9-DE97-1E41-9ED3-AF5D8AD43F3B}" type="datetime1">
              <a:rPr lang="da-DK" smtClean="0"/>
              <a:t>23-11-2017</a:t>
            </a:fld>
            <a:endParaRPr lang="da-DK" dirty="0"/>
          </a:p>
        </p:txBody>
      </p:sp>
      <p:sp>
        <p:nvSpPr>
          <p:cNvPr id="8" name="Pladsholder til sidefod 7"/>
          <p:cNvSpPr>
            <a:spLocks noGrp="1"/>
          </p:cNvSpPr>
          <p:nvPr>
            <p:ph type="ftr" sz="quarter" idx="11"/>
          </p:nvPr>
        </p:nvSpPr>
        <p:spPr/>
        <p:txBody>
          <a:bodyPr/>
          <a:lstStyle/>
          <a:p>
            <a:r>
              <a:rPr lang="da-DK"/>
              <a:t>Lederkonference 2017</a:t>
            </a:r>
            <a:endParaRPr lang="da-DK" dirty="0"/>
          </a:p>
        </p:txBody>
      </p:sp>
      <p:sp>
        <p:nvSpPr>
          <p:cNvPr id="9" name="Pladsholder til diasnummer 8"/>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3012873684"/>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00FB4EDA-1CCA-334A-B10B-63C95685FC20}" type="datetime1">
              <a:rPr lang="da-DK" smtClean="0"/>
              <a:t>23-11-2017</a:t>
            </a:fld>
            <a:endParaRPr lang="da-DK" dirty="0"/>
          </a:p>
        </p:txBody>
      </p:sp>
      <p:sp>
        <p:nvSpPr>
          <p:cNvPr id="4" name="Pladsholder til sidefod 3"/>
          <p:cNvSpPr>
            <a:spLocks noGrp="1"/>
          </p:cNvSpPr>
          <p:nvPr>
            <p:ph type="ftr" sz="quarter" idx="11"/>
          </p:nvPr>
        </p:nvSpPr>
        <p:spPr/>
        <p:txBody>
          <a:bodyPr/>
          <a:lstStyle/>
          <a:p>
            <a:r>
              <a:rPr lang="da-DK"/>
              <a:t>Lederkonference 2017</a:t>
            </a:r>
            <a:endParaRPr lang="da-DK" dirty="0"/>
          </a:p>
        </p:txBody>
      </p:sp>
      <p:sp>
        <p:nvSpPr>
          <p:cNvPr id="5" name="Pladsholder til diasnummer 4"/>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903540061"/>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288D8F0-9A3E-D64E-8F76-ECA31D735DF3}" type="datetime1">
              <a:rPr lang="da-DK" smtClean="0"/>
              <a:t>23-11-2017</a:t>
            </a:fld>
            <a:endParaRPr lang="da-DK" dirty="0"/>
          </a:p>
        </p:txBody>
      </p:sp>
      <p:sp>
        <p:nvSpPr>
          <p:cNvPr id="3" name="Pladsholder til sidefod 2"/>
          <p:cNvSpPr>
            <a:spLocks noGrp="1"/>
          </p:cNvSpPr>
          <p:nvPr>
            <p:ph type="ftr" sz="quarter" idx="11"/>
          </p:nvPr>
        </p:nvSpPr>
        <p:spPr/>
        <p:txBody>
          <a:bodyPr/>
          <a:lstStyle/>
          <a:p>
            <a:r>
              <a:rPr lang="da-DK"/>
              <a:t>Lederkonference 2017</a:t>
            </a:r>
            <a:endParaRPr lang="da-DK" dirty="0"/>
          </a:p>
        </p:txBody>
      </p:sp>
      <p:sp>
        <p:nvSpPr>
          <p:cNvPr id="4" name="Pladsholder til diasnummer 3"/>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1114500706"/>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8CEF04D4-D80C-4A43-8DC8-477E22ADC6DE}" type="datetime1">
              <a:rPr lang="da-DK" smtClean="0"/>
              <a:t>23-11-2017</a:t>
            </a:fld>
            <a:endParaRPr lang="da-DK" dirty="0"/>
          </a:p>
        </p:txBody>
      </p:sp>
      <p:sp>
        <p:nvSpPr>
          <p:cNvPr id="6" name="Pladsholder til sidefod 5"/>
          <p:cNvSpPr>
            <a:spLocks noGrp="1"/>
          </p:cNvSpPr>
          <p:nvPr>
            <p:ph type="ftr" sz="quarter" idx="11"/>
          </p:nvPr>
        </p:nvSpPr>
        <p:spPr/>
        <p:txBody>
          <a:bodyPr/>
          <a:lstStyle/>
          <a:p>
            <a:r>
              <a:rPr lang="da-DK"/>
              <a:t>Lederkonference 2017</a:t>
            </a:r>
            <a:endParaRPr lang="da-DK" dirty="0"/>
          </a:p>
        </p:txBody>
      </p:sp>
      <p:sp>
        <p:nvSpPr>
          <p:cNvPr id="7" name="Pladsholder til diasnummer 6"/>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820141719"/>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4FA96B00-97FF-4445-A430-0E07BCD254A0}" type="datetime1">
              <a:rPr lang="da-DK" smtClean="0"/>
              <a:t>23-11-2017</a:t>
            </a:fld>
            <a:endParaRPr lang="da-DK" dirty="0"/>
          </a:p>
        </p:txBody>
      </p:sp>
      <p:sp>
        <p:nvSpPr>
          <p:cNvPr id="6" name="Pladsholder til sidefod 5"/>
          <p:cNvSpPr>
            <a:spLocks noGrp="1"/>
          </p:cNvSpPr>
          <p:nvPr>
            <p:ph type="ftr" sz="quarter" idx="11"/>
          </p:nvPr>
        </p:nvSpPr>
        <p:spPr/>
        <p:txBody>
          <a:bodyPr/>
          <a:lstStyle/>
          <a:p>
            <a:r>
              <a:rPr lang="da-DK"/>
              <a:t>Lederkonference 2017</a:t>
            </a:r>
            <a:endParaRPr lang="da-DK" dirty="0"/>
          </a:p>
        </p:txBody>
      </p:sp>
      <p:sp>
        <p:nvSpPr>
          <p:cNvPr id="7" name="Pladsholder til diasnummer 6"/>
          <p:cNvSpPr>
            <a:spLocks noGrp="1"/>
          </p:cNvSpPr>
          <p:nvPr>
            <p:ph type="sldNum" sz="quarter" idx="12"/>
          </p:nvPr>
        </p:nvSpPr>
        <p:spPr/>
        <p:txBody>
          <a:bodyPr/>
          <a:lstStyle/>
          <a:p>
            <a:fld id="{8EF271AE-5549-492A-878D-5FA7B5C48AB6}" type="slidenum">
              <a:rPr lang="da-DK" smtClean="0"/>
              <a:t>‹nr.›</a:t>
            </a:fld>
            <a:endParaRPr lang="da-DK" dirty="0"/>
          </a:p>
        </p:txBody>
      </p:sp>
    </p:spTree>
    <p:extLst>
      <p:ext uri="{BB962C8B-B14F-4D97-AF65-F5344CB8AC3E}">
        <p14:creationId xmlns:p14="http://schemas.microsoft.com/office/powerpoint/2010/main" val="31235947"/>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chemeClr val="accent3">
                <a:lumMod val="75000"/>
                <a:alpha val="23000"/>
              </a:schemeClr>
            </a:gs>
            <a:gs pos="72000">
              <a:srgbClr val="3A97B2"/>
            </a:gs>
            <a:gs pos="100000">
              <a:schemeClr val="accent3">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C8FB8-A862-A040-9319-06B75BBD19A8}" type="datetime1">
              <a:rPr lang="da-DK" smtClean="0"/>
              <a:t>23-11-2017</a:t>
            </a:fld>
            <a:endParaRPr lang="da-DK" dirty="0"/>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Lederkonference 2017</a:t>
            </a:r>
            <a:endParaRPr lang="da-DK" dirty="0"/>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271AE-5549-492A-878D-5FA7B5C48AB6}" type="slidenum">
              <a:rPr lang="da-DK" smtClean="0"/>
              <a:t>‹nr.›</a:t>
            </a:fld>
            <a:endParaRPr lang="da-DK" dirty="0"/>
          </a:p>
        </p:txBody>
      </p:sp>
    </p:spTree>
    <p:extLst>
      <p:ext uri="{BB962C8B-B14F-4D97-AF65-F5344CB8AC3E}">
        <p14:creationId xmlns:p14="http://schemas.microsoft.com/office/powerpoint/2010/main" val="384991880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baptist.d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589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ctrTitle"/>
          </p:nvPr>
        </p:nvSpPr>
        <p:spPr>
          <a:xfrm>
            <a:off x="2351584" y="404665"/>
            <a:ext cx="7772400" cy="1470025"/>
          </a:xfrm>
        </p:spPr>
        <p:txBody>
          <a:bodyPr/>
          <a:lstStyle/>
          <a:p>
            <a:r>
              <a:rPr lang="da-DK" dirty="0">
                <a:solidFill>
                  <a:schemeClr val="bg1"/>
                </a:solidFill>
              </a:rPr>
              <a:t>Velkommen til </a:t>
            </a:r>
            <a:br>
              <a:rPr lang="da-DK" dirty="0">
                <a:solidFill>
                  <a:schemeClr val="bg1"/>
                </a:solidFill>
              </a:rPr>
            </a:br>
            <a:r>
              <a:rPr lang="da-DK" dirty="0">
                <a:solidFill>
                  <a:schemeClr val="bg1"/>
                </a:solidFill>
              </a:rPr>
              <a:t>Landskonference 2 2017</a:t>
            </a:r>
          </a:p>
        </p:txBody>
      </p:sp>
      <p:sp>
        <p:nvSpPr>
          <p:cNvPr id="6" name="Undertitel 5"/>
          <p:cNvSpPr>
            <a:spLocks noGrp="1"/>
          </p:cNvSpPr>
          <p:nvPr>
            <p:ph type="subTitle" idx="1"/>
          </p:nvPr>
        </p:nvSpPr>
        <p:spPr>
          <a:xfrm>
            <a:off x="2855640" y="2420888"/>
            <a:ext cx="6400800" cy="1752600"/>
          </a:xfrm>
        </p:spPr>
        <p:txBody>
          <a:bodyPr/>
          <a:lstStyle/>
          <a:p>
            <a:r>
              <a:rPr lang="da-DK" dirty="0">
                <a:solidFill>
                  <a:schemeClr val="bg1"/>
                </a:solidFill>
              </a:rPr>
              <a:t>Rosborg Gymnasium, Vejle</a:t>
            </a:r>
          </a:p>
          <a:p>
            <a:r>
              <a:rPr lang="da-DK" dirty="0">
                <a:solidFill>
                  <a:schemeClr val="bg1"/>
                </a:solidFill>
              </a:rPr>
              <a:t>18. november 2017</a:t>
            </a:r>
          </a:p>
          <a:p>
            <a:endParaRPr lang="da-DK" dirty="0">
              <a:solidFill>
                <a:schemeClr val="bg1"/>
              </a:solidFill>
            </a:endParaRPr>
          </a:p>
        </p:txBody>
      </p:sp>
      <p:sp>
        <p:nvSpPr>
          <p:cNvPr id="5" name="Pladsholder til sidefod 4"/>
          <p:cNvSpPr>
            <a:spLocks noGrp="1"/>
          </p:cNvSpPr>
          <p:nvPr>
            <p:ph type="ftr" sz="quarter" idx="11"/>
          </p:nvPr>
        </p:nvSpPr>
        <p:spPr>
          <a:xfrm>
            <a:off x="3719736" y="6318677"/>
            <a:ext cx="3672408" cy="365125"/>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2603133169"/>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
        <p:nvSpPr>
          <p:cNvPr id="8" name="Tekstfelt 7"/>
          <p:cNvSpPr txBox="1"/>
          <p:nvPr/>
        </p:nvSpPr>
        <p:spPr>
          <a:xfrm>
            <a:off x="928451" y="908720"/>
            <a:ext cx="9766673" cy="4278094"/>
          </a:xfrm>
          <a:prstGeom prst="rect">
            <a:avLst/>
          </a:prstGeom>
          <a:noFill/>
        </p:spPr>
        <p:txBody>
          <a:bodyPr wrap="square" rtlCol="0">
            <a:spAutoFit/>
          </a:bodyPr>
          <a:lstStyle/>
          <a:p>
            <a:pPr lvl="0"/>
            <a:r>
              <a:rPr lang="da-DK" sz="3600" b="1" dirty="0">
                <a:solidFill>
                  <a:schemeClr val="bg1"/>
                </a:solidFill>
              </a:rPr>
              <a:t>		Forventet resultat 31.12.17</a:t>
            </a:r>
          </a:p>
          <a:p>
            <a:pPr lvl="0"/>
            <a:r>
              <a:rPr lang="da-DK" sz="3600" dirty="0">
                <a:solidFill>
                  <a:schemeClr val="bg1"/>
                </a:solidFill>
              </a:rPr>
              <a:t>							</a:t>
            </a:r>
          </a:p>
          <a:p>
            <a:pPr lvl="0"/>
            <a:r>
              <a:rPr lang="da-DK" sz="3600" dirty="0">
                <a:solidFill>
                  <a:schemeClr val="bg1"/>
                </a:solidFill>
              </a:rPr>
              <a:t>				  31.12.17	    Budget</a:t>
            </a:r>
          </a:p>
          <a:p>
            <a:pPr lvl="0"/>
            <a:r>
              <a:rPr lang="da-DK" sz="3600" dirty="0">
                <a:solidFill>
                  <a:schemeClr val="bg1"/>
                </a:solidFill>
              </a:rPr>
              <a:t>Basisindtægter	2.708.845 kr. 	2.679.500 kr.</a:t>
            </a:r>
          </a:p>
          <a:p>
            <a:pPr lvl="0"/>
            <a:r>
              <a:rPr lang="da-DK" sz="3600" dirty="0">
                <a:solidFill>
                  <a:schemeClr val="bg1"/>
                </a:solidFill>
              </a:rPr>
              <a:t>Basisomkostninger	2.872.055 kr.    2.853.200 kr.</a:t>
            </a:r>
          </a:p>
          <a:p>
            <a:pPr lvl="0"/>
            <a:endParaRPr lang="da-DK" sz="3600" dirty="0">
              <a:solidFill>
                <a:schemeClr val="bg1"/>
              </a:solidFill>
            </a:endParaRPr>
          </a:p>
          <a:p>
            <a:pPr lvl="0"/>
            <a:r>
              <a:rPr lang="da-DK" sz="3600" dirty="0">
                <a:solidFill>
                  <a:schemeClr val="bg1"/>
                </a:solidFill>
              </a:rPr>
              <a:t>Resultat			  -163.210 kr.	   -173.700 kr.</a:t>
            </a:r>
          </a:p>
          <a:p>
            <a:pPr lvl="0"/>
            <a:endParaRPr lang="da-DK" sz="2000" dirty="0">
              <a:solidFill>
                <a:schemeClr val="bg1"/>
              </a:solidFill>
            </a:endParaRPr>
          </a:p>
        </p:txBody>
      </p:sp>
    </p:spTree>
    <p:extLst>
      <p:ext uri="{BB962C8B-B14F-4D97-AF65-F5344CB8AC3E}">
        <p14:creationId xmlns:p14="http://schemas.microsoft.com/office/powerpoint/2010/main" val="174450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
        <p:nvSpPr>
          <p:cNvPr id="2" name="Rektangel 1"/>
          <p:cNvSpPr/>
          <p:nvPr/>
        </p:nvSpPr>
        <p:spPr>
          <a:xfrm>
            <a:off x="4081910" y="404664"/>
            <a:ext cx="4794133" cy="784830"/>
          </a:xfrm>
          <a:prstGeom prst="rect">
            <a:avLst/>
          </a:prstGeom>
        </p:spPr>
        <p:txBody>
          <a:bodyPr wrap="none">
            <a:spAutoFit/>
          </a:bodyPr>
          <a:lstStyle/>
          <a:p>
            <a:r>
              <a:rPr lang="da-DK" sz="4500" b="1" dirty="0">
                <a:solidFill>
                  <a:schemeClr val="bg1"/>
                </a:solidFill>
              </a:rPr>
              <a:t>Budgetforslag 2018</a:t>
            </a:r>
          </a:p>
        </p:txBody>
      </p:sp>
      <p:sp>
        <p:nvSpPr>
          <p:cNvPr id="7" name="Tekstfelt 6"/>
          <p:cNvSpPr txBox="1"/>
          <p:nvPr/>
        </p:nvSpPr>
        <p:spPr>
          <a:xfrm>
            <a:off x="1343472" y="1412776"/>
            <a:ext cx="9320270" cy="3416320"/>
          </a:xfrm>
          <a:prstGeom prst="rect">
            <a:avLst/>
          </a:prstGeom>
          <a:noFill/>
        </p:spPr>
        <p:txBody>
          <a:bodyPr wrap="square" rtlCol="0">
            <a:spAutoFit/>
          </a:bodyPr>
          <a:lstStyle/>
          <a:p>
            <a:r>
              <a:rPr lang="da-DK" sz="2400" b="1" dirty="0">
                <a:solidFill>
                  <a:schemeClr val="bg1"/>
                </a:solidFill>
              </a:rPr>
              <a:t>Basisindtægter 2.709.500 kr.</a:t>
            </a:r>
          </a:p>
          <a:p>
            <a:r>
              <a:rPr lang="da-DK" sz="2400" dirty="0">
                <a:solidFill>
                  <a:schemeClr val="bg1"/>
                </a:solidFill>
              </a:rPr>
              <a:t>								</a:t>
            </a:r>
            <a:r>
              <a:rPr lang="da-DK" sz="2400" dirty="0" err="1">
                <a:solidFill>
                  <a:schemeClr val="bg1"/>
                </a:solidFill>
              </a:rPr>
              <a:t>regnsk</a:t>
            </a:r>
            <a:r>
              <a:rPr lang="da-DK" sz="2400" dirty="0">
                <a:solidFill>
                  <a:schemeClr val="bg1"/>
                </a:solidFill>
              </a:rPr>
              <a:t>.</a:t>
            </a:r>
          </a:p>
          <a:p>
            <a:r>
              <a:rPr lang="da-DK" sz="2400" dirty="0">
                <a:solidFill>
                  <a:schemeClr val="bg1"/>
                </a:solidFill>
              </a:rPr>
              <a:t>			   	</a:t>
            </a:r>
            <a:r>
              <a:rPr lang="da-DK" sz="2400" u="sng" dirty="0">
                <a:solidFill>
                  <a:schemeClr val="bg1"/>
                </a:solidFill>
              </a:rPr>
              <a:t>    2018		   2017		  2016___</a:t>
            </a:r>
          </a:p>
          <a:p>
            <a:r>
              <a:rPr lang="da-DK" sz="2400" dirty="0">
                <a:solidFill>
                  <a:schemeClr val="bg1"/>
                </a:solidFill>
              </a:rPr>
              <a:t>Menighedernes bidrag	1.650.000 	 1.630.000	1.601.430</a:t>
            </a:r>
          </a:p>
          <a:p>
            <a:r>
              <a:rPr lang="da-DK" sz="2400" dirty="0">
                <a:solidFill>
                  <a:schemeClr val="bg1"/>
                </a:solidFill>
              </a:rPr>
              <a:t>Projektbidrag – egne		   215.000	    225.000	   217.806</a:t>
            </a:r>
          </a:p>
          <a:p>
            <a:r>
              <a:rPr lang="da-DK" sz="2400" dirty="0">
                <a:solidFill>
                  <a:schemeClr val="bg1"/>
                </a:solidFill>
              </a:rPr>
              <a:t>Projektbidrag, eksterne	   200.000	    180.000	   202.327</a:t>
            </a:r>
          </a:p>
          <a:p>
            <a:r>
              <a:rPr lang="da-DK" sz="2400" dirty="0">
                <a:solidFill>
                  <a:schemeClr val="bg1"/>
                </a:solidFill>
              </a:rPr>
              <a:t>Tips/lotto og </a:t>
            </a:r>
            <a:r>
              <a:rPr lang="da-DK" sz="2400" dirty="0" err="1">
                <a:solidFill>
                  <a:schemeClr val="bg1"/>
                </a:solidFill>
              </a:rPr>
              <a:t>momskomp</a:t>
            </a:r>
            <a:r>
              <a:rPr lang="da-DK" sz="2400" dirty="0">
                <a:solidFill>
                  <a:schemeClr val="bg1"/>
                </a:solidFill>
              </a:rPr>
              <a:t>.	   475.000	    475.000	   516.344</a:t>
            </a:r>
          </a:p>
          <a:p>
            <a:r>
              <a:rPr lang="da-DK" sz="2400" dirty="0">
                <a:solidFill>
                  <a:schemeClr val="bg1"/>
                </a:solidFill>
              </a:rPr>
              <a:t>Renter				   140.000	    140.000	   172.887</a:t>
            </a:r>
          </a:p>
          <a:p>
            <a:r>
              <a:rPr lang="da-DK" sz="2400" dirty="0">
                <a:solidFill>
                  <a:schemeClr val="bg1"/>
                </a:solidFill>
              </a:rPr>
              <a:t>Andet				     29.500  	      29.500	     41.984</a:t>
            </a:r>
          </a:p>
        </p:txBody>
      </p:sp>
    </p:spTree>
    <p:extLst>
      <p:ext uri="{BB962C8B-B14F-4D97-AF65-F5344CB8AC3E}">
        <p14:creationId xmlns:p14="http://schemas.microsoft.com/office/powerpoint/2010/main" val="21282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
        <p:nvSpPr>
          <p:cNvPr id="2" name="Rektangel 1"/>
          <p:cNvSpPr/>
          <p:nvPr/>
        </p:nvSpPr>
        <p:spPr>
          <a:xfrm>
            <a:off x="4081910" y="404664"/>
            <a:ext cx="4794133" cy="784830"/>
          </a:xfrm>
          <a:prstGeom prst="rect">
            <a:avLst/>
          </a:prstGeom>
        </p:spPr>
        <p:txBody>
          <a:bodyPr wrap="none">
            <a:spAutoFit/>
          </a:bodyPr>
          <a:lstStyle/>
          <a:p>
            <a:r>
              <a:rPr lang="da-DK" sz="4500" b="1" dirty="0">
                <a:solidFill>
                  <a:schemeClr val="bg1"/>
                </a:solidFill>
              </a:rPr>
              <a:t>Budgetforslag 2018</a:t>
            </a:r>
          </a:p>
        </p:txBody>
      </p:sp>
      <p:sp>
        <p:nvSpPr>
          <p:cNvPr id="6" name="Tekstfelt 5"/>
          <p:cNvSpPr txBox="1"/>
          <p:nvPr/>
        </p:nvSpPr>
        <p:spPr>
          <a:xfrm>
            <a:off x="1055440" y="1412776"/>
            <a:ext cx="9802368" cy="3785652"/>
          </a:xfrm>
          <a:prstGeom prst="rect">
            <a:avLst/>
          </a:prstGeom>
          <a:noFill/>
        </p:spPr>
        <p:txBody>
          <a:bodyPr wrap="square" rtlCol="0">
            <a:spAutoFit/>
          </a:bodyPr>
          <a:lstStyle/>
          <a:p>
            <a:pPr lvl="0"/>
            <a:r>
              <a:rPr lang="da-DK" sz="2400" b="1" dirty="0">
                <a:solidFill>
                  <a:prstClr val="black"/>
                </a:solidFill>
              </a:rPr>
              <a:t>Basisomkostninger 2.876.200 kr.</a:t>
            </a:r>
          </a:p>
          <a:p>
            <a:pPr lvl="0"/>
            <a:r>
              <a:rPr lang="da-DK" sz="2400" dirty="0">
                <a:solidFill>
                  <a:prstClr val="black"/>
                </a:solidFill>
              </a:rPr>
              <a:t>								  </a:t>
            </a:r>
            <a:r>
              <a:rPr lang="da-DK" sz="2400" dirty="0" err="1">
                <a:solidFill>
                  <a:prstClr val="black"/>
                </a:solidFill>
              </a:rPr>
              <a:t>regnsk</a:t>
            </a:r>
            <a:r>
              <a:rPr lang="da-DK" sz="2400" dirty="0">
                <a:solidFill>
                  <a:prstClr val="black"/>
                </a:solidFill>
              </a:rPr>
              <a:t>.</a:t>
            </a:r>
          </a:p>
          <a:p>
            <a:pPr lvl="0"/>
            <a:r>
              <a:rPr lang="da-DK" sz="2400" dirty="0">
                <a:solidFill>
                  <a:prstClr val="black"/>
                </a:solidFill>
              </a:rPr>
              <a:t>			   	      </a:t>
            </a:r>
            <a:r>
              <a:rPr lang="da-DK" sz="2400" u="sng" dirty="0">
                <a:solidFill>
                  <a:prstClr val="black"/>
                </a:solidFill>
              </a:rPr>
              <a:t>2018	      2017	    2016___</a:t>
            </a:r>
          </a:p>
          <a:p>
            <a:pPr lvl="0"/>
            <a:r>
              <a:rPr lang="da-DK" sz="2400" dirty="0">
                <a:solidFill>
                  <a:prstClr val="black"/>
                </a:solidFill>
              </a:rPr>
              <a:t>Ledelsen – møder mv.		     86.000 	      82.000	      76.279</a:t>
            </a:r>
          </a:p>
          <a:p>
            <a:pPr lvl="0"/>
            <a:r>
              <a:rPr lang="da-DK" sz="2400" dirty="0">
                <a:solidFill>
                  <a:prstClr val="black"/>
                </a:solidFill>
              </a:rPr>
              <a:t>Lønninger mv.			1.642.000	 1.636.000	1.574.857</a:t>
            </a:r>
          </a:p>
          <a:p>
            <a:pPr lvl="0"/>
            <a:r>
              <a:rPr lang="da-DK" sz="2400" dirty="0">
                <a:solidFill>
                  <a:prstClr val="black"/>
                </a:solidFill>
              </a:rPr>
              <a:t>Møder, rejser ansatte		   145.000	    150.000	    134.639</a:t>
            </a:r>
          </a:p>
          <a:p>
            <a:pPr lvl="0"/>
            <a:r>
              <a:rPr lang="da-DK" sz="2400" dirty="0">
                <a:solidFill>
                  <a:prstClr val="black"/>
                </a:solidFill>
              </a:rPr>
              <a:t>Drift og sekretariat		   308.000	    306.000	    286.721</a:t>
            </a:r>
          </a:p>
          <a:p>
            <a:pPr lvl="0"/>
            <a:r>
              <a:rPr lang="da-DK" sz="2400" dirty="0">
                <a:solidFill>
                  <a:prstClr val="black"/>
                </a:solidFill>
              </a:rPr>
              <a:t>Mellemkirkeligt </a:t>
            </a:r>
            <a:r>
              <a:rPr lang="da-DK" sz="2400" dirty="0" err="1">
                <a:solidFill>
                  <a:prstClr val="black"/>
                </a:solidFill>
              </a:rPr>
              <a:t>arb</a:t>
            </a:r>
            <a:r>
              <a:rPr lang="da-DK" sz="2400" dirty="0">
                <a:solidFill>
                  <a:prstClr val="black"/>
                </a:solidFill>
              </a:rPr>
              <a:t>.		   190.200	    190.200	    172.873</a:t>
            </a:r>
          </a:p>
          <a:p>
            <a:pPr lvl="0"/>
            <a:r>
              <a:rPr lang="da-DK" sz="2400" dirty="0">
                <a:solidFill>
                  <a:prstClr val="black"/>
                </a:solidFill>
              </a:rPr>
              <a:t>Aktiviteter			   325.000  	    320.000	    287.679</a:t>
            </a:r>
          </a:p>
          <a:p>
            <a:pPr lvl="0"/>
            <a:r>
              <a:rPr lang="da-DK" sz="2400" dirty="0">
                <a:solidFill>
                  <a:prstClr val="black"/>
                </a:solidFill>
              </a:rPr>
              <a:t>Andre omkostninger		   180.000	    169.000	    199.278</a:t>
            </a:r>
          </a:p>
        </p:txBody>
      </p:sp>
    </p:spTree>
    <p:extLst>
      <p:ext uri="{BB962C8B-B14F-4D97-AF65-F5344CB8AC3E}">
        <p14:creationId xmlns:p14="http://schemas.microsoft.com/office/powerpoint/2010/main" val="114658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75000"/>
                  </a:schemeClr>
                </a:solidFill>
              </a:rPr>
              <a:t>Landskonference 2 2017</a:t>
            </a:r>
            <a:r>
              <a:rPr lang="da-DK" i="1" dirty="0">
                <a:solidFill>
                  <a:schemeClr val="accent3">
                    <a:lumMod val="75000"/>
                  </a:schemeClr>
                </a:solidFill>
              </a:rPr>
              <a:t> </a:t>
            </a:r>
            <a:endParaRPr lang="da-DK" dirty="0">
              <a:solidFill>
                <a:schemeClr val="accent3">
                  <a:lumMod val="75000"/>
                </a:schemeClr>
              </a:solidFill>
            </a:endParaRPr>
          </a:p>
        </p:txBody>
      </p:sp>
      <p:sp>
        <p:nvSpPr>
          <p:cNvPr id="2" name="Rektangel 1"/>
          <p:cNvSpPr/>
          <p:nvPr/>
        </p:nvSpPr>
        <p:spPr>
          <a:xfrm>
            <a:off x="4081910" y="404664"/>
            <a:ext cx="4794133" cy="784830"/>
          </a:xfrm>
          <a:prstGeom prst="rect">
            <a:avLst/>
          </a:prstGeom>
        </p:spPr>
        <p:txBody>
          <a:bodyPr wrap="none">
            <a:spAutoFit/>
          </a:bodyPr>
          <a:lstStyle/>
          <a:p>
            <a:r>
              <a:rPr lang="da-DK" sz="4500" b="1" dirty="0">
                <a:solidFill>
                  <a:schemeClr val="bg1"/>
                </a:solidFill>
              </a:rPr>
              <a:t>Budgetforslag 2018</a:t>
            </a:r>
          </a:p>
        </p:txBody>
      </p:sp>
      <p:sp>
        <p:nvSpPr>
          <p:cNvPr id="7" name="Tekstfelt 6"/>
          <p:cNvSpPr txBox="1"/>
          <p:nvPr/>
        </p:nvSpPr>
        <p:spPr>
          <a:xfrm>
            <a:off x="1271464" y="1340768"/>
            <a:ext cx="9595692" cy="3108543"/>
          </a:xfrm>
          <a:prstGeom prst="rect">
            <a:avLst/>
          </a:prstGeom>
          <a:noFill/>
        </p:spPr>
        <p:txBody>
          <a:bodyPr wrap="square" rtlCol="0">
            <a:spAutoFit/>
          </a:bodyPr>
          <a:lstStyle/>
          <a:p>
            <a:r>
              <a:rPr lang="da-DK" sz="2800" b="1" dirty="0">
                <a:solidFill>
                  <a:schemeClr val="bg1"/>
                </a:solidFill>
              </a:rPr>
              <a:t>	</a:t>
            </a:r>
          </a:p>
          <a:p>
            <a:r>
              <a:rPr lang="da-DK" sz="2800" b="1" dirty="0">
                <a:solidFill>
                  <a:schemeClr val="bg1"/>
                </a:solidFill>
              </a:rPr>
              <a:t>		</a:t>
            </a:r>
            <a:r>
              <a:rPr lang="da-DK" sz="2800" dirty="0">
                <a:solidFill>
                  <a:schemeClr val="bg1"/>
                </a:solidFill>
              </a:rPr>
              <a:t>				                 regnskab</a:t>
            </a:r>
          </a:p>
          <a:p>
            <a:r>
              <a:rPr lang="da-DK" sz="2800" dirty="0">
                <a:solidFill>
                  <a:schemeClr val="bg1"/>
                </a:solidFill>
              </a:rPr>
              <a:t>		            __</a:t>
            </a:r>
            <a:r>
              <a:rPr lang="da-DK" sz="2800" u="sng" dirty="0">
                <a:solidFill>
                  <a:schemeClr val="bg1"/>
                </a:solidFill>
              </a:rPr>
              <a:t>2018	   2017	         2016___</a:t>
            </a:r>
          </a:p>
          <a:p>
            <a:r>
              <a:rPr lang="da-DK" sz="2800" dirty="0">
                <a:solidFill>
                  <a:schemeClr val="bg1"/>
                </a:solidFill>
              </a:rPr>
              <a:t>Indtægter		 2.709.500	2.679.500	     2.903.922</a:t>
            </a:r>
          </a:p>
          <a:p>
            <a:r>
              <a:rPr lang="da-DK" sz="2800" dirty="0">
                <a:solidFill>
                  <a:schemeClr val="bg1"/>
                </a:solidFill>
              </a:rPr>
              <a:t>Omkostninger	 2.876.200	2.853.200	     2.732.326</a:t>
            </a:r>
          </a:p>
          <a:p>
            <a:endParaRPr lang="da-DK" sz="2800" dirty="0">
              <a:solidFill>
                <a:schemeClr val="bg1"/>
              </a:solidFill>
            </a:endParaRPr>
          </a:p>
          <a:p>
            <a:r>
              <a:rPr lang="da-DK" sz="2800" dirty="0">
                <a:solidFill>
                  <a:schemeClr val="bg1"/>
                </a:solidFill>
              </a:rPr>
              <a:t>Resultat		  -166.700	  -173.700	        171.596</a:t>
            </a:r>
          </a:p>
        </p:txBody>
      </p:sp>
    </p:spTree>
    <p:extLst>
      <p:ext uri="{BB962C8B-B14F-4D97-AF65-F5344CB8AC3E}">
        <p14:creationId xmlns:p14="http://schemas.microsoft.com/office/powerpoint/2010/main" val="93135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normAutofit/>
          </a:bodyPr>
          <a:lstStyle/>
          <a:p>
            <a:r>
              <a:rPr lang="da-DK" dirty="0">
                <a:solidFill>
                  <a:schemeClr val="bg1"/>
                </a:solidFill>
              </a:rPr>
              <a:t>Dagsorden LK2-2017</a:t>
            </a:r>
          </a:p>
        </p:txBody>
      </p:sp>
      <p:sp>
        <p:nvSpPr>
          <p:cNvPr id="2" name="Pladsholder til indhold 1"/>
          <p:cNvSpPr>
            <a:spLocks noGrp="1"/>
          </p:cNvSpPr>
          <p:nvPr>
            <p:ph idx="1"/>
          </p:nvPr>
        </p:nvSpPr>
        <p:spPr>
          <a:xfrm>
            <a:off x="609600" y="1600201"/>
            <a:ext cx="10972800" cy="4853136"/>
          </a:xfrm>
        </p:spPr>
        <p:txBody>
          <a:bodyPr>
            <a:normAutofit/>
          </a:bodyPr>
          <a:lstStyle/>
          <a:p>
            <a:pPr marL="0" indent="0">
              <a:buNone/>
            </a:pPr>
            <a:r>
              <a:rPr lang="da-DK" dirty="0">
                <a:solidFill>
                  <a:schemeClr val="bg1"/>
                </a:solidFill>
              </a:rPr>
              <a:t>Pkt. 3. </a:t>
            </a:r>
            <a:r>
              <a:rPr lang="da-DK" dirty="0" err="1">
                <a:solidFill>
                  <a:schemeClr val="bg1"/>
                </a:solidFill>
              </a:rPr>
              <a:t>baptist.dk</a:t>
            </a:r>
            <a:r>
              <a:rPr lang="da-DK" dirty="0">
                <a:solidFill>
                  <a:schemeClr val="bg1"/>
                </a:solidFill>
              </a:rPr>
              <a:t> – hvor går vejen? </a:t>
            </a:r>
          </a:p>
          <a:p>
            <a:pPr marL="0" indent="0">
              <a:buNone/>
            </a:pPr>
            <a:r>
              <a:rPr lang="da-DK" dirty="0">
                <a:solidFill>
                  <a:schemeClr val="bg1"/>
                </a:solidFill>
              </a:rPr>
              <a:t>	Materiale udsendt til menighederne og med dagsordenen.</a:t>
            </a:r>
          </a:p>
          <a:p>
            <a:pPr marL="0" indent="0">
              <a:buNone/>
            </a:pPr>
            <a:r>
              <a:rPr lang="da-DK" dirty="0">
                <a:solidFill>
                  <a:schemeClr val="bg1"/>
                </a:solidFill>
              </a:rPr>
              <a:t> 	Forslag om overgangsordning, </a:t>
            </a:r>
            <a:r>
              <a:rPr lang="da-DK" dirty="0" err="1">
                <a:solidFill>
                  <a:schemeClr val="bg1"/>
                </a:solidFill>
              </a:rPr>
              <a:t>baptist.dk</a:t>
            </a:r>
            <a:endParaRPr lang="da-DK" dirty="0">
              <a:solidFill>
                <a:schemeClr val="bg1"/>
              </a:solidFill>
            </a:endParaRP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3364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Fremtidens </a:t>
            </a:r>
            <a:r>
              <a:rPr lang="da-DK" dirty="0" err="1">
                <a:solidFill>
                  <a:schemeClr val="bg1"/>
                </a:solidFill>
              </a:rPr>
              <a:t>baptist.dk</a:t>
            </a:r>
            <a:endParaRPr lang="da-DK" dirty="0">
              <a:solidFill>
                <a:schemeClr val="bg1"/>
              </a:solidFill>
            </a:endParaRPr>
          </a:p>
        </p:txBody>
      </p:sp>
      <p:sp>
        <p:nvSpPr>
          <p:cNvPr id="2" name="Pladsholder til indhold 1"/>
          <p:cNvSpPr>
            <a:spLocks noGrp="1"/>
          </p:cNvSpPr>
          <p:nvPr>
            <p:ph idx="1"/>
          </p:nvPr>
        </p:nvSpPr>
        <p:spPr/>
        <p:txBody>
          <a:bodyPr/>
          <a:lstStyle/>
          <a:p>
            <a:r>
              <a:rPr lang="da-DK" dirty="0" err="1">
                <a:solidFill>
                  <a:schemeClr val="bg1"/>
                </a:solidFill>
              </a:rPr>
              <a:t>baptist.dk</a:t>
            </a:r>
            <a:r>
              <a:rPr lang="da-DK" dirty="0">
                <a:solidFill>
                  <a:schemeClr val="bg1"/>
                </a:solidFill>
              </a:rPr>
              <a:t> som et postomdelt blad</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1- 2017</a:t>
            </a:r>
            <a:r>
              <a:rPr lang="da-DK" i="1" dirty="0">
                <a:solidFill>
                  <a:schemeClr val="accent3">
                    <a:lumMod val="50000"/>
                  </a:schemeClr>
                </a:solidFill>
              </a:rPr>
              <a:t> </a:t>
            </a:r>
            <a:endParaRPr lang="da-DK" dirty="0"/>
          </a:p>
        </p:txBody>
      </p:sp>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6618" y="2276872"/>
            <a:ext cx="5946981" cy="4460236"/>
          </a:xfrm>
          <a:prstGeom prst="rect">
            <a:avLst/>
          </a:prstGeom>
        </p:spPr>
      </p:pic>
    </p:spTree>
    <p:extLst>
      <p:ext uri="{BB962C8B-B14F-4D97-AF65-F5344CB8AC3E}">
        <p14:creationId xmlns:p14="http://schemas.microsoft.com/office/powerpoint/2010/main" val="210002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Web-magasinet</a:t>
            </a:r>
          </a:p>
        </p:txBody>
      </p:sp>
      <p:pic>
        <p:nvPicPr>
          <p:cNvPr id="4" name="Pladsholder til indhold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35560" y="1387906"/>
            <a:ext cx="7581210" cy="4738257"/>
          </a:xfrm>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78527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Facebook gør reklame for web-magasinet</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pic>
        <p:nvPicPr>
          <p:cNvPr id="7" name="Billede 6"/>
          <p:cNvPicPr>
            <a:picLocks noChangeAspect="1"/>
          </p:cNvPicPr>
          <p:nvPr/>
        </p:nvPicPr>
        <p:blipFill rotWithShape="1">
          <a:blip r:embed="rId4">
            <a:extLst>
              <a:ext uri="{28A0092B-C50C-407E-A947-70E740481C1C}">
                <a14:useLocalDpi xmlns:a14="http://schemas.microsoft.com/office/drawing/2010/main" val="0"/>
              </a:ext>
            </a:extLst>
          </a:blip>
          <a:srcRect l="12307" r="9660" b="11092"/>
          <a:stretch/>
        </p:blipFill>
        <p:spPr>
          <a:xfrm>
            <a:off x="-456728" y="2401714"/>
            <a:ext cx="5656448" cy="4027999"/>
          </a:xfrm>
          <a:prstGeom prst="rect">
            <a:avLst/>
          </a:prstGeom>
        </p:spPr>
      </p:pic>
      <p:pic>
        <p:nvPicPr>
          <p:cNvPr id="4" name="Billede 3"/>
          <p:cNvPicPr>
            <a:picLocks noChangeAspect="1"/>
          </p:cNvPicPr>
          <p:nvPr/>
        </p:nvPicPr>
        <p:blipFill rotWithShape="1">
          <a:blip r:embed="rId5">
            <a:extLst>
              <a:ext uri="{28A0092B-C50C-407E-A947-70E740481C1C}">
                <a14:useLocalDpi xmlns:a14="http://schemas.microsoft.com/office/drawing/2010/main" val="0"/>
              </a:ext>
            </a:extLst>
          </a:blip>
          <a:srcRect t="4240" r="19682"/>
          <a:stretch/>
        </p:blipFill>
        <p:spPr>
          <a:xfrm>
            <a:off x="3714616" y="1365971"/>
            <a:ext cx="6336704" cy="4721895"/>
          </a:xfrm>
          <a:prstGeom prst="rect">
            <a:avLst/>
          </a:prstGeom>
        </p:spPr>
      </p:pic>
      <p:sp>
        <p:nvSpPr>
          <p:cNvPr id="6" name="Opadbøjet pil 5"/>
          <p:cNvSpPr/>
          <p:nvPr/>
        </p:nvSpPr>
        <p:spPr>
          <a:xfrm rot="10800000">
            <a:off x="2495600" y="1532963"/>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4241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Økonomi i </a:t>
            </a:r>
            <a:r>
              <a:rPr lang="da-DK" dirty="0" err="1">
                <a:solidFill>
                  <a:schemeClr val="bg1"/>
                </a:solidFill>
              </a:rPr>
              <a:t>baptist.dk</a:t>
            </a:r>
            <a:endParaRPr lang="da-DK" dirty="0">
              <a:solidFill>
                <a:schemeClr val="bg1"/>
              </a:solidFill>
            </a:endParaRPr>
          </a:p>
        </p:txBody>
      </p:sp>
      <p:sp>
        <p:nvSpPr>
          <p:cNvPr id="2" name="Pladsholder til indhold 1"/>
          <p:cNvSpPr>
            <a:spLocks noGrp="1"/>
          </p:cNvSpPr>
          <p:nvPr>
            <p:ph idx="1"/>
          </p:nvPr>
        </p:nvSpPr>
        <p:spPr>
          <a:xfrm>
            <a:off x="541468" y="1383169"/>
            <a:ext cx="11387180" cy="4525963"/>
          </a:xfrm>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a:bodyPr>
          <a:lstStyle/>
          <a:p>
            <a:pPr marL="0" indent="0">
              <a:buNone/>
            </a:pPr>
            <a:r>
              <a:rPr lang="da-DK" b="1" dirty="0">
                <a:solidFill>
                  <a:schemeClr val="bg1"/>
                </a:solidFill>
              </a:rPr>
              <a:t>Udgifter</a:t>
            </a:r>
            <a:r>
              <a:rPr lang="da-DK" dirty="0">
                <a:solidFill>
                  <a:schemeClr val="bg1"/>
                </a:solidFill>
              </a:rPr>
              <a:t> i alt 2016: 			</a:t>
            </a:r>
            <a:r>
              <a:rPr lang="da-DK" b="1" dirty="0">
                <a:solidFill>
                  <a:schemeClr val="bg1"/>
                </a:solidFill>
              </a:rPr>
              <a:t>Indtægter</a:t>
            </a:r>
            <a:r>
              <a:rPr lang="da-DK" dirty="0">
                <a:solidFill>
                  <a:schemeClr val="bg1"/>
                </a:solidFill>
              </a:rPr>
              <a:t> i alt 2016</a:t>
            </a:r>
          </a:p>
          <a:p>
            <a:pPr marL="0" indent="0">
              <a:buNone/>
            </a:pPr>
            <a:r>
              <a:rPr lang="da-DK" dirty="0">
                <a:solidFill>
                  <a:schemeClr val="bg1"/>
                </a:solidFill>
              </a:rPr>
              <a:t>										418.677 kr.</a:t>
            </a:r>
          </a:p>
          <a:p>
            <a:pPr marL="0" indent="0">
              <a:buNone/>
            </a:pPr>
            <a:r>
              <a:rPr lang="da-DK" dirty="0">
                <a:solidFill>
                  <a:schemeClr val="bg1"/>
                </a:solidFill>
              </a:rPr>
              <a:t>						</a:t>
            </a:r>
            <a:r>
              <a:rPr lang="da-DK" u="sng" dirty="0">
                <a:solidFill>
                  <a:schemeClr val="bg1"/>
                </a:solidFill>
              </a:rPr>
              <a:t>+ offentligt bladtilskud  44.950 kr.</a:t>
            </a:r>
          </a:p>
          <a:p>
            <a:pPr marL="0" indent="0">
              <a:buNone/>
            </a:pPr>
            <a:r>
              <a:rPr lang="da-DK" dirty="0">
                <a:solidFill>
                  <a:schemeClr val="bg1"/>
                </a:solidFill>
              </a:rPr>
              <a:t>488.655 kr.									463.627 kr.														</a:t>
            </a:r>
          </a:p>
          <a:p>
            <a:pPr marL="0" indent="0">
              <a:buNone/>
            </a:pPr>
            <a:r>
              <a:rPr lang="da-DK" dirty="0">
                <a:solidFill>
                  <a:schemeClr val="bg1"/>
                </a:solidFill>
              </a:rPr>
              <a:t>Underskud i 2016      </a:t>
            </a:r>
            <a:r>
              <a:rPr lang="da-DK" dirty="0"/>
              <a:t>      </a:t>
            </a:r>
            <a:r>
              <a:rPr lang="da-DK" b="1" dirty="0">
                <a:solidFill>
                  <a:schemeClr val="bg1"/>
                </a:solidFill>
              </a:rPr>
              <a:t>25.028 kr.</a:t>
            </a:r>
          </a:p>
          <a:p>
            <a:endParaRPr lang="da-DK" dirty="0"/>
          </a:p>
          <a:p>
            <a:endParaRPr lang="da-DK" dirty="0"/>
          </a:p>
          <a:p>
            <a:endParaRPr lang="da-DK" dirty="0"/>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99715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Økonomi i </a:t>
            </a:r>
            <a:r>
              <a:rPr lang="da-DK" dirty="0" err="1">
                <a:solidFill>
                  <a:schemeClr val="bg1"/>
                </a:solidFill>
              </a:rPr>
              <a:t>baptist.dk</a:t>
            </a:r>
            <a:endParaRPr lang="da-DK" dirty="0">
              <a:solidFill>
                <a:schemeClr val="bg1"/>
              </a:solidFill>
            </a:endParaRPr>
          </a:p>
        </p:txBody>
      </p:sp>
      <p:sp>
        <p:nvSpPr>
          <p:cNvPr id="2" name="Pladsholder til indhold 1"/>
          <p:cNvSpPr>
            <a:spLocks noGrp="1"/>
          </p:cNvSpPr>
          <p:nvPr>
            <p:ph idx="1"/>
          </p:nvPr>
        </p:nvSpPr>
        <p:spPr>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a:bodyPr>
          <a:lstStyle/>
          <a:p>
            <a:r>
              <a:rPr lang="da-DK" dirty="0">
                <a:solidFill>
                  <a:schemeClr val="bg1"/>
                </a:solidFill>
              </a:rPr>
              <a:t>Indtægter i alt </a:t>
            </a:r>
            <a:r>
              <a:rPr lang="mr-IN" dirty="0">
                <a:solidFill>
                  <a:schemeClr val="bg1"/>
                </a:solidFill>
              </a:rPr>
              <a:t>–</a:t>
            </a:r>
            <a:r>
              <a:rPr lang="da-DK" dirty="0">
                <a:solidFill>
                  <a:schemeClr val="bg1"/>
                </a:solidFill>
              </a:rPr>
              <a:t> svagt vigende, og vi har opbrugt opsparingen</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graphicFrame>
        <p:nvGraphicFramePr>
          <p:cNvPr id="6" name="Diagram 5">
            <a:extLst>
              <a:ext uri="{FF2B5EF4-FFF2-40B4-BE49-F238E27FC236}">
                <a16:creationId xmlns:a16="http://schemas.microsoft.com/office/drawing/2014/main" id="{23F097C4-170D-4985-B902-BC81B97E8B63}"/>
              </a:ext>
            </a:extLst>
          </p:cNvPr>
          <p:cNvGraphicFramePr>
            <a:graphicFrameLocks/>
          </p:cNvGraphicFramePr>
          <p:nvPr>
            <p:extLst/>
          </p:nvPr>
        </p:nvGraphicFramePr>
        <p:xfrm>
          <a:off x="2270589" y="2205310"/>
          <a:ext cx="7102475" cy="3476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51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normAutofit/>
          </a:bodyPr>
          <a:lstStyle/>
          <a:p>
            <a:r>
              <a:rPr lang="da-DK" dirty="0">
                <a:solidFill>
                  <a:schemeClr val="bg1"/>
                </a:solidFill>
              </a:rPr>
              <a:t>Dagsorden LK2-2017</a:t>
            </a:r>
          </a:p>
        </p:txBody>
      </p:sp>
      <p:sp>
        <p:nvSpPr>
          <p:cNvPr id="2" name="Pladsholder til indhold 1"/>
          <p:cNvSpPr>
            <a:spLocks noGrp="1"/>
          </p:cNvSpPr>
          <p:nvPr>
            <p:ph idx="1"/>
          </p:nvPr>
        </p:nvSpPr>
        <p:spPr>
          <a:xfrm>
            <a:off x="609600" y="1600201"/>
            <a:ext cx="10972800" cy="4853136"/>
          </a:xfrm>
        </p:spPr>
        <p:txBody>
          <a:bodyPr>
            <a:normAutofit fontScale="92500" lnSpcReduction="20000"/>
          </a:bodyPr>
          <a:lstStyle/>
          <a:p>
            <a:pPr marL="0" indent="0">
              <a:buNone/>
            </a:pPr>
            <a:r>
              <a:rPr lang="da-DK" dirty="0">
                <a:solidFill>
                  <a:schemeClr val="bg1"/>
                </a:solidFill>
              </a:rPr>
              <a:t>Pkt. 1. Konstituering</a:t>
            </a:r>
          </a:p>
          <a:p>
            <a:pPr marL="0" indent="0">
              <a:buNone/>
            </a:pPr>
            <a:r>
              <a:rPr lang="da-DK" dirty="0">
                <a:solidFill>
                  <a:schemeClr val="bg1"/>
                </a:solidFill>
              </a:rPr>
              <a:t>	- Valg af ordstyrere, sekretærer og stemmetællere</a:t>
            </a:r>
          </a:p>
          <a:p>
            <a:pPr marL="0" indent="0">
              <a:buNone/>
            </a:pPr>
            <a:r>
              <a:rPr lang="da-DK" dirty="0">
                <a:solidFill>
                  <a:schemeClr val="bg1"/>
                </a:solidFill>
              </a:rPr>
              <a:t>	Forelæggelse af dagsordenen</a:t>
            </a:r>
          </a:p>
          <a:p>
            <a:pPr marL="0" indent="0">
              <a:buNone/>
            </a:pPr>
            <a:r>
              <a:rPr lang="da-DK" dirty="0">
                <a:solidFill>
                  <a:schemeClr val="bg1"/>
                </a:solidFill>
              </a:rPr>
              <a:t>Pkt. 2. Forslag om vedtagelse af budget 2018 </a:t>
            </a:r>
          </a:p>
          <a:p>
            <a:pPr marL="0" indent="0">
              <a:buNone/>
            </a:pPr>
            <a:r>
              <a:rPr lang="da-DK" dirty="0">
                <a:solidFill>
                  <a:schemeClr val="bg1"/>
                </a:solidFill>
              </a:rPr>
              <a:t>Pkt. 3. </a:t>
            </a:r>
            <a:r>
              <a:rPr lang="da-DK" dirty="0" err="1">
                <a:solidFill>
                  <a:schemeClr val="bg1"/>
                </a:solidFill>
              </a:rPr>
              <a:t>baptist.dk</a:t>
            </a:r>
            <a:r>
              <a:rPr lang="da-DK" dirty="0">
                <a:solidFill>
                  <a:schemeClr val="bg1"/>
                </a:solidFill>
              </a:rPr>
              <a:t> – hvor går vejen? </a:t>
            </a:r>
          </a:p>
          <a:p>
            <a:pPr marL="0" indent="0">
              <a:buNone/>
            </a:pPr>
            <a:r>
              <a:rPr lang="da-DK" dirty="0">
                <a:solidFill>
                  <a:schemeClr val="bg1"/>
                </a:solidFill>
              </a:rPr>
              <a:t>	Materiale udsendt til menighederne og med dagsordenen.</a:t>
            </a:r>
          </a:p>
          <a:p>
            <a:pPr marL="0" indent="0">
              <a:buNone/>
            </a:pPr>
            <a:r>
              <a:rPr lang="da-DK" dirty="0">
                <a:solidFill>
                  <a:schemeClr val="bg1"/>
                </a:solidFill>
              </a:rPr>
              <a:t> 	Forslag om overgangsordning, </a:t>
            </a:r>
            <a:r>
              <a:rPr lang="da-DK" dirty="0" err="1">
                <a:solidFill>
                  <a:schemeClr val="bg1"/>
                </a:solidFill>
              </a:rPr>
              <a:t>baptist.dk</a:t>
            </a:r>
            <a:endParaRPr lang="da-DK" dirty="0">
              <a:solidFill>
                <a:schemeClr val="bg1"/>
              </a:solidFill>
            </a:endParaRPr>
          </a:p>
          <a:p>
            <a:pPr marL="0" indent="0">
              <a:buNone/>
            </a:pPr>
            <a:r>
              <a:rPr lang="da-DK" dirty="0">
                <a:solidFill>
                  <a:schemeClr val="bg1"/>
                </a:solidFill>
              </a:rPr>
              <a:t>Pkt. 4. Præster og menigheder</a:t>
            </a:r>
          </a:p>
          <a:p>
            <a:pPr marL="0" indent="0">
              <a:buNone/>
            </a:pPr>
            <a:r>
              <a:rPr lang="da-DK" dirty="0">
                <a:solidFill>
                  <a:schemeClr val="bg1"/>
                </a:solidFill>
              </a:rPr>
              <a:t>	Vejledende retningslinjer for studerendes </a:t>
            </a:r>
          </a:p>
          <a:p>
            <a:pPr marL="0" indent="0">
              <a:buNone/>
            </a:pPr>
            <a:r>
              <a:rPr lang="da-DK" dirty="0">
                <a:solidFill>
                  <a:schemeClr val="bg1"/>
                </a:solidFill>
              </a:rPr>
              <a:t>	praktikophold i menigheder, udleveres på mødet.</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96586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err="1">
                <a:solidFill>
                  <a:schemeClr val="bg1"/>
                </a:solidFill>
              </a:rPr>
              <a:t>Kahoot</a:t>
            </a:r>
            <a:r>
              <a:rPr lang="da-DK" dirty="0">
                <a:solidFill>
                  <a:schemeClr val="bg1"/>
                </a:solidFill>
              </a:rPr>
              <a:t> fra LK1</a:t>
            </a:r>
          </a:p>
        </p:txBody>
      </p:sp>
      <p:pic>
        <p:nvPicPr>
          <p:cNvPr id="6" name="Pladsholder til indhold 5"/>
          <p:cNvPicPr>
            <a:picLocks noGrp="1" noChangeAspect="1"/>
          </p:cNvPicPr>
          <p:nvPr>
            <p:ph idx="1"/>
          </p:nvPr>
        </p:nvPicPr>
        <p:blipFill rotWithShape="1">
          <a:blip r:embed="rId4">
            <a:extLst>
              <a:ext uri="{28A0092B-C50C-407E-A947-70E740481C1C}">
                <a14:useLocalDpi xmlns:a14="http://schemas.microsoft.com/office/drawing/2010/main" val="0"/>
              </a:ext>
            </a:extLst>
          </a:blip>
          <a:srcRect l="22339" t="22780" r="46022" b="46374"/>
          <a:stretch/>
        </p:blipFill>
        <p:spPr>
          <a:xfrm>
            <a:off x="1847527" y="1417638"/>
            <a:ext cx="7673507" cy="4675658"/>
          </a:xfrm>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9219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err="1">
                <a:solidFill>
                  <a:schemeClr val="bg1"/>
                </a:solidFill>
              </a:rPr>
              <a:t>Kahoot</a:t>
            </a:r>
            <a:r>
              <a:rPr lang="da-DK" dirty="0">
                <a:solidFill>
                  <a:schemeClr val="bg1"/>
                </a:solidFill>
              </a:rPr>
              <a:t> fra LK1</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pic>
        <p:nvPicPr>
          <p:cNvPr id="4" name="Pladsholder til indhold 3"/>
          <p:cNvPicPr>
            <a:picLocks noGrp="1" noChangeAspect="1"/>
          </p:cNvPicPr>
          <p:nvPr>
            <p:ph idx="1"/>
          </p:nvPr>
        </p:nvPicPr>
        <p:blipFill rotWithShape="1">
          <a:blip r:embed="rId4">
            <a:extLst>
              <a:ext uri="{28A0092B-C50C-407E-A947-70E740481C1C}">
                <a14:useLocalDpi xmlns:a14="http://schemas.microsoft.com/office/drawing/2010/main" val="0"/>
              </a:ext>
            </a:extLst>
          </a:blip>
          <a:srcRect l="19354" t="29270" r="50995" b="41395"/>
          <a:stretch/>
        </p:blipFill>
        <p:spPr>
          <a:xfrm>
            <a:off x="1775520" y="1399342"/>
            <a:ext cx="7272808" cy="4497015"/>
          </a:xfrm>
        </p:spPr>
      </p:pic>
    </p:spTree>
    <p:extLst>
      <p:ext uri="{BB962C8B-B14F-4D97-AF65-F5344CB8AC3E}">
        <p14:creationId xmlns:p14="http://schemas.microsoft.com/office/powerpoint/2010/main" val="14705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err="1">
                <a:solidFill>
                  <a:schemeClr val="bg1"/>
                </a:solidFill>
              </a:rPr>
              <a:t>Kahoot</a:t>
            </a:r>
            <a:r>
              <a:rPr lang="da-DK" dirty="0">
                <a:solidFill>
                  <a:schemeClr val="bg1"/>
                </a:solidFill>
              </a:rPr>
              <a:t> fra LK1</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pic>
        <p:nvPicPr>
          <p:cNvPr id="6" name="Pladsholder til indhold 5"/>
          <p:cNvPicPr>
            <a:picLocks noGrp="1" noChangeAspect="1"/>
          </p:cNvPicPr>
          <p:nvPr>
            <p:ph idx="1"/>
          </p:nvPr>
        </p:nvPicPr>
        <p:blipFill rotWithShape="1">
          <a:blip r:embed="rId4">
            <a:extLst>
              <a:ext uri="{28A0092B-C50C-407E-A947-70E740481C1C}">
                <a14:useLocalDpi xmlns:a14="http://schemas.microsoft.com/office/drawing/2010/main" val="0"/>
              </a:ext>
            </a:extLst>
          </a:blip>
          <a:srcRect l="21787" t="30097" r="47017" b="37319"/>
          <a:stretch/>
        </p:blipFill>
        <p:spPr>
          <a:xfrm>
            <a:off x="1703512" y="1442030"/>
            <a:ext cx="7200800" cy="4700773"/>
          </a:xfrm>
        </p:spPr>
      </p:pic>
    </p:spTree>
    <p:extLst>
      <p:ext uri="{BB962C8B-B14F-4D97-AF65-F5344CB8AC3E}">
        <p14:creationId xmlns:p14="http://schemas.microsoft.com/office/powerpoint/2010/main" val="170014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err="1">
                <a:solidFill>
                  <a:schemeClr val="bg1"/>
                </a:solidFill>
              </a:rPr>
              <a:t>Kahoot</a:t>
            </a:r>
            <a:r>
              <a:rPr lang="da-DK" dirty="0">
                <a:solidFill>
                  <a:schemeClr val="bg1"/>
                </a:solidFill>
              </a:rPr>
              <a:t> fra LK1</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pic>
        <p:nvPicPr>
          <p:cNvPr id="4" name="Pladsholder til indhold 3"/>
          <p:cNvPicPr>
            <a:picLocks noGrp="1" noChangeAspect="1"/>
          </p:cNvPicPr>
          <p:nvPr>
            <p:ph idx="1"/>
          </p:nvPr>
        </p:nvPicPr>
        <p:blipFill rotWithShape="1">
          <a:blip r:embed="rId4">
            <a:extLst>
              <a:ext uri="{28A0092B-C50C-407E-A947-70E740481C1C}">
                <a14:useLocalDpi xmlns:a14="http://schemas.microsoft.com/office/drawing/2010/main" val="0"/>
              </a:ext>
            </a:extLst>
          </a:blip>
          <a:srcRect l="13208" t="24497" r="56961" b="47626"/>
          <a:stretch/>
        </p:blipFill>
        <p:spPr>
          <a:xfrm>
            <a:off x="1631504" y="1449255"/>
            <a:ext cx="7704854" cy="4500026"/>
          </a:xfrm>
        </p:spPr>
      </p:pic>
    </p:spTree>
    <p:extLst>
      <p:ext uri="{BB962C8B-B14F-4D97-AF65-F5344CB8AC3E}">
        <p14:creationId xmlns:p14="http://schemas.microsoft.com/office/powerpoint/2010/main" val="201153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err="1">
                <a:solidFill>
                  <a:schemeClr val="bg1"/>
                </a:solidFill>
              </a:rPr>
              <a:t>Kahoot</a:t>
            </a:r>
            <a:r>
              <a:rPr lang="da-DK" dirty="0">
                <a:solidFill>
                  <a:schemeClr val="bg1"/>
                </a:solidFill>
              </a:rPr>
              <a:t> fra LK1</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pic>
        <p:nvPicPr>
          <p:cNvPr id="6" name="Pladsholder til indhold 5"/>
          <p:cNvPicPr>
            <a:picLocks noGrp="1" noChangeAspect="1"/>
          </p:cNvPicPr>
          <p:nvPr>
            <p:ph idx="1"/>
          </p:nvPr>
        </p:nvPicPr>
        <p:blipFill rotWithShape="1">
          <a:blip r:embed="rId4">
            <a:extLst>
              <a:ext uri="{28A0092B-C50C-407E-A947-70E740481C1C}">
                <a14:useLocalDpi xmlns:a14="http://schemas.microsoft.com/office/drawing/2010/main" val="0"/>
              </a:ext>
            </a:extLst>
          </a:blip>
          <a:srcRect l="25141" t="27178" r="42045" b="41544"/>
          <a:stretch/>
        </p:blipFill>
        <p:spPr>
          <a:xfrm>
            <a:off x="2135559" y="1556793"/>
            <a:ext cx="7252233" cy="4320480"/>
          </a:xfrm>
        </p:spPr>
      </p:pic>
    </p:spTree>
    <p:extLst>
      <p:ext uri="{BB962C8B-B14F-4D97-AF65-F5344CB8AC3E}">
        <p14:creationId xmlns:p14="http://schemas.microsoft.com/office/powerpoint/2010/main" val="15639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Hvad vil vi med </a:t>
            </a:r>
            <a:r>
              <a:rPr lang="da-DK" dirty="0" err="1">
                <a:solidFill>
                  <a:schemeClr val="bg1"/>
                </a:solidFill>
              </a:rPr>
              <a:t>baptist.dk</a:t>
            </a:r>
            <a:r>
              <a:rPr lang="da-DK" dirty="0">
                <a:solidFill>
                  <a:schemeClr val="bg1"/>
                </a:solidFill>
              </a:rPr>
              <a:t>? </a:t>
            </a:r>
            <a:r>
              <a:rPr lang="da-DK" b="1" dirty="0">
                <a:solidFill>
                  <a:schemeClr val="bg1"/>
                </a:solidFill>
              </a:rPr>
              <a:t>Indhold</a:t>
            </a:r>
          </a:p>
        </p:txBody>
      </p:sp>
      <p:sp>
        <p:nvSpPr>
          <p:cNvPr id="2" name="Pladsholder til indhold 1"/>
          <p:cNvSpPr>
            <a:spLocks noGrp="1"/>
          </p:cNvSpPr>
          <p:nvPr>
            <p:ph idx="1"/>
          </p:nvPr>
        </p:nvSpPr>
        <p:spPr>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a:bodyPr>
          <a:lstStyle/>
          <a:p>
            <a:pPr marL="0" indent="0">
              <a:buNone/>
            </a:pPr>
            <a:r>
              <a:rPr lang="da-DK" dirty="0">
                <a:solidFill>
                  <a:schemeClr val="bg1"/>
                </a:solidFill>
              </a:rPr>
              <a:t>Redaktionen har villet ”både-og”</a:t>
            </a:r>
          </a:p>
          <a:p>
            <a:r>
              <a:rPr lang="da-DK" dirty="0">
                <a:solidFill>
                  <a:schemeClr val="bg1"/>
                </a:solidFill>
              </a:rPr>
              <a:t>Et </a:t>
            </a:r>
            <a:r>
              <a:rPr lang="da-DK" b="1" dirty="0" err="1">
                <a:solidFill>
                  <a:schemeClr val="bg1"/>
                </a:solidFill>
              </a:rPr>
              <a:t>missionalt</a:t>
            </a:r>
            <a:r>
              <a:rPr lang="da-DK" b="1" dirty="0">
                <a:solidFill>
                  <a:schemeClr val="bg1"/>
                </a:solidFill>
              </a:rPr>
              <a:t> blad </a:t>
            </a:r>
            <a:r>
              <a:rPr lang="da-DK" dirty="0">
                <a:solidFill>
                  <a:schemeClr val="bg1"/>
                </a:solidFill>
              </a:rPr>
              <a:t>- spejderforældre, gospelkor/-forældre</a:t>
            </a:r>
            <a:r>
              <a:rPr lang="mr-IN" dirty="0">
                <a:solidFill>
                  <a:schemeClr val="bg1"/>
                </a:solidFill>
              </a:rPr>
              <a:t>…</a:t>
            </a:r>
            <a:endParaRPr lang="da-DK" dirty="0">
              <a:solidFill>
                <a:schemeClr val="bg1"/>
              </a:solidFill>
            </a:endParaRPr>
          </a:p>
          <a:p>
            <a:r>
              <a:rPr lang="da-DK" b="1" dirty="0">
                <a:solidFill>
                  <a:schemeClr val="bg1"/>
                </a:solidFill>
              </a:rPr>
              <a:t>Sammenhængskraft</a:t>
            </a:r>
            <a:r>
              <a:rPr lang="da-DK" dirty="0">
                <a:solidFill>
                  <a:schemeClr val="bg1"/>
                </a:solidFill>
              </a:rPr>
              <a:t> og </a:t>
            </a:r>
            <a:r>
              <a:rPr lang="da-DK" b="1" dirty="0">
                <a:solidFill>
                  <a:schemeClr val="bg1"/>
                </a:solidFill>
              </a:rPr>
              <a:t>identitetsskabende</a:t>
            </a:r>
            <a:r>
              <a:rPr lang="da-DK" dirty="0">
                <a:solidFill>
                  <a:schemeClr val="bg1"/>
                </a:solidFill>
              </a:rPr>
              <a:t> - for baptister og om baptister</a:t>
            </a:r>
          </a:p>
          <a:p>
            <a:r>
              <a:rPr lang="da-DK" dirty="0">
                <a:solidFill>
                  <a:schemeClr val="bg1"/>
                </a:solidFill>
              </a:rPr>
              <a:t>Skal vi vælge fokus?</a:t>
            </a:r>
          </a:p>
          <a:p>
            <a:r>
              <a:rPr lang="da-DK" dirty="0">
                <a:solidFill>
                  <a:schemeClr val="bg1"/>
                </a:solidFill>
              </a:rPr>
              <a:t>Hvad har I talt om i jeres menighed?</a:t>
            </a:r>
          </a:p>
          <a:p>
            <a:endParaRPr lang="da-DK" dirty="0"/>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55239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Hvad vil vi med </a:t>
            </a:r>
            <a:r>
              <a:rPr lang="da-DK" dirty="0" err="1">
                <a:solidFill>
                  <a:schemeClr val="bg1"/>
                </a:solidFill>
              </a:rPr>
              <a:t>baptist.dk</a:t>
            </a:r>
            <a:r>
              <a:rPr lang="da-DK" dirty="0">
                <a:solidFill>
                  <a:schemeClr val="bg1"/>
                </a:solidFill>
              </a:rPr>
              <a:t>? </a:t>
            </a:r>
            <a:r>
              <a:rPr lang="da-DK" b="1" dirty="0">
                <a:solidFill>
                  <a:schemeClr val="bg1"/>
                </a:solidFill>
              </a:rPr>
              <a:t>Indhold</a:t>
            </a:r>
          </a:p>
        </p:txBody>
      </p:sp>
      <p:sp>
        <p:nvSpPr>
          <p:cNvPr id="2" name="Pladsholder til indhold 1"/>
          <p:cNvSpPr>
            <a:spLocks noGrp="1"/>
          </p:cNvSpPr>
          <p:nvPr>
            <p:ph idx="1"/>
          </p:nvPr>
        </p:nvSpPr>
        <p:spPr>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lnSpcReduction="10000"/>
          </a:bodyPr>
          <a:lstStyle/>
          <a:p>
            <a:pPr marL="0" indent="0">
              <a:buNone/>
            </a:pPr>
            <a:r>
              <a:rPr lang="da-DK" dirty="0">
                <a:solidFill>
                  <a:schemeClr val="bg1"/>
                </a:solidFill>
              </a:rPr>
              <a:t>Vi laver en læser-undersøgelse for at afklare, hvilke artikler der bliver læst mest. Både i det trykte blad og på nettet.</a:t>
            </a:r>
          </a:p>
          <a:p>
            <a:pPr marL="0" indent="0">
              <a:buNone/>
            </a:pPr>
            <a:r>
              <a:rPr lang="da-DK" dirty="0">
                <a:solidFill>
                  <a:schemeClr val="bg1"/>
                </a:solidFill>
              </a:rPr>
              <a:t>Anne Gjerrild og Casey </a:t>
            </a:r>
            <a:r>
              <a:rPr lang="da-DK" dirty="0" err="1">
                <a:solidFill>
                  <a:schemeClr val="bg1"/>
                </a:solidFill>
              </a:rPr>
              <a:t>Tuminello</a:t>
            </a:r>
            <a:r>
              <a:rPr lang="da-DK" dirty="0">
                <a:solidFill>
                  <a:schemeClr val="bg1"/>
                </a:solidFill>
              </a:rPr>
              <a:t> fra Kristuskirken/</a:t>
            </a:r>
            <a:r>
              <a:rPr lang="da-DK" dirty="0" err="1">
                <a:solidFill>
                  <a:schemeClr val="bg1"/>
                </a:solidFill>
              </a:rPr>
              <a:t>regen</a:t>
            </a:r>
            <a:r>
              <a:rPr lang="da-DK" dirty="0">
                <a:solidFill>
                  <a:schemeClr val="bg1"/>
                </a:solidFill>
              </a:rPr>
              <a:t> hjælper med det.</a:t>
            </a:r>
          </a:p>
          <a:p>
            <a:pPr marL="0" indent="0">
              <a:buNone/>
            </a:pPr>
            <a:r>
              <a:rPr lang="da-DK" dirty="0">
                <a:solidFill>
                  <a:schemeClr val="bg1"/>
                </a:solidFill>
              </a:rPr>
              <a:t>Svar på spørgeskemaet, når du får det: </a:t>
            </a:r>
          </a:p>
          <a:p>
            <a:pPr lvl="1"/>
            <a:r>
              <a:rPr lang="da-DK" dirty="0" err="1">
                <a:solidFill>
                  <a:schemeClr val="bg1"/>
                </a:solidFill>
              </a:rPr>
              <a:t>BaptistKirkens</a:t>
            </a:r>
            <a:r>
              <a:rPr lang="da-DK" dirty="0">
                <a:solidFill>
                  <a:schemeClr val="bg1"/>
                </a:solidFill>
              </a:rPr>
              <a:t> nyhedsbrev</a:t>
            </a:r>
          </a:p>
          <a:p>
            <a:pPr lvl="1"/>
            <a:r>
              <a:rPr lang="da-DK" dirty="0">
                <a:solidFill>
                  <a:schemeClr val="bg1"/>
                </a:solidFill>
              </a:rPr>
              <a:t>Din menigheds nyhedsbrev</a:t>
            </a:r>
          </a:p>
          <a:p>
            <a:pPr lvl="1"/>
            <a:r>
              <a:rPr lang="da-DK" dirty="0">
                <a:solidFill>
                  <a:schemeClr val="bg1"/>
                </a:solidFill>
              </a:rPr>
              <a:t>Via link i bladet</a:t>
            </a:r>
          </a:p>
          <a:p>
            <a:pPr lvl="1"/>
            <a:r>
              <a:rPr lang="da-DK" dirty="0">
                <a:solidFill>
                  <a:schemeClr val="bg1"/>
                </a:solidFill>
              </a:rPr>
              <a:t>På spørgeskemaet, som du kan få med hjem fra LK2.</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63586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b="1" dirty="0">
                <a:solidFill>
                  <a:schemeClr val="bg1"/>
                </a:solidFill>
              </a:rPr>
              <a:t>Økonomi i det trykte blad!</a:t>
            </a:r>
          </a:p>
        </p:txBody>
      </p:sp>
      <p:sp>
        <p:nvSpPr>
          <p:cNvPr id="2" name="Pladsholder til indhold 1"/>
          <p:cNvSpPr>
            <a:spLocks noGrp="1"/>
          </p:cNvSpPr>
          <p:nvPr>
            <p:ph idx="1"/>
          </p:nvPr>
        </p:nvSpPr>
        <p:spPr>
          <a:xfrm>
            <a:off x="609600" y="1600201"/>
            <a:ext cx="10972800" cy="4853136"/>
          </a:xfrm>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a:bodyPr>
          <a:lstStyle/>
          <a:p>
            <a:pPr marL="0" indent="0">
              <a:buNone/>
            </a:pPr>
            <a:r>
              <a:rPr lang="da-DK" b="1" dirty="0">
                <a:solidFill>
                  <a:schemeClr val="bg1"/>
                </a:solidFill>
              </a:rPr>
              <a:t>Vi vil under alle omstændigheder have udgifter til en redaktion og en redaktionssekretær.  Min. 100.000 kr. om året.</a:t>
            </a:r>
          </a:p>
          <a:p>
            <a:endParaRPr lang="da-DK" sz="2000" dirty="0">
              <a:solidFill>
                <a:schemeClr val="bg1"/>
              </a:solidFill>
            </a:endParaRPr>
          </a:p>
          <a:p>
            <a:r>
              <a:rPr lang="da-DK" dirty="0">
                <a:solidFill>
                  <a:schemeClr val="bg1"/>
                </a:solidFill>
              </a:rPr>
              <a:t>De første 1000 blade koster 22,02 kr. pr. blad, i trykning og forsendelse. Dertil kommer ca. 15 kr. i redaktionsudgifter</a:t>
            </a:r>
            <a:r>
              <a:rPr lang="da-DK" b="1" dirty="0">
                <a:solidFill>
                  <a:schemeClr val="bg1"/>
                </a:solidFill>
              </a:rPr>
              <a:t>.</a:t>
            </a:r>
            <a:endParaRPr lang="da-DK" dirty="0">
              <a:solidFill>
                <a:schemeClr val="bg1"/>
              </a:solidFill>
            </a:endParaRPr>
          </a:p>
          <a:p>
            <a:r>
              <a:rPr lang="da-DK" dirty="0">
                <a:solidFill>
                  <a:schemeClr val="bg1"/>
                </a:solidFill>
              </a:rPr>
              <a:t>Efter de første 1500 blade koster hver blad, vi sender </a:t>
            </a:r>
            <a:br>
              <a:rPr lang="da-DK" dirty="0">
                <a:solidFill>
                  <a:schemeClr val="bg1"/>
                </a:solidFill>
              </a:rPr>
            </a:br>
            <a:r>
              <a:rPr lang="da-DK" dirty="0">
                <a:solidFill>
                  <a:schemeClr val="bg1"/>
                </a:solidFill>
              </a:rPr>
              <a:t>ud med posten, 6,43 kr. </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82448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Hvad vil vi med </a:t>
            </a:r>
            <a:r>
              <a:rPr lang="da-DK" dirty="0" err="1">
                <a:solidFill>
                  <a:schemeClr val="bg1"/>
                </a:solidFill>
              </a:rPr>
              <a:t>baptist.dk</a:t>
            </a:r>
            <a:r>
              <a:rPr lang="da-DK" dirty="0">
                <a:solidFill>
                  <a:schemeClr val="bg1"/>
                </a:solidFill>
              </a:rPr>
              <a:t>?  </a:t>
            </a:r>
            <a:r>
              <a:rPr lang="da-DK" b="1" dirty="0">
                <a:solidFill>
                  <a:schemeClr val="bg1"/>
                </a:solidFill>
              </a:rPr>
              <a:t>Økonomi</a:t>
            </a:r>
          </a:p>
        </p:txBody>
      </p:sp>
      <p:sp>
        <p:nvSpPr>
          <p:cNvPr id="2" name="Pladsholder til indhold 1"/>
          <p:cNvSpPr>
            <a:spLocks noGrp="1"/>
          </p:cNvSpPr>
          <p:nvPr>
            <p:ph idx="1"/>
          </p:nvPr>
        </p:nvSpPr>
        <p:spPr>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a:bodyPr>
          <a:lstStyle/>
          <a:p>
            <a:pPr marL="0" indent="0">
              <a:buNone/>
            </a:pPr>
            <a:r>
              <a:rPr lang="da-DK" b="1" dirty="0">
                <a:solidFill>
                  <a:schemeClr val="bg1"/>
                </a:solidFill>
              </a:rPr>
              <a:t>Den reelle besparelse er 69.588 kr. pr. blad vi ikke laver, trykker og sender ud med posten.</a:t>
            </a:r>
          </a:p>
          <a:p>
            <a:pPr marL="0" indent="0">
              <a:buNone/>
            </a:pPr>
            <a:r>
              <a:rPr lang="da-DK" dirty="0">
                <a:solidFill>
                  <a:schemeClr val="bg1"/>
                </a:solidFill>
              </a:rPr>
              <a:t>Derfor anbefaler ledelsen, at vi skærer i antallet af numre, med mindre menighederne forpligter sig på at betale.</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94221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Flere muligheder for fremtidens </a:t>
            </a:r>
            <a:r>
              <a:rPr lang="da-DK" dirty="0" err="1">
                <a:solidFill>
                  <a:schemeClr val="bg1"/>
                </a:solidFill>
              </a:rPr>
              <a:t>baptist.dk</a:t>
            </a:r>
            <a:endParaRPr lang="da-DK" dirty="0">
              <a:solidFill>
                <a:schemeClr val="bg1"/>
              </a:solidFill>
            </a:endParaRPr>
          </a:p>
        </p:txBody>
      </p:sp>
      <p:sp>
        <p:nvSpPr>
          <p:cNvPr id="2" name="Pladsholder til indhold 1"/>
          <p:cNvSpPr>
            <a:spLocks noGrp="1"/>
          </p:cNvSpPr>
          <p:nvPr>
            <p:ph idx="1"/>
          </p:nvPr>
        </p:nvSpPr>
        <p:spPr>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lnSpcReduction="10000"/>
          </a:bodyPr>
          <a:lstStyle/>
          <a:p>
            <a:pPr marL="514350" lvl="0" indent="-514350">
              <a:buAutoNum type="arabicParenR"/>
            </a:pPr>
            <a:r>
              <a:rPr lang="da-DK" dirty="0">
                <a:solidFill>
                  <a:schemeClr val="bg1"/>
                </a:solidFill>
              </a:rPr>
              <a:t>Vi kan beslutte at fortsætte uændret. Pris: 490.000 kr./året. Så skal vi skaffe flere penge end nu. </a:t>
            </a:r>
            <a:r>
              <a:rPr lang="da-DK" i="1" dirty="0">
                <a:solidFill>
                  <a:schemeClr val="bg1"/>
                </a:solidFill>
              </a:rPr>
              <a:t>Spørgsmål: Vil menighederne betale? Vil dem, der allerede giver?</a:t>
            </a:r>
          </a:p>
          <a:p>
            <a:pPr marL="514350" lvl="0" indent="-514350">
              <a:buAutoNum type="arabicParenR"/>
            </a:pPr>
            <a:endParaRPr lang="da-DK" dirty="0">
              <a:solidFill>
                <a:schemeClr val="bg1"/>
              </a:solidFill>
            </a:endParaRPr>
          </a:p>
          <a:p>
            <a:pPr marL="514350" lvl="0" indent="-514350">
              <a:buAutoNum type="arabicParenR"/>
            </a:pPr>
            <a:r>
              <a:rPr lang="da-DK" dirty="0">
                <a:solidFill>
                  <a:schemeClr val="bg1"/>
                </a:solidFill>
              </a:rPr>
              <a:t>Vi kan vælge, at bladet skal blive til et rent web-magasin og ikke trykkes og udsendes. Pris: Min. 110.000 kr. til redaktør og redaktionssekretær. </a:t>
            </a:r>
            <a:r>
              <a:rPr lang="da-DK" i="1" dirty="0">
                <a:solidFill>
                  <a:schemeClr val="bg1"/>
                </a:solidFill>
              </a:rPr>
              <a:t>Spørgsmål: Besparelsen er stor, men vil giverne så fortsat betale? Og hvad med læsere uden computer?</a:t>
            </a:r>
            <a:r>
              <a:rPr lang="da-DK" dirty="0">
                <a:solidFill>
                  <a:schemeClr val="bg1"/>
                </a:solidFill>
              </a:rPr>
              <a:t> </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83997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Dagsorden LK2-2017</a:t>
            </a:r>
          </a:p>
        </p:txBody>
      </p:sp>
      <p:sp>
        <p:nvSpPr>
          <p:cNvPr id="2" name="Pladsholder til indhold 1"/>
          <p:cNvSpPr>
            <a:spLocks noGrp="1"/>
          </p:cNvSpPr>
          <p:nvPr>
            <p:ph idx="1"/>
          </p:nvPr>
        </p:nvSpPr>
        <p:spPr>
          <a:xfrm>
            <a:off x="609600" y="1306588"/>
            <a:ext cx="10972800" cy="5257799"/>
          </a:xfrm>
        </p:spPr>
        <p:txBody>
          <a:bodyPr>
            <a:normAutofit fontScale="92500" lnSpcReduction="10000"/>
          </a:bodyPr>
          <a:lstStyle/>
          <a:p>
            <a:pPr marL="0" lvl="0" indent="0">
              <a:buNone/>
            </a:pPr>
            <a:r>
              <a:rPr lang="da-DK" dirty="0">
                <a:solidFill>
                  <a:schemeClr val="bg1"/>
                </a:solidFill>
              </a:rPr>
              <a:t>Pkt. 5 Orientering om den fremsatte lov for trossamfund udenfor Folkekirken.</a:t>
            </a:r>
          </a:p>
          <a:p>
            <a:pPr marL="0" indent="0">
              <a:buNone/>
            </a:pPr>
            <a:r>
              <a:rPr lang="da-DK" dirty="0">
                <a:solidFill>
                  <a:schemeClr val="bg1"/>
                </a:solidFill>
              </a:rPr>
              <a:t> </a:t>
            </a:r>
          </a:p>
          <a:p>
            <a:pPr marL="0" indent="0">
              <a:buNone/>
            </a:pPr>
            <a:r>
              <a:rPr lang="da-DK" dirty="0">
                <a:solidFill>
                  <a:schemeClr val="bg1"/>
                </a:solidFill>
              </a:rPr>
              <a:t>Kalender: </a:t>
            </a:r>
          </a:p>
          <a:p>
            <a:pPr marL="0" indent="0">
              <a:buNone/>
            </a:pPr>
            <a:r>
              <a:rPr lang="da-DK" dirty="0">
                <a:solidFill>
                  <a:schemeClr val="bg1"/>
                </a:solidFill>
              </a:rPr>
              <a:t>Temadag om International Mission d. 7. april 2018 kl. 10-16 i Aarhus</a:t>
            </a:r>
          </a:p>
          <a:p>
            <a:pPr marL="0" indent="0">
              <a:buNone/>
            </a:pPr>
            <a:r>
              <a:rPr lang="da-DK" dirty="0">
                <a:solidFill>
                  <a:schemeClr val="bg1"/>
                </a:solidFill>
              </a:rPr>
              <a:t>LK1: 25. og 26. juli 2018 på Lindenborg</a:t>
            </a:r>
          </a:p>
          <a:p>
            <a:pPr marL="0" indent="0">
              <a:buNone/>
            </a:pPr>
            <a:r>
              <a:rPr lang="da-DK" dirty="0">
                <a:solidFill>
                  <a:schemeClr val="bg1"/>
                </a:solidFill>
              </a:rPr>
              <a:t>Temadag om børn og unge 29. september 2018 i Odense</a:t>
            </a:r>
          </a:p>
          <a:p>
            <a:pPr marL="0" indent="0">
              <a:buNone/>
            </a:pPr>
            <a:r>
              <a:rPr lang="da-DK" dirty="0">
                <a:solidFill>
                  <a:schemeClr val="bg1"/>
                </a:solidFill>
              </a:rPr>
              <a:t>LK2: 24. november 2018 i Vejle</a:t>
            </a:r>
          </a:p>
          <a:p>
            <a:pPr marL="0" indent="0">
              <a:buNone/>
            </a:pPr>
            <a:r>
              <a:rPr lang="da-DK" dirty="0">
                <a:solidFill>
                  <a:schemeClr val="bg1"/>
                </a:solidFill>
              </a:rPr>
              <a:t> </a:t>
            </a:r>
          </a:p>
          <a:p>
            <a:pPr marL="0" lvl="0" indent="0">
              <a:buNone/>
            </a:pPr>
            <a:r>
              <a:rPr lang="da-DK" dirty="0">
                <a:solidFill>
                  <a:schemeClr val="bg1"/>
                </a:solidFill>
              </a:rPr>
              <a:t>Pkt. 6 Eventuelt</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6474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Flere muligheder for fremtidens </a:t>
            </a:r>
            <a:r>
              <a:rPr lang="da-DK" dirty="0" err="1">
                <a:solidFill>
                  <a:schemeClr val="bg1"/>
                </a:solidFill>
              </a:rPr>
              <a:t>baptist.dk</a:t>
            </a:r>
            <a:endParaRPr lang="da-DK" dirty="0">
              <a:solidFill>
                <a:schemeClr val="bg1"/>
              </a:solidFill>
            </a:endParaRPr>
          </a:p>
        </p:txBody>
      </p:sp>
      <p:sp>
        <p:nvSpPr>
          <p:cNvPr id="2" name="Pladsholder til indhold 1"/>
          <p:cNvSpPr>
            <a:spLocks noGrp="1"/>
          </p:cNvSpPr>
          <p:nvPr>
            <p:ph idx="1"/>
          </p:nvPr>
        </p:nvSpPr>
        <p:spPr>
          <a:xfrm>
            <a:off x="609600" y="1600201"/>
            <a:ext cx="9590856" cy="4853136"/>
          </a:xfrm>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a:bodyPr>
          <a:lstStyle/>
          <a:p>
            <a:pPr marL="0" lvl="0" indent="0">
              <a:buNone/>
            </a:pPr>
            <a:r>
              <a:rPr lang="da-DK" dirty="0">
                <a:solidFill>
                  <a:schemeClr val="bg1"/>
                </a:solidFill>
              </a:rPr>
              <a:t>3) Vi kan trykke som nu og sende bladene til menighederne.</a:t>
            </a:r>
            <a:br>
              <a:rPr lang="da-DK" dirty="0">
                <a:solidFill>
                  <a:schemeClr val="bg1"/>
                </a:solidFill>
              </a:rPr>
            </a:br>
            <a:r>
              <a:rPr lang="da-DK" dirty="0">
                <a:solidFill>
                  <a:schemeClr val="bg1"/>
                </a:solidFill>
              </a:rPr>
              <a:t>Pris: 405.000 kr. </a:t>
            </a:r>
            <a:r>
              <a:rPr lang="da-DK" i="1" dirty="0">
                <a:solidFill>
                  <a:schemeClr val="bg1"/>
                </a:solidFill>
              </a:rPr>
              <a:t>Spørgsmål: Besparelsen er begrænset, og hvor mange læsere vil vi miste?</a:t>
            </a:r>
          </a:p>
          <a:p>
            <a:pPr marL="0" lvl="0" indent="0">
              <a:buNone/>
            </a:pPr>
            <a:endParaRPr lang="da-DK" sz="2200" dirty="0">
              <a:solidFill>
                <a:schemeClr val="bg1"/>
              </a:solidFill>
            </a:endParaRP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25287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Flere muligheder for fremtidens </a:t>
            </a:r>
            <a:r>
              <a:rPr lang="da-DK" dirty="0" err="1">
                <a:solidFill>
                  <a:schemeClr val="bg1"/>
                </a:solidFill>
              </a:rPr>
              <a:t>baptist.dk</a:t>
            </a:r>
            <a:endParaRPr lang="da-DK" dirty="0">
              <a:solidFill>
                <a:schemeClr val="bg1"/>
              </a:solidFill>
            </a:endParaRPr>
          </a:p>
        </p:txBody>
      </p:sp>
      <p:sp>
        <p:nvSpPr>
          <p:cNvPr id="2" name="Pladsholder til indhold 1"/>
          <p:cNvSpPr>
            <a:spLocks noGrp="1"/>
          </p:cNvSpPr>
          <p:nvPr>
            <p:ph idx="1"/>
          </p:nvPr>
        </p:nvSpPr>
        <p:spPr>
          <a:xfrm>
            <a:off x="609600" y="1600201"/>
            <a:ext cx="9590856" cy="4853136"/>
          </a:xfrm>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fontScale="92500"/>
          </a:bodyPr>
          <a:lstStyle/>
          <a:p>
            <a:pPr marL="0" lvl="0" indent="0">
              <a:buNone/>
            </a:pPr>
            <a:r>
              <a:rPr lang="da-DK" dirty="0">
                <a:solidFill>
                  <a:schemeClr val="bg1"/>
                </a:solidFill>
              </a:rPr>
              <a:t>4) Vi kan bruge flere ressourcer på at lave et spændende webmagasin. Udvalgte artikler herfra kan udgives i fire årlige blade, som dels kan indeholde artikler fra web-magasinet og dels nye artikler, planlagt af en ny web-redaktion. De fire blade sendes fortsat ud med posten. Pris: 375.000 kr. Denne model kan sikkert realiseret fra 2019, og i 2018 udkommer </a:t>
            </a:r>
            <a:r>
              <a:rPr lang="da-DK" u="sng" dirty="0">
                <a:solidFill>
                  <a:schemeClr val="bg1"/>
                </a:solidFill>
                <a:hlinkClick r:id="rId4"/>
              </a:rPr>
              <a:t>baptist.dk</a:t>
            </a:r>
            <a:r>
              <a:rPr lang="da-DK" dirty="0">
                <a:solidFill>
                  <a:schemeClr val="bg1"/>
                </a:solidFill>
              </a:rPr>
              <a:t> som hidtil med f.eks. fem numre. </a:t>
            </a:r>
          </a:p>
          <a:p>
            <a:pPr marL="0" lvl="0" indent="0">
              <a:buNone/>
            </a:pPr>
            <a:r>
              <a:rPr lang="da-DK" i="1" dirty="0">
                <a:solidFill>
                  <a:schemeClr val="bg1"/>
                </a:solidFill>
              </a:rPr>
              <a:t>Spørgsmål: Kan vi sammensætte en web-redaktion med stærk repræsentation af unge. Og vil giverne fortsat betale for færre blade?</a:t>
            </a:r>
            <a:endParaRPr lang="da-DK" dirty="0">
              <a:solidFill>
                <a:schemeClr val="bg1"/>
              </a:solidFill>
            </a:endParaRP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53110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Hvordan kan vi skaffe flere penge?</a:t>
            </a:r>
          </a:p>
        </p:txBody>
      </p:sp>
      <p:sp>
        <p:nvSpPr>
          <p:cNvPr id="2" name="Pladsholder til indhold 1"/>
          <p:cNvSpPr>
            <a:spLocks noGrp="1"/>
          </p:cNvSpPr>
          <p:nvPr>
            <p:ph idx="1"/>
          </p:nvPr>
        </p:nvSpPr>
        <p:spPr>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a:bodyPr>
          <a:lstStyle/>
          <a:p>
            <a:r>
              <a:rPr lang="da-DK" dirty="0">
                <a:solidFill>
                  <a:schemeClr val="bg1"/>
                </a:solidFill>
              </a:rPr>
              <a:t>Flere menighedsabonnementer?</a:t>
            </a:r>
          </a:p>
          <a:p>
            <a:r>
              <a:rPr lang="da-DK" dirty="0">
                <a:solidFill>
                  <a:schemeClr val="bg1"/>
                </a:solidFill>
              </a:rPr>
              <a:t>De, der betaler, er dem, der glæder sig over </a:t>
            </a:r>
            <a:r>
              <a:rPr lang="da-DK" dirty="0" err="1">
                <a:solidFill>
                  <a:schemeClr val="bg1"/>
                </a:solidFill>
              </a:rPr>
              <a:t>baptist.dk</a:t>
            </a:r>
            <a:r>
              <a:rPr lang="da-DK" dirty="0">
                <a:solidFill>
                  <a:schemeClr val="bg1"/>
                </a:solidFill>
              </a:rPr>
              <a:t> og ser missionen i bladet. Vil de betale mere?</a:t>
            </a:r>
          </a:p>
          <a:p>
            <a:r>
              <a:rPr lang="da-DK" dirty="0">
                <a:solidFill>
                  <a:schemeClr val="bg1"/>
                </a:solidFill>
              </a:rPr>
              <a:t>Flere, der vil testamentere penge til </a:t>
            </a:r>
            <a:r>
              <a:rPr lang="da-DK" dirty="0" err="1">
                <a:solidFill>
                  <a:schemeClr val="bg1"/>
                </a:solidFill>
              </a:rPr>
              <a:t>baptist.dk</a:t>
            </a:r>
            <a:r>
              <a:rPr lang="da-DK" dirty="0">
                <a:solidFill>
                  <a:schemeClr val="bg1"/>
                </a:solidFill>
              </a:rPr>
              <a:t>?</a:t>
            </a:r>
          </a:p>
          <a:p>
            <a:r>
              <a:rPr lang="da-DK" dirty="0">
                <a:solidFill>
                  <a:schemeClr val="bg1"/>
                </a:solidFill>
              </a:rPr>
              <a:t>Hvordan kan vi få dem, der læser bladet digitalt, til at betale?</a:t>
            </a:r>
          </a:p>
          <a:p>
            <a:r>
              <a:rPr lang="da-DK" dirty="0">
                <a:solidFill>
                  <a:schemeClr val="bg1"/>
                </a:solidFill>
              </a:rPr>
              <a:t>Vi har 600.000 kr. stående til kommunikation. </a:t>
            </a:r>
          </a:p>
          <a:p>
            <a:pPr marL="0" indent="0">
              <a:buNone/>
            </a:pPr>
            <a:r>
              <a:rPr lang="da-DK" dirty="0">
                <a:solidFill>
                  <a:schemeClr val="bg1"/>
                </a:solidFill>
              </a:rPr>
              <a:t>    </a:t>
            </a:r>
            <a:r>
              <a:rPr lang="da-DK" i="1" dirty="0">
                <a:solidFill>
                  <a:schemeClr val="bg1"/>
                </a:solidFill>
              </a:rPr>
              <a:t>Skal vi bruge af dem?</a:t>
            </a:r>
          </a:p>
          <a:p>
            <a:endParaRPr lang="da-DK" dirty="0">
              <a:solidFill>
                <a:schemeClr val="bg1"/>
              </a:solidFill>
            </a:endParaRP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1229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normAutofit/>
          </a:bodyPr>
          <a:lstStyle/>
          <a:p>
            <a:r>
              <a:rPr lang="da-DK" dirty="0">
                <a:solidFill>
                  <a:schemeClr val="bg1"/>
                </a:solidFill>
              </a:rPr>
              <a:t>Dagsorden LK2-2017</a:t>
            </a:r>
          </a:p>
        </p:txBody>
      </p:sp>
      <p:sp>
        <p:nvSpPr>
          <p:cNvPr id="2" name="Pladsholder til indhold 1"/>
          <p:cNvSpPr>
            <a:spLocks noGrp="1"/>
          </p:cNvSpPr>
          <p:nvPr>
            <p:ph idx="1"/>
          </p:nvPr>
        </p:nvSpPr>
        <p:spPr>
          <a:xfrm>
            <a:off x="609600" y="1600201"/>
            <a:ext cx="10972800" cy="4853136"/>
          </a:xfrm>
        </p:spPr>
        <p:txBody>
          <a:bodyPr>
            <a:normAutofit/>
          </a:bodyPr>
          <a:lstStyle/>
          <a:p>
            <a:pPr marL="0" indent="0">
              <a:buNone/>
            </a:pPr>
            <a:r>
              <a:rPr lang="da-DK" dirty="0">
                <a:solidFill>
                  <a:schemeClr val="bg1"/>
                </a:solidFill>
              </a:rPr>
              <a:t>Pkt. 4. Præster og menigheder</a:t>
            </a:r>
          </a:p>
          <a:p>
            <a:pPr marL="0" indent="0">
              <a:buNone/>
            </a:pPr>
            <a:r>
              <a:rPr lang="da-DK" dirty="0">
                <a:solidFill>
                  <a:schemeClr val="bg1"/>
                </a:solidFill>
              </a:rPr>
              <a:t>	Vejledende retningslinjer for studerendes </a:t>
            </a:r>
          </a:p>
          <a:p>
            <a:pPr marL="0" indent="0">
              <a:buNone/>
            </a:pPr>
            <a:r>
              <a:rPr lang="da-DK" dirty="0">
                <a:solidFill>
                  <a:schemeClr val="bg1"/>
                </a:solidFill>
              </a:rPr>
              <a:t>	praktikophold i menigheder, udleveres på mødet.</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8060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Vedtaget på LK1</a:t>
            </a:r>
          </a:p>
        </p:txBody>
      </p:sp>
      <p:sp>
        <p:nvSpPr>
          <p:cNvPr id="2" name="Pladsholder til indhold 1"/>
          <p:cNvSpPr>
            <a:spLocks noGrp="1"/>
          </p:cNvSpPr>
          <p:nvPr>
            <p:ph idx="1"/>
          </p:nvPr>
        </p:nvSpPr>
        <p:spPr/>
        <p:txBody>
          <a:bodyPr/>
          <a:lstStyle/>
          <a:p>
            <a:pPr marL="0" indent="0">
              <a:buNone/>
            </a:pPr>
            <a:r>
              <a:rPr lang="da-DK" b="1" u="sng" dirty="0">
                <a:solidFill>
                  <a:schemeClr val="bg1"/>
                </a:solidFill>
              </a:rPr>
              <a:t>Støtte til studerende på BA-niveau på ikke-SU-berettigede teologiske uddannelser i en forsøgsperiode</a:t>
            </a:r>
            <a:r>
              <a:rPr lang="da-DK" u="sng" dirty="0">
                <a:solidFill>
                  <a:schemeClr val="bg1"/>
                </a:solidFill>
              </a:rPr>
              <a:t>.</a:t>
            </a:r>
            <a:endParaRPr lang="da-DK" dirty="0">
              <a:solidFill>
                <a:schemeClr val="bg1"/>
              </a:solidFill>
            </a:endParaRPr>
          </a:p>
          <a:p>
            <a:pPr marL="0" indent="0">
              <a:buNone/>
            </a:pPr>
            <a:r>
              <a:rPr lang="da-DK" dirty="0">
                <a:solidFill>
                  <a:schemeClr val="bg1"/>
                </a:solidFill>
              </a:rPr>
              <a:t>I en forsøgsperiode stiller </a:t>
            </a:r>
            <a:r>
              <a:rPr lang="da-DK" dirty="0" err="1">
                <a:solidFill>
                  <a:schemeClr val="bg1"/>
                </a:solidFill>
              </a:rPr>
              <a:t>BaptistKirken</a:t>
            </a:r>
            <a:r>
              <a:rPr lang="da-DK" dirty="0">
                <a:solidFill>
                  <a:schemeClr val="bg1"/>
                </a:solidFill>
              </a:rPr>
              <a:t> ressourcer til rådighed for maksimalt to studerende (2.500 kr. pr. måned pr. person) svarende til kr. 120.000 i en toårig periode. Midlerne tages fra </a:t>
            </a:r>
            <a:r>
              <a:rPr lang="da-DK" dirty="0" err="1">
                <a:solidFill>
                  <a:schemeClr val="bg1"/>
                </a:solidFill>
              </a:rPr>
              <a:t>BiDs</a:t>
            </a:r>
            <a:r>
              <a:rPr lang="da-DK" dirty="0">
                <a:solidFill>
                  <a:schemeClr val="bg1"/>
                </a:solidFill>
              </a:rPr>
              <a:t> uddannelsesmidler.</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67184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b="1" dirty="0">
                <a:solidFill>
                  <a:schemeClr val="bg1"/>
                </a:solidFill>
              </a:rPr>
              <a:t>Vejledende retningslinjer</a:t>
            </a:r>
            <a:endParaRPr lang="da-DK" dirty="0">
              <a:solidFill>
                <a:schemeClr val="bg1"/>
              </a:solidFill>
            </a:endParaRPr>
          </a:p>
        </p:txBody>
      </p:sp>
      <p:sp>
        <p:nvSpPr>
          <p:cNvPr id="2" name="Pladsholder til indhold 1"/>
          <p:cNvSpPr>
            <a:spLocks noGrp="1"/>
          </p:cNvSpPr>
          <p:nvPr>
            <p:ph idx="1"/>
          </p:nvPr>
        </p:nvSpPr>
        <p:spPr/>
        <p:txBody>
          <a:bodyPr>
            <a:normAutofit/>
          </a:bodyPr>
          <a:lstStyle/>
          <a:p>
            <a:pPr marL="0" lvl="0" indent="0">
              <a:buNone/>
            </a:pPr>
            <a:r>
              <a:rPr lang="da-DK" b="1" dirty="0">
                <a:solidFill>
                  <a:schemeClr val="bg1"/>
                </a:solidFill>
              </a:rPr>
              <a:t>1) Ansættelsesaftale og omfang</a:t>
            </a:r>
            <a:endParaRPr lang="da-DK" dirty="0">
              <a:solidFill>
                <a:schemeClr val="bg1"/>
              </a:solidFill>
            </a:endParaRPr>
          </a:p>
          <a:p>
            <a:pPr marL="0" indent="0">
              <a:buNone/>
            </a:pPr>
            <a:r>
              <a:rPr lang="da-DK" dirty="0">
                <a:solidFill>
                  <a:schemeClr val="bg1"/>
                </a:solidFill>
              </a:rPr>
              <a:t>Der indgås en ansættelsesaftale mellem den studerende og praktikmenigheden.</a:t>
            </a:r>
          </a:p>
          <a:p>
            <a:pPr marL="0" indent="0">
              <a:buNone/>
            </a:pPr>
            <a:r>
              <a:rPr lang="da-DK" dirty="0">
                <a:solidFill>
                  <a:schemeClr val="bg1"/>
                </a:solidFill>
              </a:rPr>
              <a:t>Ansættelsens omfang aftales mellem den studerende og menigheden, men hvis den studerende følger et fuldtidsstudium, anbefales det, at ansættelsen svarer til ca. 20% (1 dag pr. uge) </a:t>
            </a:r>
          </a:p>
          <a:p>
            <a:pPr marL="0" indent="0">
              <a:buNone/>
            </a:pPr>
            <a:r>
              <a:rPr lang="da-DK" dirty="0">
                <a:solidFill>
                  <a:schemeClr val="bg1"/>
                </a:solidFill>
              </a:rPr>
              <a:t>Aflønning følger </a:t>
            </a:r>
            <a:r>
              <a:rPr lang="da-DK" dirty="0" err="1">
                <a:solidFill>
                  <a:schemeClr val="bg1"/>
                </a:solidFill>
              </a:rPr>
              <a:t>BaptistKirkens</a:t>
            </a:r>
            <a:r>
              <a:rPr lang="da-DK" dirty="0">
                <a:solidFill>
                  <a:schemeClr val="bg1"/>
                </a:solidFill>
              </a:rPr>
              <a:t> løntabel.  (Kategori I)</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8493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00456" y="4592044"/>
            <a:ext cx="2290956" cy="240672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b="1" dirty="0">
                <a:solidFill>
                  <a:schemeClr val="bg1"/>
                </a:solidFill>
              </a:rPr>
              <a:t>Vejledende retningslinjer</a:t>
            </a:r>
            <a:endParaRPr lang="da-DK" dirty="0">
              <a:solidFill>
                <a:schemeClr val="bg1"/>
              </a:solidFill>
            </a:endParaRPr>
          </a:p>
        </p:txBody>
      </p:sp>
      <p:sp>
        <p:nvSpPr>
          <p:cNvPr id="2" name="Pladsholder til indhold 1"/>
          <p:cNvSpPr>
            <a:spLocks noGrp="1"/>
          </p:cNvSpPr>
          <p:nvPr>
            <p:ph idx="1"/>
          </p:nvPr>
        </p:nvSpPr>
        <p:spPr/>
        <p:txBody>
          <a:bodyPr>
            <a:normAutofit fontScale="92500" lnSpcReduction="20000"/>
          </a:bodyPr>
          <a:lstStyle/>
          <a:p>
            <a:pPr marL="0" lvl="0" indent="0">
              <a:buNone/>
            </a:pPr>
            <a:r>
              <a:rPr lang="da-DK" b="1" dirty="0">
                <a:solidFill>
                  <a:schemeClr val="bg1"/>
                </a:solidFill>
              </a:rPr>
              <a:t>2) Ansættelsens indhold</a:t>
            </a:r>
            <a:endParaRPr lang="da-DK" dirty="0">
              <a:solidFill>
                <a:schemeClr val="bg1"/>
              </a:solidFill>
            </a:endParaRPr>
          </a:p>
          <a:p>
            <a:pPr marL="0" indent="0">
              <a:buNone/>
            </a:pPr>
            <a:r>
              <a:rPr lang="da-DK" dirty="0">
                <a:solidFill>
                  <a:schemeClr val="bg1"/>
                </a:solidFill>
              </a:rPr>
              <a:t>Den studerende indføres i en række tjenesteområder, der på sigt har med en ’</a:t>
            </a:r>
            <a:r>
              <a:rPr lang="da-DK" dirty="0" err="1">
                <a:solidFill>
                  <a:schemeClr val="bg1"/>
                </a:solidFill>
              </a:rPr>
              <a:t>præste</a:t>
            </a:r>
            <a:r>
              <a:rPr lang="da-DK" dirty="0">
                <a:solidFill>
                  <a:schemeClr val="bg1"/>
                </a:solidFill>
              </a:rPr>
              <a:t>-tjeneste’ at gøre. Menigheden skal opfatte sig selv som ’uddannelsesmenighed’ for den studerende. Menigheden udpeger et medlem af menighedsrådet, som den studerende relaterer til. En sådan relation indebærer andre arbejdsrelaterede dimensioner end mentor-relationen (pkt. 3).</a:t>
            </a:r>
          </a:p>
          <a:p>
            <a:pPr marL="0" indent="0">
              <a:buNone/>
            </a:pPr>
            <a:r>
              <a:rPr lang="da-DK" dirty="0">
                <a:solidFill>
                  <a:schemeClr val="bg1"/>
                </a:solidFill>
              </a:rPr>
              <a:t>Som en del af aftalen skal menigheden og den studerende indgå en aftale om de opgaver og deres omfang, der indgår i praktikaftalen, </a:t>
            </a:r>
          </a:p>
          <a:p>
            <a:pPr marL="0" indent="0">
              <a:buNone/>
            </a:pPr>
            <a:r>
              <a:rPr lang="da-DK" dirty="0">
                <a:solidFill>
                  <a:schemeClr val="bg1"/>
                </a:solidFill>
              </a:rPr>
              <a:t>og som er realistiske i forhold til ansættelsens omfang. (Forventningsafstemning).</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5893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b="1" dirty="0">
                <a:solidFill>
                  <a:schemeClr val="bg1"/>
                </a:solidFill>
              </a:rPr>
              <a:t>Vejledende retningslinjer</a:t>
            </a:r>
            <a:endParaRPr lang="da-DK" dirty="0">
              <a:solidFill>
                <a:schemeClr val="bg1"/>
              </a:solidFill>
            </a:endParaRPr>
          </a:p>
        </p:txBody>
      </p:sp>
      <p:sp>
        <p:nvSpPr>
          <p:cNvPr id="2" name="Pladsholder til indhold 1"/>
          <p:cNvSpPr>
            <a:spLocks noGrp="1"/>
          </p:cNvSpPr>
          <p:nvPr>
            <p:ph idx="1"/>
          </p:nvPr>
        </p:nvSpPr>
        <p:spPr/>
        <p:txBody>
          <a:bodyPr>
            <a:normAutofit/>
          </a:bodyPr>
          <a:lstStyle/>
          <a:p>
            <a:pPr marL="0" lvl="0" indent="0">
              <a:buNone/>
            </a:pPr>
            <a:r>
              <a:rPr lang="da-DK" b="1" dirty="0">
                <a:solidFill>
                  <a:schemeClr val="bg1"/>
                </a:solidFill>
              </a:rPr>
              <a:t>3) Mentorordning</a:t>
            </a:r>
            <a:endParaRPr lang="da-DK" dirty="0">
              <a:solidFill>
                <a:schemeClr val="bg1"/>
              </a:solidFill>
            </a:endParaRPr>
          </a:p>
          <a:p>
            <a:pPr marL="0" indent="0">
              <a:buNone/>
            </a:pPr>
            <a:r>
              <a:rPr lang="da-DK" dirty="0">
                <a:solidFill>
                  <a:schemeClr val="bg1"/>
                </a:solidFill>
              </a:rPr>
              <a:t>Den studerende skal tilbydes en mentor. Det vil ofte være praktikmenighedens præst, der varetager denne opgave. Hvis den studerende indgår aftale med en menighed uden præst, kan der indgås en mentoraftale med præsten fra en anden (nabo) menighed.</a:t>
            </a:r>
          </a:p>
          <a:p>
            <a:pPr marL="0" indent="0">
              <a:buNone/>
            </a:pPr>
            <a:r>
              <a:rPr lang="da-DK" dirty="0">
                <a:solidFill>
                  <a:schemeClr val="bg1"/>
                </a:solidFill>
              </a:rPr>
              <a:t>SALT-uddannelsens mentorvejledning kan i lettere revideret udgave stilles til rådighed for mentorer og studerende.</a:t>
            </a:r>
          </a:p>
          <a:p>
            <a:pPr marL="0" indent="0">
              <a:buNone/>
            </a:pPr>
            <a:endParaRPr lang="da-DK" dirty="0">
              <a:solidFill>
                <a:schemeClr val="bg1"/>
              </a:solidFill>
            </a:endParaRP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04773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b="1" dirty="0">
                <a:solidFill>
                  <a:schemeClr val="bg1"/>
                </a:solidFill>
              </a:rPr>
              <a:t>Vejledende retningslinjer</a:t>
            </a:r>
            <a:endParaRPr lang="da-DK" dirty="0">
              <a:solidFill>
                <a:schemeClr val="bg1"/>
              </a:solidFill>
            </a:endParaRPr>
          </a:p>
        </p:txBody>
      </p:sp>
      <p:sp>
        <p:nvSpPr>
          <p:cNvPr id="2" name="Pladsholder til indhold 1"/>
          <p:cNvSpPr>
            <a:spLocks noGrp="1"/>
          </p:cNvSpPr>
          <p:nvPr>
            <p:ph idx="1"/>
          </p:nvPr>
        </p:nvSpPr>
        <p:spPr/>
        <p:txBody>
          <a:bodyPr>
            <a:normAutofit/>
          </a:bodyPr>
          <a:lstStyle/>
          <a:p>
            <a:pPr marL="0" lvl="0" indent="0">
              <a:buNone/>
            </a:pPr>
            <a:r>
              <a:rPr lang="da-DK" b="1" dirty="0">
                <a:solidFill>
                  <a:schemeClr val="bg1"/>
                </a:solidFill>
              </a:rPr>
              <a:t>4) Andre forhold</a:t>
            </a:r>
            <a:endParaRPr lang="da-DK" dirty="0">
              <a:solidFill>
                <a:schemeClr val="bg1"/>
              </a:solidFill>
            </a:endParaRPr>
          </a:p>
          <a:p>
            <a:pPr marL="0" indent="0">
              <a:buNone/>
            </a:pPr>
            <a:r>
              <a:rPr lang="da-DK" dirty="0">
                <a:solidFill>
                  <a:schemeClr val="bg1"/>
                </a:solidFill>
              </a:rPr>
              <a:t>Baptistkirken i Danmark står gerne til rådighed med støtte og vejledning. Tjeneste- og uddannelsesudvalget, Personaleudvalget og Baptistkirkens ledelse kan på forskellige områder være behjælpelige for den studerende og menighederne.</a:t>
            </a:r>
          </a:p>
          <a:p>
            <a:pPr marL="0" indent="0">
              <a:buNone/>
            </a:pPr>
            <a:r>
              <a:rPr lang="da-DK" dirty="0">
                <a:solidFill>
                  <a:schemeClr val="bg1"/>
                </a:solidFill>
              </a:rPr>
              <a:t>Henvendelse rettes til generalsekretæren, der formidler kontakten til de forskellige aktører.</a:t>
            </a:r>
          </a:p>
          <a:p>
            <a:pPr marL="0" indent="0">
              <a:buNone/>
            </a:pPr>
            <a:r>
              <a:rPr lang="da-DK" dirty="0">
                <a:solidFill>
                  <a:schemeClr val="bg1"/>
                </a:solidFill>
              </a:rPr>
              <a:t>  </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63487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err="1">
                <a:solidFill>
                  <a:schemeClr val="bg1"/>
                </a:solidFill>
              </a:rPr>
              <a:t>Pkt</a:t>
            </a:r>
            <a:r>
              <a:rPr lang="da-DK" dirty="0">
                <a:solidFill>
                  <a:schemeClr val="bg1"/>
                </a:solidFill>
              </a:rPr>
              <a:t> 5. Den kommende trossamfundslov</a:t>
            </a:r>
          </a:p>
        </p:txBody>
      </p:sp>
      <p:sp>
        <p:nvSpPr>
          <p:cNvPr id="2" name="Pladsholder til indhold 1"/>
          <p:cNvSpPr>
            <a:spLocks noGrp="1"/>
          </p:cNvSpPr>
          <p:nvPr>
            <p:ph idx="1"/>
          </p:nvPr>
        </p:nvSpPr>
        <p:spPr/>
        <p:txBody>
          <a:bodyPr/>
          <a:lstStyle/>
          <a:p>
            <a:pPr marL="0" indent="0">
              <a:buNone/>
            </a:pPr>
            <a:r>
              <a:rPr lang="da-DK" dirty="0">
                <a:solidFill>
                  <a:schemeClr val="bg1"/>
                </a:solidFill>
              </a:rPr>
              <a:t>Orientering ved Bent Hylleberg </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53453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normAutofit/>
          </a:bodyPr>
          <a:lstStyle/>
          <a:p>
            <a:r>
              <a:rPr lang="da-DK" dirty="0">
                <a:solidFill>
                  <a:schemeClr val="bg1"/>
                </a:solidFill>
              </a:rPr>
              <a:t>Dagsorden LK2-2017</a:t>
            </a:r>
          </a:p>
        </p:txBody>
      </p:sp>
      <p:sp>
        <p:nvSpPr>
          <p:cNvPr id="2" name="Pladsholder til indhold 1"/>
          <p:cNvSpPr>
            <a:spLocks noGrp="1"/>
          </p:cNvSpPr>
          <p:nvPr>
            <p:ph idx="1"/>
          </p:nvPr>
        </p:nvSpPr>
        <p:spPr>
          <a:xfrm>
            <a:off x="609600" y="1600201"/>
            <a:ext cx="10972800" cy="4853136"/>
          </a:xfrm>
        </p:spPr>
        <p:txBody>
          <a:bodyPr>
            <a:normAutofit/>
          </a:bodyPr>
          <a:lstStyle/>
          <a:p>
            <a:pPr marL="0" indent="0">
              <a:buNone/>
            </a:pPr>
            <a:r>
              <a:rPr lang="da-DK" dirty="0">
                <a:solidFill>
                  <a:schemeClr val="bg1"/>
                </a:solidFill>
              </a:rPr>
              <a:t>Pkt. 1. Konstituering</a:t>
            </a:r>
          </a:p>
          <a:p>
            <a:pPr marL="0" indent="0">
              <a:buNone/>
            </a:pPr>
            <a:r>
              <a:rPr lang="da-DK" dirty="0">
                <a:solidFill>
                  <a:schemeClr val="bg1"/>
                </a:solidFill>
              </a:rPr>
              <a:t>	- Valg af ordstyrere, sekretærer og stemmetællere</a:t>
            </a:r>
          </a:p>
          <a:p>
            <a:pPr marL="0" indent="0">
              <a:buNone/>
            </a:pPr>
            <a:r>
              <a:rPr lang="da-DK" dirty="0">
                <a:solidFill>
                  <a:schemeClr val="bg1"/>
                </a:solidFill>
              </a:rPr>
              <a:t>	Forelæggelse af dagsordenen</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28545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Kalenderen</a:t>
            </a:r>
          </a:p>
        </p:txBody>
      </p:sp>
      <p:sp>
        <p:nvSpPr>
          <p:cNvPr id="2" name="Pladsholder til indhold 1"/>
          <p:cNvSpPr>
            <a:spLocks noGrp="1"/>
          </p:cNvSpPr>
          <p:nvPr>
            <p:ph idx="1"/>
          </p:nvPr>
        </p:nvSpPr>
        <p:spPr/>
        <p:txBody>
          <a:bodyPr/>
          <a:lstStyle/>
          <a:p>
            <a:pPr marL="0" indent="0">
              <a:buNone/>
            </a:pPr>
            <a:endParaRPr lang="da-DK" dirty="0">
              <a:solidFill>
                <a:schemeClr val="bg1"/>
              </a:solidFill>
            </a:endParaRP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6876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Temadag om International Mission</a:t>
            </a:r>
          </a:p>
        </p:txBody>
      </p:sp>
      <p:sp>
        <p:nvSpPr>
          <p:cNvPr id="2" name="Pladsholder til indhold 1"/>
          <p:cNvSpPr>
            <a:spLocks noGrp="1"/>
          </p:cNvSpPr>
          <p:nvPr>
            <p:ph idx="1"/>
          </p:nvPr>
        </p:nvSpPr>
        <p:spPr>
          <a:xfrm>
            <a:off x="609600" y="1443549"/>
            <a:ext cx="9806880" cy="4853136"/>
          </a:xfrm>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fontScale="92500" lnSpcReduction="10000"/>
          </a:bodyPr>
          <a:lstStyle/>
          <a:p>
            <a:pPr marL="0" indent="0">
              <a:buNone/>
            </a:pPr>
            <a:r>
              <a:rPr lang="da-DK" b="1" dirty="0">
                <a:solidFill>
                  <a:schemeClr val="bg1"/>
                </a:solidFill>
              </a:rPr>
              <a:t>7. April 2018 kl. 10-16  i Aarhus   ”Menigheder i Mission”</a:t>
            </a:r>
            <a:br>
              <a:rPr lang="da-DK" dirty="0">
                <a:solidFill>
                  <a:schemeClr val="bg1"/>
                </a:solidFill>
              </a:rPr>
            </a:br>
            <a:br>
              <a:rPr lang="da-DK" dirty="0">
                <a:solidFill>
                  <a:schemeClr val="bg1"/>
                </a:solidFill>
              </a:rPr>
            </a:br>
            <a:r>
              <a:rPr lang="da-DK" b="1" dirty="0">
                <a:solidFill>
                  <a:schemeClr val="bg1"/>
                </a:solidFill>
              </a:rPr>
              <a:t>Menigheder i mission v/ Peter Blum Samuelsen</a:t>
            </a:r>
            <a:endParaRPr lang="da-DK" dirty="0">
              <a:solidFill>
                <a:schemeClr val="bg1"/>
              </a:solidFill>
            </a:endParaRPr>
          </a:p>
          <a:p>
            <a:pPr marL="0" indent="0">
              <a:buNone/>
            </a:pPr>
            <a:r>
              <a:rPr lang="da-DK" dirty="0">
                <a:solidFill>
                  <a:schemeClr val="bg1"/>
                </a:solidFill>
              </a:rPr>
              <a:t>Peter Blum er generalsekretær i Dansk Missionsråds Udviklingsafdeling</a:t>
            </a:r>
          </a:p>
          <a:p>
            <a:pPr marL="0" indent="0">
              <a:buNone/>
            </a:pPr>
            <a:endParaRPr lang="da-DK" sz="2200" dirty="0">
              <a:solidFill>
                <a:schemeClr val="bg1"/>
              </a:solidFill>
            </a:endParaRPr>
          </a:p>
          <a:p>
            <a:pPr marL="0" indent="0">
              <a:buNone/>
            </a:pPr>
            <a:r>
              <a:rPr lang="da-DK" b="1" dirty="0">
                <a:solidFill>
                  <a:schemeClr val="bg1"/>
                </a:solidFill>
              </a:rPr>
              <a:t>Menighedsbaseret diakoni i praksis v/ Julien </a:t>
            </a:r>
            <a:r>
              <a:rPr lang="da-DK" b="1" dirty="0" err="1">
                <a:solidFill>
                  <a:schemeClr val="bg1"/>
                </a:solidFill>
              </a:rPr>
              <a:t>Nsengiyumva</a:t>
            </a:r>
            <a:endParaRPr lang="da-DK" dirty="0">
              <a:solidFill>
                <a:schemeClr val="bg1"/>
              </a:solidFill>
            </a:endParaRPr>
          </a:p>
          <a:p>
            <a:pPr marL="0" indent="0">
              <a:buNone/>
            </a:pPr>
            <a:r>
              <a:rPr lang="da-DK" dirty="0">
                <a:solidFill>
                  <a:schemeClr val="bg1"/>
                </a:solidFill>
              </a:rPr>
              <a:t>Julien er tidligere formand i Baptistkirken i Burundi og aktuelt leder af vores fælles børneprojekt i Burundi. Julien vil fortælle om at være partner med BID og om udfordringer og glæder ved missionsarbejdet i Burundi.</a:t>
            </a:r>
          </a:p>
          <a:p>
            <a:pPr marL="0" indent="0">
              <a:buNone/>
            </a:pPr>
            <a:endParaRPr lang="da-DK" dirty="0">
              <a:solidFill>
                <a:schemeClr val="bg1"/>
              </a:solidFill>
            </a:endParaRP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95853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Temadag om International Mission</a:t>
            </a:r>
          </a:p>
        </p:txBody>
      </p:sp>
      <p:sp>
        <p:nvSpPr>
          <p:cNvPr id="2" name="Pladsholder til indhold 1"/>
          <p:cNvSpPr>
            <a:spLocks noGrp="1"/>
          </p:cNvSpPr>
          <p:nvPr>
            <p:ph idx="1"/>
          </p:nvPr>
        </p:nvSpPr>
        <p:spPr>
          <a:xfrm>
            <a:off x="609600" y="1443549"/>
            <a:ext cx="9806880" cy="4853136"/>
          </a:xfrm>
          <a:gradFill>
            <a:gsLst>
              <a:gs pos="58250">
                <a:srgbClr val="4A9695"/>
              </a:gs>
              <a:gs pos="44500">
                <a:srgbClr val="599577"/>
              </a:gs>
              <a:gs pos="17000">
                <a:schemeClr val="accent3">
                  <a:lumMod val="75000"/>
                  <a:alpha val="23000"/>
                </a:schemeClr>
              </a:gs>
              <a:gs pos="72000">
                <a:srgbClr val="3A97B2"/>
              </a:gs>
              <a:gs pos="100000">
                <a:schemeClr val="accent3">
                  <a:lumMod val="60000"/>
                  <a:lumOff val="40000"/>
                </a:schemeClr>
              </a:gs>
            </a:gsLst>
            <a:lin ang="15000000" scaled="0"/>
          </a:gradFill>
        </p:spPr>
        <p:txBody>
          <a:bodyPr>
            <a:normAutofit fontScale="92500" lnSpcReduction="10000"/>
          </a:bodyPr>
          <a:lstStyle/>
          <a:p>
            <a:pPr marL="0" indent="0">
              <a:buNone/>
            </a:pPr>
            <a:r>
              <a:rPr lang="da-DK" b="1" dirty="0" err="1">
                <a:solidFill>
                  <a:schemeClr val="bg1"/>
                </a:solidFill>
              </a:rPr>
              <a:t>BaptistKirkens</a:t>
            </a:r>
            <a:r>
              <a:rPr lang="da-DK" b="1" dirty="0">
                <a:solidFill>
                  <a:schemeClr val="bg1"/>
                </a:solidFill>
              </a:rPr>
              <a:t> IM arbejde</a:t>
            </a:r>
            <a:endParaRPr lang="da-DK" dirty="0">
              <a:solidFill>
                <a:schemeClr val="bg1"/>
              </a:solidFill>
            </a:endParaRPr>
          </a:p>
          <a:p>
            <a:pPr marL="0" indent="0">
              <a:buNone/>
            </a:pPr>
            <a:r>
              <a:rPr lang="da-DK" dirty="0" err="1">
                <a:solidFill>
                  <a:schemeClr val="bg1"/>
                </a:solidFill>
              </a:rPr>
              <a:t>BID’s</a:t>
            </a:r>
            <a:r>
              <a:rPr lang="da-DK" dirty="0">
                <a:solidFill>
                  <a:schemeClr val="bg1"/>
                </a:solidFill>
              </a:rPr>
              <a:t> missionsarbejde og menighedernes engagement v/ IM-sekretær Morten Kofoed </a:t>
            </a:r>
          </a:p>
          <a:p>
            <a:pPr marL="0" indent="0">
              <a:buNone/>
            </a:pPr>
            <a:r>
              <a:rPr lang="da-DK" dirty="0">
                <a:solidFill>
                  <a:schemeClr val="bg1"/>
                </a:solidFill>
              </a:rPr>
              <a:t>Hvad gør menighederne - highlights fra 3-5 menigheder</a:t>
            </a:r>
            <a:br>
              <a:rPr lang="da-DK" dirty="0">
                <a:solidFill>
                  <a:schemeClr val="bg1"/>
                </a:solidFill>
              </a:rPr>
            </a:br>
            <a:endParaRPr lang="da-DK" dirty="0">
              <a:solidFill>
                <a:schemeClr val="bg1"/>
              </a:solidFill>
            </a:endParaRPr>
          </a:p>
          <a:p>
            <a:pPr marL="0" indent="0">
              <a:buNone/>
            </a:pPr>
            <a:r>
              <a:rPr lang="da-DK" b="1" dirty="0">
                <a:solidFill>
                  <a:schemeClr val="bg1"/>
                </a:solidFill>
              </a:rPr>
              <a:t>Inspirationssamtaler </a:t>
            </a:r>
            <a:r>
              <a:rPr lang="da-DK" dirty="0">
                <a:solidFill>
                  <a:schemeClr val="bg1"/>
                </a:solidFill>
              </a:rPr>
              <a:t>i blandede grupper om menighedernes erfaringer og ønsker</a:t>
            </a:r>
          </a:p>
          <a:p>
            <a:pPr marL="0" indent="0">
              <a:buNone/>
            </a:pPr>
            <a:endParaRPr lang="da-DK" dirty="0">
              <a:solidFill>
                <a:schemeClr val="bg1"/>
              </a:solidFill>
            </a:endParaRPr>
          </a:p>
          <a:p>
            <a:pPr marL="0" indent="0">
              <a:buNone/>
            </a:pPr>
            <a:r>
              <a:rPr lang="da-DK" b="1" dirty="0">
                <a:solidFill>
                  <a:schemeClr val="bg1"/>
                </a:solidFill>
              </a:rPr>
              <a:t>Samtale om fremtidens IM</a:t>
            </a:r>
            <a:br>
              <a:rPr lang="da-DK" b="1" dirty="0">
                <a:solidFill>
                  <a:schemeClr val="bg1"/>
                </a:solidFill>
              </a:rPr>
            </a:br>
            <a:endParaRPr lang="da-DK" dirty="0">
              <a:solidFill>
                <a:schemeClr val="bg1"/>
              </a:solidFill>
            </a:endParaRPr>
          </a:p>
          <a:p>
            <a:pPr marL="0" indent="0">
              <a:buNone/>
            </a:pPr>
            <a:endParaRPr lang="da-DK" dirty="0">
              <a:solidFill>
                <a:schemeClr val="bg1"/>
              </a:solidFill>
            </a:endParaRP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0623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Kalenderen</a:t>
            </a:r>
          </a:p>
        </p:txBody>
      </p:sp>
      <p:sp>
        <p:nvSpPr>
          <p:cNvPr id="2" name="Pladsholder til indhold 1"/>
          <p:cNvSpPr>
            <a:spLocks noGrp="1"/>
          </p:cNvSpPr>
          <p:nvPr>
            <p:ph idx="1"/>
          </p:nvPr>
        </p:nvSpPr>
        <p:spPr>
          <a:xfrm>
            <a:off x="609600" y="1306588"/>
            <a:ext cx="10972800" cy="5257799"/>
          </a:xfrm>
        </p:spPr>
        <p:txBody>
          <a:bodyPr>
            <a:normAutofit/>
          </a:bodyPr>
          <a:lstStyle/>
          <a:p>
            <a:pPr marL="0" indent="0">
              <a:buNone/>
            </a:pPr>
            <a:r>
              <a:rPr lang="da-DK" dirty="0">
                <a:solidFill>
                  <a:schemeClr val="bg1"/>
                </a:solidFill>
              </a:rPr>
              <a:t>LK1: 25. og 26. juli 2018 på Lindenborg</a:t>
            </a:r>
          </a:p>
          <a:p>
            <a:pPr marL="0" indent="0">
              <a:buNone/>
            </a:pPr>
            <a:r>
              <a:rPr lang="da-DK" dirty="0">
                <a:solidFill>
                  <a:schemeClr val="bg1"/>
                </a:solidFill>
              </a:rPr>
              <a:t>Temadag om børn og unge 29. september 2018 i Odense</a:t>
            </a:r>
          </a:p>
          <a:p>
            <a:pPr marL="0" indent="0">
              <a:buNone/>
            </a:pPr>
            <a:r>
              <a:rPr lang="da-DK" dirty="0">
                <a:solidFill>
                  <a:schemeClr val="bg1"/>
                </a:solidFill>
              </a:rPr>
              <a:t>LK2: 24. november 2018 i Vejle</a:t>
            </a:r>
          </a:p>
          <a:p>
            <a:pPr marL="0" indent="0">
              <a:buNone/>
            </a:pPr>
            <a:r>
              <a:rPr lang="da-DK" dirty="0">
                <a:solidFill>
                  <a:schemeClr val="bg1"/>
                </a:solidFill>
              </a:rPr>
              <a:t> </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93995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Kalenderen</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pic>
        <p:nvPicPr>
          <p:cNvPr id="6" name="Pladsholder til indhold 5"/>
          <p:cNvPicPr>
            <a:picLocks noGrp="1" noChangeAspect="1"/>
          </p:cNvPicPr>
          <p:nvPr>
            <p:ph idx="1"/>
          </p:nvPr>
        </p:nvPicPr>
        <p:blipFill rotWithShape="1">
          <a:blip r:embed="rId4">
            <a:extLst>
              <a:ext uri="{28A0092B-C50C-407E-A947-70E740481C1C}">
                <a14:useLocalDpi xmlns:a14="http://schemas.microsoft.com/office/drawing/2010/main" val="0"/>
              </a:ext>
            </a:extLst>
          </a:blip>
          <a:srcRect l="22157" t="26088" r="22157" b="27773"/>
          <a:stretch/>
        </p:blipFill>
        <p:spPr>
          <a:xfrm>
            <a:off x="609600" y="1556792"/>
            <a:ext cx="9161292" cy="4744240"/>
          </a:xfrm>
        </p:spPr>
      </p:pic>
    </p:spTree>
    <p:extLst>
      <p:ext uri="{BB962C8B-B14F-4D97-AF65-F5344CB8AC3E}">
        <p14:creationId xmlns:p14="http://schemas.microsoft.com/office/powerpoint/2010/main" val="183619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Eventuelt</a:t>
            </a:r>
          </a:p>
        </p:txBody>
      </p:sp>
      <p:pic>
        <p:nvPicPr>
          <p:cNvPr id="6" name="Pladsholder til indhold 5"/>
          <p:cNvPicPr>
            <a:picLocks noGrp="1" noChangeAspect="1"/>
          </p:cNvPicPr>
          <p:nvPr>
            <p:ph idx="1"/>
          </p:nvPr>
        </p:nvPicPr>
        <p:blipFill rotWithShape="1">
          <a:blip r:embed="rId4">
            <a:extLst>
              <a:ext uri="{28A0092B-C50C-407E-A947-70E740481C1C}">
                <a14:useLocalDpi xmlns:a14="http://schemas.microsoft.com/office/drawing/2010/main" val="0"/>
              </a:ext>
            </a:extLst>
          </a:blip>
          <a:srcRect l="2065" t="14347" r="26034" b="6219"/>
          <a:stretch/>
        </p:blipFill>
        <p:spPr>
          <a:xfrm>
            <a:off x="899008" y="1284883"/>
            <a:ext cx="6361535" cy="4392488"/>
          </a:xfrm>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
        <p:nvSpPr>
          <p:cNvPr id="8" name="Tekstfelt 7"/>
          <p:cNvSpPr txBox="1"/>
          <p:nvPr/>
        </p:nvSpPr>
        <p:spPr>
          <a:xfrm>
            <a:off x="7824192" y="1844824"/>
            <a:ext cx="2618794" cy="2308324"/>
          </a:xfrm>
          <a:prstGeom prst="rect">
            <a:avLst/>
          </a:prstGeom>
          <a:noFill/>
        </p:spPr>
        <p:txBody>
          <a:bodyPr wrap="none" rtlCol="0">
            <a:spAutoFit/>
          </a:bodyPr>
          <a:lstStyle/>
          <a:p>
            <a:r>
              <a:rPr lang="da-DK" dirty="0"/>
              <a:t>Pris: 15 kr./stk.</a:t>
            </a:r>
          </a:p>
          <a:p>
            <a:endParaRPr lang="da-DK" dirty="0"/>
          </a:p>
          <a:p>
            <a:r>
              <a:rPr lang="da-DK" dirty="0"/>
              <a:t>44 sider</a:t>
            </a:r>
          </a:p>
          <a:p>
            <a:endParaRPr lang="da-DK" dirty="0"/>
          </a:p>
          <a:p>
            <a:r>
              <a:rPr lang="da-DK" dirty="0"/>
              <a:t>34 daglige andagter og</a:t>
            </a:r>
          </a:p>
          <a:p>
            <a:r>
              <a:rPr lang="da-DK" dirty="0"/>
              <a:t>fire input til gudstjenester</a:t>
            </a:r>
          </a:p>
          <a:p>
            <a:endParaRPr lang="da-DK" dirty="0"/>
          </a:p>
          <a:p>
            <a:r>
              <a:rPr lang="da-DK" dirty="0">
                <a:solidFill>
                  <a:schemeClr val="accent3">
                    <a:lumMod val="75000"/>
                  </a:schemeClr>
                </a:solidFill>
              </a:rPr>
              <a:t>Bestil antal bøger </a:t>
            </a:r>
          </a:p>
        </p:txBody>
      </p:sp>
    </p:spTree>
    <p:extLst>
      <p:ext uri="{BB962C8B-B14F-4D97-AF65-F5344CB8AC3E}">
        <p14:creationId xmlns:p14="http://schemas.microsoft.com/office/powerpoint/2010/main" val="158153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a-DK" dirty="0">
                <a:solidFill>
                  <a:schemeClr val="bg1"/>
                </a:solidFill>
              </a:rPr>
              <a:t>Nadvergudstjeneste</a:t>
            </a:r>
          </a:p>
        </p:txBody>
      </p:sp>
      <p:sp>
        <p:nvSpPr>
          <p:cNvPr id="2" name="Pladsholder til indhold 1"/>
          <p:cNvSpPr>
            <a:spLocks noGrp="1"/>
          </p:cNvSpPr>
          <p:nvPr>
            <p:ph idx="1"/>
          </p:nvPr>
        </p:nvSpPr>
        <p:spPr/>
        <p:txBody>
          <a:bodyPr/>
          <a:lstStyle/>
          <a:p>
            <a:pPr marL="0" indent="0">
              <a:buNone/>
            </a:pPr>
            <a:r>
              <a:rPr lang="da-DK" dirty="0">
                <a:solidFill>
                  <a:schemeClr val="bg1"/>
                </a:solidFill>
              </a:rPr>
              <a:t>Indsamling til </a:t>
            </a:r>
            <a:r>
              <a:rPr lang="da-DK" dirty="0" err="1">
                <a:solidFill>
                  <a:schemeClr val="bg1"/>
                </a:solidFill>
              </a:rPr>
              <a:t>EBFs</a:t>
            </a:r>
            <a:r>
              <a:rPr lang="da-DK" dirty="0">
                <a:solidFill>
                  <a:schemeClr val="bg1"/>
                </a:solidFill>
              </a:rPr>
              <a:t> nødhjælpsarbejde i Syrien, igennem baptister, der stadig er i Syrien.</a:t>
            </a:r>
          </a:p>
          <a:p>
            <a:pPr marL="0" indent="0">
              <a:buNone/>
            </a:pPr>
            <a:endParaRPr lang="da-DK" dirty="0">
              <a:solidFill>
                <a:schemeClr val="bg1"/>
              </a:solidFill>
            </a:endParaRPr>
          </a:p>
          <a:p>
            <a:pPr marL="0" indent="0">
              <a:buNone/>
            </a:pPr>
            <a:r>
              <a:rPr lang="da-DK" dirty="0">
                <a:solidFill>
                  <a:schemeClr val="bg1"/>
                </a:solidFill>
              </a:rPr>
              <a:t>Mobile Pay 22 99 64 83</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2061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normAutofit/>
          </a:bodyPr>
          <a:lstStyle/>
          <a:p>
            <a:r>
              <a:rPr lang="da-DK" dirty="0">
                <a:solidFill>
                  <a:schemeClr val="bg1"/>
                </a:solidFill>
              </a:rPr>
              <a:t>Dagsorden LK2-2017</a:t>
            </a:r>
          </a:p>
        </p:txBody>
      </p:sp>
      <p:sp>
        <p:nvSpPr>
          <p:cNvPr id="2" name="Pladsholder til indhold 1"/>
          <p:cNvSpPr>
            <a:spLocks noGrp="1"/>
          </p:cNvSpPr>
          <p:nvPr>
            <p:ph idx="1"/>
          </p:nvPr>
        </p:nvSpPr>
        <p:spPr>
          <a:xfrm>
            <a:off x="609600" y="1600201"/>
            <a:ext cx="10972800" cy="4853136"/>
          </a:xfrm>
        </p:spPr>
        <p:txBody>
          <a:bodyPr>
            <a:normAutofit/>
          </a:bodyPr>
          <a:lstStyle/>
          <a:p>
            <a:pPr marL="0" indent="0">
              <a:buNone/>
            </a:pPr>
            <a:r>
              <a:rPr lang="da-DK" dirty="0">
                <a:solidFill>
                  <a:schemeClr val="bg1"/>
                </a:solidFill>
              </a:rPr>
              <a:t>Pkt. 2. Forslag om vedtagelse af budget 2018 </a:t>
            </a:r>
          </a:p>
        </p:txBody>
      </p:sp>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Tree>
    <p:extLst>
      <p:ext uri="{BB962C8B-B14F-4D97-AF65-F5344CB8AC3E}">
        <p14:creationId xmlns:p14="http://schemas.microsoft.com/office/powerpoint/2010/main" val="164591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
        <p:nvSpPr>
          <p:cNvPr id="6" name="Titel 1"/>
          <p:cNvSpPr txBox="1">
            <a:spLocks/>
          </p:cNvSpPr>
          <p:nvPr/>
        </p:nvSpPr>
        <p:spPr>
          <a:xfrm>
            <a:off x="1524000" y="750079"/>
            <a:ext cx="9144000" cy="32732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b="1" dirty="0">
                <a:solidFill>
                  <a:schemeClr val="bg1"/>
                </a:solidFill>
              </a:rPr>
              <a:t>Økonomisk status 31. oktober 2017</a:t>
            </a:r>
            <a:br>
              <a:rPr lang="da-DK" b="1" dirty="0">
                <a:solidFill>
                  <a:schemeClr val="bg1"/>
                </a:solidFill>
              </a:rPr>
            </a:br>
            <a:br>
              <a:rPr lang="da-DK" b="1" dirty="0">
                <a:solidFill>
                  <a:schemeClr val="bg1"/>
                </a:solidFill>
              </a:rPr>
            </a:br>
            <a:r>
              <a:rPr lang="da-DK" b="1" dirty="0">
                <a:solidFill>
                  <a:schemeClr val="bg1"/>
                </a:solidFill>
              </a:rPr>
              <a:t>Forventet resultat 31. december 2017</a:t>
            </a:r>
          </a:p>
        </p:txBody>
      </p:sp>
    </p:spTree>
    <p:extLst>
      <p:ext uri="{BB962C8B-B14F-4D97-AF65-F5344CB8AC3E}">
        <p14:creationId xmlns:p14="http://schemas.microsoft.com/office/powerpoint/2010/main" val="64970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
        <p:nvSpPr>
          <p:cNvPr id="7" name="Tekstfelt 6"/>
          <p:cNvSpPr txBox="1"/>
          <p:nvPr/>
        </p:nvSpPr>
        <p:spPr>
          <a:xfrm>
            <a:off x="1055440" y="764704"/>
            <a:ext cx="9875520" cy="4031873"/>
          </a:xfrm>
          <a:prstGeom prst="rect">
            <a:avLst/>
          </a:prstGeom>
          <a:noFill/>
        </p:spPr>
        <p:txBody>
          <a:bodyPr wrap="square" rtlCol="0">
            <a:spAutoFit/>
          </a:bodyPr>
          <a:lstStyle/>
          <a:p>
            <a:r>
              <a:rPr lang="da-DK" sz="3600" b="1" dirty="0">
                <a:solidFill>
                  <a:schemeClr val="bg1"/>
                </a:solidFill>
              </a:rPr>
              <a:t>Status 31.10.17</a:t>
            </a:r>
          </a:p>
          <a:p>
            <a:endParaRPr lang="da-DK" sz="3600" dirty="0">
              <a:solidFill>
                <a:schemeClr val="bg1"/>
              </a:solidFill>
            </a:endParaRPr>
          </a:p>
          <a:p>
            <a:r>
              <a:rPr lang="da-DK" sz="3600" dirty="0">
                <a:solidFill>
                  <a:schemeClr val="bg1"/>
                </a:solidFill>
              </a:rPr>
              <a:t>Basisindtægter i alt		    1.594.802 kr. (60%)</a:t>
            </a:r>
          </a:p>
          <a:p>
            <a:r>
              <a:rPr lang="da-DK" sz="3600" dirty="0">
                <a:solidFill>
                  <a:schemeClr val="bg1"/>
                </a:solidFill>
              </a:rPr>
              <a:t>Bidrag fra menighederne    1.085.105 kr. (67%)</a:t>
            </a:r>
          </a:p>
          <a:p>
            <a:endParaRPr lang="da-DK" sz="3600" dirty="0">
              <a:solidFill>
                <a:schemeClr val="bg1"/>
              </a:solidFill>
            </a:endParaRPr>
          </a:p>
          <a:p>
            <a:r>
              <a:rPr lang="da-DK" sz="3600" dirty="0">
                <a:solidFill>
                  <a:schemeClr val="bg1"/>
                </a:solidFill>
              </a:rPr>
              <a:t>Tips/lotto primo nov. 	        465.847 kr. (104%)</a:t>
            </a:r>
          </a:p>
          <a:p>
            <a:endParaRPr lang="da-DK" sz="2000" dirty="0">
              <a:solidFill>
                <a:schemeClr val="bg1"/>
              </a:solidFill>
            </a:endParaRPr>
          </a:p>
          <a:p>
            <a:r>
              <a:rPr lang="da-DK" sz="2000" dirty="0">
                <a:solidFill>
                  <a:schemeClr val="bg1"/>
                </a:solidFill>
              </a:rPr>
              <a:t>10 mdr. =83% af året</a:t>
            </a:r>
          </a:p>
        </p:txBody>
      </p:sp>
    </p:spTree>
    <p:extLst>
      <p:ext uri="{BB962C8B-B14F-4D97-AF65-F5344CB8AC3E}">
        <p14:creationId xmlns:p14="http://schemas.microsoft.com/office/powerpoint/2010/main" val="16646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
        <p:nvSpPr>
          <p:cNvPr id="6" name="Tekstfelt 5"/>
          <p:cNvSpPr txBox="1"/>
          <p:nvPr/>
        </p:nvSpPr>
        <p:spPr>
          <a:xfrm>
            <a:off x="1102077" y="980728"/>
            <a:ext cx="9419422" cy="4031873"/>
          </a:xfrm>
          <a:prstGeom prst="rect">
            <a:avLst/>
          </a:prstGeom>
          <a:noFill/>
        </p:spPr>
        <p:txBody>
          <a:bodyPr wrap="square" rtlCol="0">
            <a:spAutoFit/>
          </a:bodyPr>
          <a:lstStyle/>
          <a:p>
            <a:pPr lvl="0"/>
            <a:r>
              <a:rPr lang="da-DK" sz="3600" b="1" dirty="0">
                <a:solidFill>
                  <a:prstClr val="black"/>
                </a:solidFill>
              </a:rPr>
              <a:t>Status 31.10.17</a:t>
            </a:r>
          </a:p>
          <a:p>
            <a:pPr lvl="0"/>
            <a:endParaRPr lang="da-DK" sz="3600" dirty="0">
              <a:solidFill>
                <a:prstClr val="black"/>
              </a:solidFill>
            </a:endParaRPr>
          </a:p>
          <a:p>
            <a:pPr lvl="0"/>
            <a:r>
              <a:rPr lang="da-DK" sz="3600" dirty="0">
                <a:solidFill>
                  <a:prstClr val="black"/>
                </a:solidFill>
              </a:rPr>
              <a:t>Basisomkostninger i alt		 2.398.085 kr. (84%)</a:t>
            </a:r>
          </a:p>
          <a:p>
            <a:pPr lvl="0"/>
            <a:endParaRPr lang="da-DK" sz="3600" dirty="0">
              <a:solidFill>
                <a:prstClr val="black"/>
              </a:solidFill>
            </a:endParaRPr>
          </a:p>
          <a:p>
            <a:pPr lvl="0"/>
            <a:r>
              <a:rPr lang="da-DK" sz="3600" dirty="0">
                <a:solidFill>
                  <a:prstClr val="black"/>
                </a:solidFill>
              </a:rPr>
              <a:t>Samlet set følges budgettet. Forskydninger mellem posterne.</a:t>
            </a:r>
          </a:p>
          <a:p>
            <a:pPr lvl="0"/>
            <a:endParaRPr lang="da-DK" sz="2000" dirty="0">
              <a:solidFill>
                <a:prstClr val="black"/>
              </a:solidFill>
            </a:endParaRPr>
          </a:p>
          <a:p>
            <a:pPr lvl="0"/>
            <a:r>
              <a:rPr lang="da-DK" sz="2000" dirty="0">
                <a:solidFill>
                  <a:prstClr val="black"/>
                </a:solidFill>
              </a:rPr>
              <a:t>10 mdr. = 83% af året</a:t>
            </a:r>
          </a:p>
        </p:txBody>
      </p:sp>
    </p:spTree>
    <p:extLst>
      <p:ext uri="{BB962C8B-B14F-4D97-AF65-F5344CB8AC3E}">
        <p14:creationId xmlns:p14="http://schemas.microsoft.com/office/powerpoint/2010/main" val="203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Documents\Pictures\Logoarkiv\BiD\Baptist-logo-SMAL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4432" y="4365104"/>
            <a:ext cx="2506980" cy="2633663"/>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a:xfrm>
            <a:off x="4079776" y="6453337"/>
            <a:ext cx="3464024" cy="268139"/>
          </a:xfrm>
        </p:spPr>
        <p:txBody>
          <a:bodyPr/>
          <a:lstStyle/>
          <a:p>
            <a:r>
              <a:rPr lang="da-DK" sz="2400" i="1" dirty="0">
                <a:solidFill>
                  <a:schemeClr val="accent3">
                    <a:lumMod val="50000"/>
                  </a:schemeClr>
                </a:solidFill>
              </a:rPr>
              <a:t>Landskonference 2 2017</a:t>
            </a:r>
            <a:r>
              <a:rPr lang="da-DK" i="1" dirty="0">
                <a:solidFill>
                  <a:schemeClr val="accent3">
                    <a:lumMod val="50000"/>
                  </a:schemeClr>
                </a:solidFill>
              </a:rPr>
              <a:t> </a:t>
            </a:r>
            <a:endParaRPr lang="da-DK" dirty="0"/>
          </a:p>
        </p:txBody>
      </p:sp>
      <p:sp>
        <p:nvSpPr>
          <p:cNvPr id="7" name="Tekstfelt 6"/>
          <p:cNvSpPr txBox="1"/>
          <p:nvPr/>
        </p:nvSpPr>
        <p:spPr>
          <a:xfrm>
            <a:off x="1127448" y="836712"/>
            <a:ext cx="10241280" cy="4524315"/>
          </a:xfrm>
          <a:prstGeom prst="rect">
            <a:avLst/>
          </a:prstGeom>
          <a:noFill/>
        </p:spPr>
        <p:txBody>
          <a:bodyPr wrap="square" rtlCol="0">
            <a:spAutoFit/>
          </a:bodyPr>
          <a:lstStyle/>
          <a:p>
            <a:pPr lvl="0"/>
            <a:r>
              <a:rPr lang="da-DK" sz="3600" b="1" dirty="0">
                <a:solidFill>
                  <a:prstClr val="black"/>
                </a:solidFill>
              </a:rPr>
              <a:t>Status 31.10.17</a:t>
            </a:r>
          </a:p>
          <a:p>
            <a:pPr lvl="0"/>
            <a:r>
              <a:rPr lang="da-DK" sz="3600" dirty="0">
                <a:solidFill>
                  <a:prstClr val="black"/>
                </a:solidFill>
              </a:rPr>
              <a:t>					2017		2016</a:t>
            </a:r>
          </a:p>
          <a:p>
            <a:pPr lvl="0"/>
            <a:r>
              <a:rPr lang="da-DK" sz="3600" dirty="0">
                <a:solidFill>
                  <a:prstClr val="black"/>
                </a:solidFill>
              </a:rPr>
              <a:t>Basisindtægter	1.594.802 kr. 	1.692.947 kr.</a:t>
            </a:r>
          </a:p>
          <a:p>
            <a:pPr lvl="0"/>
            <a:r>
              <a:rPr lang="da-DK" sz="3600" dirty="0">
                <a:solidFill>
                  <a:srgbClr val="70AD47">
                    <a:lumMod val="50000"/>
                  </a:srgbClr>
                </a:solidFill>
              </a:rPr>
              <a:t>Heraf arv i 2016				    124.583 kr.</a:t>
            </a:r>
          </a:p>
          <a:p>
            <a:pPr lvl="0"/>
            <a:r>
              <a:rPr lang="da-DK" sz="3600" dirty="0">
                <a:solidFill>
                  <a:prstClr val="black"/>
                </a:solidFill>
              </a:rPr>
              <a:t>Basisomkostninger	2.398.084 kr.    2.202.416 kr.</a:t>
            </a:r>
          </a:p>
          <a:p>
            <a:pPr lvl="0"/>
            <a:endParaRPr lang="da-DK" sz="3600" dirty="0">
              <a:solidFill>
                <a:prstClr val="black"/>
              </a:solidFill>
            </a:endParaRPr>
          </a:p>
          <a:p>
            <a:pPr lvl="0"/>
            <a:r>
              <a:rPr lang="da-DK" sz="3600" dirty="0">
                <a:solidFill>
                  <a:prstClr val="black"/>
                </a:solidFill>
              </a:rPr>
              <a:t>Resultat			  -803.283 kr.	  -509.469 kr.</a:t>
            </a:r>
          </a:p>
          <a:p>
            <a:pPr lvl="0"/>
            <a:r>
              <a:rPr lang="da-DK" sz="3600" dirty="0" err="1">
                <a:solidFill>
                  <a:srgbClr val="70AD47">
                    <a:lumMod val="50000"/>
                  </a:srgbClr>
                </a:solidFill>
              </a:rPr>
              <a:t>Excl</a:t>
            </a:r>
            <a:r>
              <a:rPr lang="da-DK" sz="3600" dirty="0">
                <a:solidFill>
                  <a:srgbClr val="70AD47">
                    <a:lumMod val="50000"/>
                  </a:srgbClr>
                </a:solidFill>
              </a:rPr>
              <a:t>. arv		   	  -803.283 kr.	  -634.052 kr.</a:t>
            </a:r>
          </a:p>
        </p:txBody>
      </p:sp>
    </p:spTree>
    <p:extLst>
      <p:ext uri="{BB962C8B-B14F-4D97-AF65-F5344CB8AC3E}">
        <p14:creationId xmlns:p14="http://schemas.microsoft.com/office/powerpoint/2010/main" val="206302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3437</TotalTime>
  <Words>1534</Words>
  <Application>Microsoft Office PowerPoint</Application>
  <PresentationFormat>Widescreen</PresentationFormat>
  <Paragraphs>324</Paragraphs>
  <Slides>46</Slides>
  <Notes>46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46</vt:i4>
      </vt:variant>
    </vt:vector>
  </HeadingPairs>
  <TitlesOfParts>
    <vt:vector size="50" baseType="lpstr">
      <vt:lpstr>Arial</vt:lpstr>
      <vt:lpstr>Calibri</vt:lpstr>
      <vt:lpstr>Mangal</vt:lpstr>
      <vt:lpstr>Kontortema</vt:lpstr>
      <vt:lpstr>Velkommen til  Landskonference 2 2017</vt:lpstr>
      <vt:lpstr>Dagsorden LK2-2017</vt:lpstr>
      <vt:lpstr>Dagsorden LK2-2017</vt:lpstr>
      <vt:lpstr>Dagsorden LK2-2017</vt:lpstr>
      <vt:lpstr>Dagsorden LK2-2017</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Dagsorden LK2-2017</vt:lpstr>
      <vt:lpstr>Fremtidens baptist.dk</vt:lpstr>
      <vt:lpstr>Web-magasinet</vt:lpstr>
      <vt:lpstr>Facebook gør reklame for web-magasinet</vt:lpstr>
      <vt:lpstr>Økonomi i baptist.dk</vt:lpstr>
      <vt:lpstr>Økonomi i baptist.dk</vt:lpstr>
      <vt:lpstr>Kahoot fra LK1</vt:lpstr>
      <vt:lpstr>Kahoot fra LK1</vt:lpstr>
      <vt:lpstr>Kahoot fra LK1</vt:lpstr>
      <vt:lpstr>Kahoot fra LK1</vt:lpstr>
      <vt:lpstr>Kahoot fra LK1</vt:lpstr>
      <vt:lpstr>Hvad vil vi med baptist.dk? Indhold</vt:lpstr>
      <vt:lpstr>Hvad vil vi med baptist.dk? Indhold</vt:lpstr>
      <vt:lpstr>Økonomi i det trykte blad!</vt:lpstr>
      <vt:lpstr>Hvad vil vi med baptist.dk?  Økonomi</vt:lpstr>
      <vt:lpstr>Flere muligheder for fremtidens baptist.dk</vt:lpstr>
      <vt:lpstr>Flere muligheder for fremtidens baptist.dk</vt:lpstr>
      <vt:lpstr>Flere muligheder for fremtidens baptist.dk</vt:lpstr>
      <vt:lpstr>Hvordan kan vi skaffe flere penge?</vt:lpstr>
      <vt:lpstr>Dagsorden LK2-2017</vt:lpstr>
      <vt:lpstr>Vedtaget på LK1</vt:lpstr>
      <vt:lpstr>Vejledende retningslinjer</vt:lpstr>
      <vt:lpstr>Vejledende retningslinjer</vt:lpstr>
      <vt:lpstr>Vejledende retningslinjer</vt:lpstr>
      <vt:lpstr>Vejledende retningslinjer</vt:lpstr>
      <vt:lpstr>Pkt 5. Den kommende trossamfundslov</vt:lpstr>
      <vt:lpstr>Kalenderen</vt:lpstr>
      <vt:lpstr>Temadag om International Mission</vt:lpstr>
      <vt:lpstr>Temadag om International Mission</vt:lpstr>
      <vt:lpstr>Kalenderen</vt:lpstr>
      <vt:lpstr>Kalenderen</vt:lpstr>
      <vt:lpstr>Eventuelt</vt:lpstr>
      <vt:lpstr>Nadvergudstjeneste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være med i BiD</dc:title>
  <dc:creator>Nils V. Glistrup</dc:creator>
  <cp:lastModifiedBy>Baptistkirken i Danmark</cp:lastModifiedBy>
  <cp:revision>74</cp:revision>
  <dcterms:created xsi:type="dcterms:W3CDTF">2017-02-22T10:56:42Z</dcterms:created>
  <dcterms:modified xsi:type="dcterms:W3CDTF">2017-11-23T11:38:18Z</dcterms:modified>
</cp:coreProperties>
</file>