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20" r:id="rId2"/>
    <p:sldId id="283" r:id="rId3"/>
    <p:sldId id="284" r:id="rId4"/>
    <p:sldId id="285" r:id="rId5"/>
    <p:sldId id="412" r:id="rId6"/>
    <p:sldId id="413" r:id="rId7"/>
    <p:sldId id="404" r:id="rId8"/>
    <p:sldId id="405" r:id="rId9"/>
    <p:sldId id="406" r:id="rId10"/>
    <p:sldId id="407" r:id="rId11"/>
    <p:sldId id="408" r:id="rId12"/>
    <p:sldId id="288" r:id="rId13"/>
    <p:sldId id="411" r:id="rId14"/>
    <p:sldId id="410" r:id="rId15"/>
    <p:sldId id="409" r:id="rId16"/>
    <p:sldId id="289" r:id="rId17"/>
    <p:sldId id="402" r:id="rId18"/>
    <p:sldId id="403" r:id="rId19"/>
    <p:sldId id="303" r:id="rId2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8D57"/>
    <a:srgbClr val="B51614"/>
    <a:srgbClr val="3A9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2790"/>
  </p:normalViewPr>
  <p:slideViewPr>
    <p:cSldViewPr showGuides="1">
      <p:cViewPr varScale="1">
        <p:scale>
          <a:sx n="83" d="100"/>
          <a:sy n="83" d="100"/>
        </p:scale>
        <p:origin x="81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ar\folders\6h\rf7gmmx56zvd5_8r6kyrbxy40000gn\T\com.microsoft.Outlook\Outlook%20Temp\grafer%20om%20&#248;konomi%5b1%5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Indsamling til baptist.dk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8.9342295627680701E-2"/>
          <c:y val="0.15107246376811601"/>
          <c:w val="0.88464144420971802"/>
          <c:h val="0.678595610331316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'Ark1'!$A$4</c:f>
              <c:strCache>
                <c:ptCount val="1"/>
                <c:pt idx="0">
                  <c:v>menigheder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'Ark1'!$B$3:$J$3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'Ark1'!$B$4:$J$4</c:f>
              <c:numCache>
                <c:formatCode>#,##0</c:formatCode>
                <c:ptCount val="9"/>
                <c:pt idx="0">
                  <c:v>41285</c:v>
                </c:pt>
                <c:pt idx="1">
                  <c:v>107323</c:v>
                </c:pt>
                <c:pt idx="2">
                  <c:v>116546</c:v>
                </c:pt>
                <c:pt idx="3">
                  <c:v>97469</c:v>
                </c:pt>
                <c:pt idx="4">
                  <c:v>128340</c:v>
                </c:pt>
                <c:pt idx="5">
                  <c:v>117163</c:v>
                </c:pt>
                <c:pt idx="6">
                  <c:v>123112</c:v>
                </c:pt>
                <c:pt idx="7">
                  <c:v>118659</c:v>
                </c:pt>
                <c:pt idx="8">
                  <c:v>119877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5D-4442-8AC6-D60D3D997D76}"/>
            </c:ext>
          </c:extLst>
        </c:ser>
        <c:ser>
          <c:idx val="1"/>
          <c:order val="1"/>
          <c:tx>
            <c:strRef>
              <c:f>'Ark1'!$A$5</c:f>
              <c:strCache>
                <c:ptCount val="1"/>
                <c:pt idx="0">
                  <c:v>private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'Ark1'!$B$3:$J$3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'Ark1'!$B$5:$J$5</c:f>
              <c:numCache>
                <c:formatCode>#,##0</c:formatCode>
                <c:ptCount val="9"/>
                <c:pt idx="0">
                  <c:v>352234</c:v>
                </c:pt>
                <c:pt idx="1">
                  <c:v>390787</c:v>
                </c:pt>
                <c:pt idx="2">
                  <c:v>339037</c:v>
                </c:pt>
                <c:pt idx="3">
                  <c:v>346387</c:v>
                </c:pt>
                <c:pt idx="4">
                  <c:v>327464</c:v>
                </c:pt>
                <c:pt idx="5">
                  <c:v>313150</c:v>
                </c:pt>
                <c:pt idx="6">
                  <c:v>309820</c:v>
                </c:pt>
                <c:pt idx="7">
                  <c:v>310412</c:v>
                </c:pt>
                <c:pt idx="8">
                  <c:v>298800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5D-4442-8AC6-D60D3D997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6316400"/>
        <c:axId val="936318176"/>
      </c:barChart>
      <c:catAx>
        <c:axId val="936316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36318176"/>
        <c:crosses val="autoZero"/>
        <c:auto val="0"/>
        <c:lblAlgn val="ctr"/>
        <c:lblOffset val="100"/>
        <c:noMultiLvlLbl val="0"/>
      </c:catAx>
      <c:valAx>
        <c:axId val="93631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3631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436467500385997"/>
          <c:y val="0.146618631575163"/>
          <c:w val="0.14720395244712101"/>
          <c:h val="0.140972926329413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98076-3375-D74E-8BA5-504FCAEFC8D3}" type="datetimeFigureOut">
              <a:rPr lang="da-DK" smtClean="0"/>
              <a:t>23-11-2017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C9165-BA30-1C46-956E-1F4F16EBF8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91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2410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665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8495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1014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2209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5660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9298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22840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8697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043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4586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6823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3444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5269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611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4045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1554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4584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9243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165F-594E-C241-9701-45446991764C}" type="datetime1">
              <a:rPr lang="da-DK" smtClean="0"/>
              <a:t>23-11-2017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Lederkonference 2017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71AE-5549-492A-878D-5FA7B5C48AB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483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73554-7B9A-5C47-B686-BC3A4ACA0649}" type="datetime1">
              <a:rPr lang="da-DK" smtClean="0"/>
              <a:t>23-11-2017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Lederkonference 2017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71AE-5549-492A-878D-5FA7B5C48AB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674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76FA-6B5C-2849-9873-200049F66793}" type="datetime1">
              <a:rPr lang="da-DK" smtClean="0"/>
              <a:t>23-11-2017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Lederkonference 2017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71AE-5549-492A-878D-5FA7B5C48AB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4895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7B90-C444-1148-BE29-6DE2B6EF637F}" type="datetime1">
              <a:rPr lang="da-DK" smtClean="0"/>
              <a:t>23-11-2017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Lederkonference 2017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71AE-5549-492A-878D-5FA7B5C48AB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9986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221C-238F-A041-997A-9967F241AA7B}" type="datetime1">
              <a:rPr lang="da-DK" smtClean="0"/>
              <a:t>23-11-2017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Lederkonference 2017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71AE-5549-492A-878D-5FA7B5C48AB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9261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D61C-5FCB-5040-A7BD-FFA0FED06038}" type="datetime1">
              <a:rPr lang="da-DK" smtClean="0"/>
              <a:t>23-11-2017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Lederkonference 2017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71AE-5549-492A-878D-5FA7B5C48AB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821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21D9-DE97-1E41-9ED3-AF5D8AD43F3B}" type="datetime1">
              <a:rPr lang="da-DK" smtClean="0"/>
              <a:t>23-11-2017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Lederkonference 2017</a:t>
            </a:r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71AE-5549-492A-878D-5FA7B5C48AB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1287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EDA-1CCA-334A-B10B-63C95685FC20}" type="datetime1">
              <a:rPr lang="da-DK" smtClean="0"/>
              <a:t>23-11-2017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Lederkonference 2017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71AE-5549-492A-878D-5FA7B5C48AB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354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8F0-9A3E-D64E-8F76-ECA31D735DF3}" type="datetime1">
              <a:rPr lang="da-DK" smtClean="0"/>
              <a:t>23-11-2017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Lederkonference 2017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71AE-5549-492A-878D-5FA7B5C48AB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450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F04D4-D80C-4A43-8DC8-477E22ADC6DE}" type="datetime1">
              <a:rPr lang="da-DK" smtClean="0"/>
              <a:t>23-11-2017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Lederkonference 2017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71AE-5549-492A-878D-5FA7B5C48AB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2014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6B00-97FF-4445-A430-0E07BCD254A0}" type="datetime1">
              <a:rPr lang="da-DK" smtClean="0"/>
              <a:t>23-11-2017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Lederkonference 2017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71AE-5549-492A-878D-5FA7B5C48AB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23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accent3">
                <a:lumMod val="75000"/>
                <a:alpha val="23000"/>
              </a:schemeClr>
            </a:gs>
            <a:gs pos="72000">
              <a:srgbClr val="3A97B2"/>
            </a:gs>
            <a:gs pos="100000">
              <a:schemeClr val="accent3">
                <a:lumMod val="60000"/>
                <a:lumOff val="40000"/>
              </a:schemeClr>
            </a:gs>
          </a:gsLst>
          <a:lin ang="15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C8FB8-A862-A040-9319-06B75BBD19A8}" type="datetime1">
              <a:rPr lang="da-DK" smtClean="0"/>
              <a:t>23-11-2017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Lederkonference 2017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71AE-5549-492A-878D-5FA7B5C48AB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49918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aptist.dk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Documents\Pictures\Logoarkiv\BiD\Baptist-logo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4365104"/>
            <a:ext cx="250698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Dagsorden LK2-2017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Pkt. 3. </a:t>
            </a:r>
            <a:r>
              <a:rPr lang="da-DK" dirty="0" err="1">
                <a:solidFill>
                  <a:schemeClr val="bg1"/>
                </a:solidFill>
              </a:rPr>
              <a:t>baptist.dk</a:t>
            </a:r>
            <a:r>
              <a:rPr lang="da-DK" dirty="0">
                <a:solidFill>
                  <a:schemeClr val="bg1"/>
                </a:solidFill>
              </a:rPr>
              <a:t> – hvor går vejen? </a:t>
            </a: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	Materiale udsendt til menighederne og med dagsordenen.</a:t>
            </a: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 	Forslag om overgangsordning, </a:t>
            </a:r>
            <a:r>
              <a:rPr lang="da-DK" dirty="0" err="1">
                <a:solidFill>
                  <a:schemeClr val="bg1"/>
                </a:solidFill>
              </a:rPr>
              <a:t>baptist.dk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79776" y="6453337"/>
            <a:ext cx="3464024" cy="268139"/>
          </a:xfrm>
        </p:spPr>
        <p:txBody>
          <a:bodyPr/>
          <a:lstStyle/>
          <a:p>
            <a:r>
              <a:rPr lang="da-DK" sz="2400" i="1" dirty="0">
                <a:solidFill>
                  <a:schemeClr val="accent3">
                    <a:lumMod val="50000"/>
                  </a:schemeClr>
                </a:solidFill>
              </a:rPr>
              <a:t>Landskonference 2 2017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46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Documents\Pictures\Logoarkiv\BiD\Baptist-logo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4365104"/>
            <a:ext cx="250698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>
                <a:solidFill>
                  <a:schemeClr val="bg1"/>
                </a:solidFill>
              </a:rPr>
              <a:t>Kahoot</a:t>
            </a:r>
            <a:r>
              <a:rPr lang="da-DK" dirty="0">
                <a:solidFill>
                  <a:schemeClr val="bg1"/>
                </a:solidFill>
              </a:rPr>
              <a:t> fra LK1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79776" y="6453337"/>
            <a:ext cx="3464024" cy="268139"/>
          </a:xfrm>
        </p:spPr>
        <p:txBody>
          <a:bodyPr/>
          <a:lstStyle/>
          <a:p>
            <a:r>
              <a:rPr lang="da-DK" sz="2400" i="1" dirty="0">
                <a:solidFill>
                  <a:schemeClr val="accent3">
                    <a:lumMod val="50000"/>
                  </a:schemeClr>
                </a:solidFill>
              </a:rPr>
              <a:t>Landskonference 2 2017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8" t="24497" r="56961" b="47626"/>
          <a:stretch/>
        </p:blipFill>
        <p:spPr>
          <a:xfrm>
            <a:off x="1631504" y="1449255"/>
            <a:ext cx="7704854" cy="4500026"/>
          </a:xfrm>
        </p:spPr>
      </p:pic>
    </p:spTree>
    <p:extLst>
      <p:ext uri="{BB962C8B-B14F-4D97-AF65-F5344CB8AC3E}">
        <p14:creationId xmlns:p14="http://schemas.microsoft.com/office/powerpoint/2010/main" val="201153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Documents\Pictures\Logoarkiv\BiD\Baptist-logo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4365104"/>
            <a:ext cx="250698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>
                <a:solidFill>
                  <a:schemeClr val="bg1"/>
                </a:solidFill>
              </a:rPr>
              <a:t>Kahoot</a:t>
            </a:r>
            <a:r>
              <a:rPr lang="da-DK" dirty="0">
                <a:solidFill>
                  <a:schemeClr val="bg1"/>
                </a:solidFill>
              </a:rPr>
              <a:t> fra LK1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79776" y="6453337"/>
            <a:ext cx="3464024" cy="268139"/>
          </a:xfrm>
        </p:spPr>
        <p:txBody>
          <a:bodyPr/>
          <a:lstStyle/>
          <a:p>
            <a:r>
              <a:rPr lang="da-DK" sz="2400" i="1" dirty="0">
                <a:solidFill>
                  <a:schemeClr val="accent3">
                    <a:lumMod val="50000"/>
                  </a:schemeClr>
                </a:solidFill>
              </a:rPr>
              <a:t>Landskonference 2 2017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da-DK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1" t="27178" r="42045" b="41544"/>
          <a:stretch/>
        </p:blipFill>
        <p:spPr>
          <a:xfrm>
            <a:off x="2135559" y="1556793"/>
            <a:ext cx="7252233" cy="4320480"/>
          </a:xfrm>
        </p:spPr>
      </p:pic>
    </p:spTree>
    <p:extLst>
      <p:ext uri="{BB962C8B-B14F-4D97-AF65-F5344CB8AC3E}">
        <p14:creationId xmlns:p14="http://schemas.microsoft.com/office/powerpoint/2010/main" val="156399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Documents\Pictures\Logoarkiv\BiD\Baptist-logo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4365104"/>
            <a:ext cx="250698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Hvad vil vi med </a:t>
            </a:r>
            <a:r>
              <a:rPr lang="da-DK" dirty="0" err="1">
                <a:solidFill>
                  <a:schemeClr val="bg1"/>
                </a:solidFill>
              </a:rPr>
              <a:t>baptist.dk</a:t>
            </a:r>
            <a:r>
              <a:rPr lang="da-DK" dirty="0">
                <a:solidFill>
                  <a:schemeClr val="bg1"/>
                </a:solidFill>
              </a:rPr>
              <a:t>? </a:t>
            </a:r>
            <a:r>
              <a:rPr lang="da-DK" b="1" dirty="0">
                <a:solidFill>
                  <a:schemeClr val="bg1"/>
                </a:solidFill>
              </a:rPr>
              <a:t>Indhold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gradFill>
            <a:gsLst>
              <a:gs pos="58250">
                <a:srgbClr val="4A9695"/>
              </a:gs>
              <a:gs pos="44500">
                <a:srgbClr val="599577"/>
              </a:gs>
              <a:gs pos="17000">
                <a:schemeClr val="accent3">
                  <a:lumMod val="75000"/>
                  <a:alpha val="23000"/>
                </a:schemeClr>
              </a:gs>
              <a:gs pos="72000">
                <a:srgbClr val="3A97B2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5000000" scaled="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Redaktionen har villet ”både-og”</a:t>
            </a:r>
          </a:p>
          <a:p>
            <a:r>
              <a:rPr lang="da-DK" dirty="0">
                <a:solidFill>
                  <a:schemeClr val="bg1"/>
                </a:solidFill>
              </a:rPr>
              <a:t>Et </a:t>
            </a:r>
            <a:r>
              <a:rPr lang="da-DK" b="1" dirty="0" err="1">
                <a:solidFill>
                  <a:schemeClr val="bg1"/>
                </a:solidFill>
              </a:rPr>
              <a:t>missionalt</a:t>
            </a:r>
            <a:r>
              <a:rPr lang="da-DK" b="1" dirty="0">
                <a:solidFill>
                  <a:schemeClr val="bg1"/>
                </a:solidFill>
              </a:rPr>
              <a:t> blad </a:t>
            </a:r>
            <a:r>
              <a:rPr lang="da-DK" dirty="0">
                <a:solidFill>
                  <a:schemeClr val="bg1"/>
                </a:solidFill>
              </a:rPr>
              <a:t>- spejderforældre, gospelkor/-forældre</a:t>
            </a:r>
            <a:r>
              <a:rPr lang="mr-IN" dirty="0">
                <a:solidFill>
                  <a:schemeClr val="bg1"/>
                </a:solidFill>
              </a:rPr>
              <a:t>…</a:t>
            </a:r>
            <a:endParaRPr lang="da-DK" dirty="0">
              <a:solidFill>
                <a:schemeClr val="bg1"/>
              </a:solidFill>
            </a:endParaRPr>
          </a:p>
          <a:p>
            <a:r>
              <a:rPr lang="da-DK" b="1" dirty="0">
                <a:solidFill>
                  <a:schemeClr val="bg1"/>
                </a:solidFill>
              </a:rPr>
              <a:t>Sammenhængskraft</a:t>
            </a:r>
            <a:r>
              <a:rPr lang="da-DK" dirty="0">
                <a:solidFill>
                  <a:schemeClr val="bg1"/>
                </a:solidFill>
              </a:rPr>
              <a:t> og </a:t>
            </a:r>
            <a:r>
              <a:rPr lang="da-DK" b="1" dirty="0">
                <a:solidFill>
                  <a:schemeClr val="bg1"/>
                </a:solidFill>
              </a:rPr>
              <a:t>identitetsskabende</a:t>
            </a:r>
            <a:r>
              <a:rPr lang="da-DK" dirty="0">
                <a:solidFill>
                  <a:schemeClr val="bg1"/>
                </a:solidFill>
              </a:rPr>
              <a:t> - for baptister og om baptister</a:t>
            </a:r>
          </a:p>
          <a:p>
            <a:r>
              <a:rPr lang="da-DK" dirty="0">
                <a:solidFill>
                  <a:schemeClr val="bg1"/>
                </a:solidFill>
              </a:rPr>
              <a:t>Skal vi vælge fokus?</a:t>
            </a:r>
          </a:p>
          <a:p>
            <a:r>
              <a:rPr lang="da-DK" dirty="0">
                <a:solidFill>
                  <a:schemeClr val="bg1"/>
                </a:solidFill>
              </a:rPr>
              <a:t>Hvad har I talt om i jeres menighed?</a:t>
            </a:r>
          </a:p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79776" y="6453337"/>
            <a:ext cx="3464024" cy="268139"/>
          </a:xfrm>
        </p:spPr>
        <p:txBody>
          <a:bodyPr/>
          <a:lstStyle/>
          <a:p>
            <a:r>
              <a:rPr lang="da-DK" sz="2400" i="1" dirty="0">
                <a:solidFill>
                  <a:schemeClr val="accent3">
                    <a:lumMod val="50000"/>
                  </a:schemeClr>
                </a:solidFill>
              </a:rPr>
              <a:t>Landskonference 2 2017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239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Documents\Pictures\Logoarkiv\BiD\Baptist-logo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4365104"/>
            <a:ext cx="250698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Hvad vil vi med </a:t>
            </a:r>
            <a:r>
              <a:rPr lang="da-DK" dirty="0" err="1">
                <a:solidFill>
                  <a:schemeClr val="bg1"/>
                </a:solidFill>
              </a:rPr>
              <a:t>baptist.dk</a:t>
            </a:r>
            <a:r>
              <a:rPr lang="da-DK" dirty="0">
                <a:solidFill>
                  <a:schemeClr val="bg1"/>
                </a:solidFill>
              </a:rPr>
              <a:t>? </a:t>
            </a:r>
            <a:r>
              <a:rPr lang="da-DK" b="1" dirty="0">
                <a:solidFill>
                  <a:schemeClr val="bg1"/>
                </a:solidFill>
              </a:rPr>
              <a:t>Indhold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gradFill>
            <a:gsLst>
              <a:gs pos="58250">
                <a:srgbClr val="4A9695"/>
              </a:gs>
              <a:gs pos="44500">
                <a:srgbClr val="599577"/>
              </a:gs>
              <a:gs pos="17000">
                <a:schemeClr val="accent3">
                  <a:lumMod val="75000"/>
                  <a:alpha val="23000"/>
                </a:schemeClr>
              </a:gs>
              <a:gs pos="72000">
                <a:srgbClr val="3A97B2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5000000" scaled="0"/>
          </a:gra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Vi laver en læser-undersøgelse for at afklare, hvilke artikler der bliver læst mest. Både i det trykte blad og på nettet.</a:t>
            </a: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Anne Gjerrild og Casey </a:t>
            </a:r>
            <a:r>
              <a:rPr lang="da-DK" dirty="0" err="1">
                <a:solidFill>
                  <a:schemeClr val="bg1"/>
                </a:solidFill>
              </a:rPr>
              <a:t>Tuminello</a:t>
            </a:r>
            <a:r>
              <a:rPr lang="da-DK" dirty="0">
                <a:solidFill>
                  <a:schemeClr val="bg1"/>
                </a:solidFill>
              </a:rPr>
              <a:t> fra Kristuskirken/</a:t>
            </a:r>
            <a:r>
              <a:rPr lang="da-DK" dirty="0" err="1">
                <a:solidFill>
                  <a:schemeClr val="bg1"/>
                </a:solidFill>
              </a:rPr>
              <a:t>regen</a:t>
            </a:r>
            <a:r>
              <a:rPr lang="da-DK" dirty="0">
                <a:solidFill>
                  <a:schemeClr val="bg1"/>
                </a:solidFill>
              </a:rPr>
              <a:t> hjælper med det.</a:t>
            </a: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Svar på spørgeskemaet, når du får det: </a:t>
            </a:r>
          </a:p>
          <a:p>
            <a:pPr lvl="1"/>
            <a:r>
              <a:rPr lang="da-DK" dirty="0" err="1">
                <a:solidFill>
                  <a:schemeClr val="bg1"/>
                </a:solidFill>
              </a:rPr>
              <a:t>BaptistKirkens</a:t>
            </a:r>
            <a:r>
              <a:rPr lang="da-DK" dirty="0">
                <a:solidFill>
                  <a:schemeClr val="bg1"/>
                </a:solidFill>
              </a:rPr>
              <a:t> nyhedsbrev</a:t>
            </a:r>
          </a:p>
          <a:p>
            <a:pPr lvl="1"/>
            <a:r>
              <a:rPr lang="da-DK" dirty="0">
                <a:solidFill>
                  <a:schemeClr val="bg1"/>
                </a:solidFill>
              </a:rPr>
              <a:t>Din menigheds nyhedsbrev</a:t>
            </a:r>
          </a:p>
          <a:p>
            <a:pPr lvl="1"/>
            <a:r>
              <a:rPr lang="da-DK" dirty="0">
                <a:solidFill>
                  <a:schemeClr val="bg1"/>
                </a:solidFill>
              </a:rPr>
              <a:t>Via link i bladet</a:t>
            </a:r>
          </a:p>
          <a:p>
            <a:pPr lvl="1"/>
            <a:r>
              <a:rPr lang="da-DK" dirty="0">
                <a:solidFill>
                  <a:schemeClr val="bg1"/>
                </a:solidFill>
              </a:rPr>
              <a:t>På spørgeskemaet, som du kan få med hjem fra LK2.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79776" y="6453337"/>
            <a:ext cx="3464024" cy="268139"/>
          </a:xfrm>
        </p:spPr>
        <p:txBody>
          <a:bodyPr/>
          <a:lstStyle/>
          <a:p>
            <a:r>
              <a:rPr lang="da-DK" sz="2400" i="1" dirty="0">
                <a:solidFill>
                  <a:schemeClr val="accent3">
                    <a:lumMod val="50000"/>
                  </a:schemeClr>
                </a:solidFill>
              </a:rPr>
              <a:t>Landskonference 2 2017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3586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Documents\Pictures\Logoarkiv\BiD\Baptist-logo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4365104"/>
            <a:ext cx="250698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chemeClr val="bg1"/>
                </a:solidFill>
              </a:rPr>
              <a:t>Økonomi i det trykte blad!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53136"/>
          </a:xfrm>
          <a:gradFill>
            <a:gsLst>
              <a:gs pos="58250">
                <a:srgbClr val="4A9695"/>
              </a:gs>
              <a:gs pos="44500">
                <a:srgbClr val="599577"/>
              </a:gs>
              <a:gs pos="17000">
                <a:schemeClr val="accent3">
                  <a:lumMod val="75000"/>
                  <a:alpha val="23000"/>
                </a:schemeClr>
              </a:gs>
              <a:gs pos="72000">
                <a:srgbClr val="3A97B2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5000000" scaled="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>
                <a:solidFill>
                  <a:schemeClr val="bg1"/>
                </a:solidFill>
              </a:rPr>
              <a:t>Vi vil under alle omstændigheder have udgifter til en redaktion og en redaktionssekretær.  Min. 100.000 kr. om året.</a:t>
            </a:r>
          </a:p>
          <a:p>
            <a:endParaRPr lang="da-DK" sz="2000" dirty="0">
              <a:solidFill>
                <a:schemeClr val="bg1"/>
              </a:solidFill>
            </a:endParaRPr>
          </a:p>
          <a:p>
            <a:r>
              <a:rPr lang="da-DK" dirty="0">
                <a:solidFill>
                  <a:schemeClr val="bg1"/>
                </a:solidFill>
              </a:rPr>
              <a:t>De første 1000 blade koster 22,02 kr. pr. blad, i trykning og forsendelse. Dertil kommer ca. 15 kr. i redaktionsudgifter</a:t>
            </a:r>
            <a:r>
              <a:rPr lang="da-DK" b="1" dirty="0">
                <a:solidFill>
                  <a:schemeClr val="bg1"/>
                </a:solidFill>
              </a:rPr>
              <a:t>.</a:t>
            </a:r>
            <a:endParaRPr lang="da-DK" dirty="0">
              <a:solidFill>
                <a:schemeClr val="bg1"/>
              </a:solidFill>
            </a:endParaRPr>
          </a:p>
          <a:p>
            <a:r>
              <a:rPr lang="da-DK" dirty="0">
                <a:solidFill>
                  <a:schemeClr val="bg1"/>
                </a:solidFill>
              </a:rPr>
              <a:t>Efter de første 1500 blade koster hver blad, vi sender </a:t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ud med posten, 6,43 kr. 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79776" y="6453337"/>
            <a:ext cx="3464024" cy="268139"/>
          </a:xfrm>
        </p:spPr>
        <p:txBody>
          <a:bodyPr/>
          <a:lstStyle/>
          <a:p>
            <a:r>
              <a:rPr lang="da-DK" sz="2400" i="1" dirty="0">
                <a:solidFill>
                  <a:schemeClr val="accent3">
                    <a:lumMod val="50000"/>
                  </a:schemeClr>
                </a:solidFill>
              </a:rPr>
              <a:t>Landskonference 2 2017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2448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Documents\Pictures\Logoarkiv\BiD\Baptist-logo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4365104"/>
            <a:ext cx="250698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Hvad vil vi med </a:t>
            </a:r>
            <a:r>
              <a:rPr lang="da-DK" dirty="0" err="1">
                <a:solidFill>
                  <a:schemeClr val="bg1"/>
                </a:solidFill>
              </a:rPr>
              <a:t>baptist.dk</a:t>
            </a:r>
            <a:r>
              <a:rPr lang="da-DK" dirty="0">
                <a:solidFill>
                  <a:schemeClr val="bg1"/>
                </a:solidFill>
              </a:rPr>
              <a:t>?  </a:t>
            </a:r>
            <a:r>
              <a:rPr lang="da-DK" b="1" dirty="0">
                <a:solidFill>
                  <a:schemeClr val="bg1"/>
                </a:solidFill>
              </a:rPr>
              <a:t>Økonomi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gradFill>
            <a:gsLst>
              <a:gs pos="58250">
                <a:srgbClr val="4A9695"/>
              </a:gs>
              <a:gs pos="44500">
                <a:srgbClr val="599577"/>
              </a:gs>
              <a:gs pos="17000">
                <a:schemeClr val="accent3">
                  <a:lumMod val="75000"/>
                  <a:alpha val="23000"/>
                </a:schemeClr>
              </a:gs>
              <a:gs pos="72000">
                <a:srgbClr val="3A97B2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5000000" scaled="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>
                <a:solidFill>
                  <a:schemeClr val="bg1"/>
                </a:solidFill>
              </a:rPr>
              <a:t>Den reelle besparelse er 69.588 kr. pr. blad vi ikke laver, trykker og sender ud med posten.</a:t>
            </a: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Derfor anbefaler ledelsen, at vi skærer i antallet af numre, med mindre menighederne forpligter sig på at betale.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79776" y="6453337"/>
            <a:ext cx="3464024" cy="268139"/>
          </a:xfrm>
        </p:spPr>
        <p:txBody>
          <a:bodyPr/>
          <a:lstStyle/>
          <a:p>
            <a:r>
              <a:rPr lang="da-DK" sz="2400" i="1" dirty="0">
                <a:solidFill>
                  <a:schemeClr val="accent3">
                    <a:lumMod val="50000"/>
                  </a:schemeClr>
                </a:solidFill>
              </a:rPr>
              <a:t>Landskonference 2 2017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4221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Documents\Pictures\Logoarkiv\BiD\Baptist-logo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4365104"/>
            <a:ext cx="250698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Flere muligheder for fremtidens </a:t>
            </a:r>
            <a:r>
              <a:rPr lang="da-DK" dirty="0" err="1">
                <a:solidFill>
                  <a:schemeClr val="bg1"/>
                </a:solidFill>
              </a:rPr>
              <a:t>baptist.dk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gradFill>
            <a:gsLst>
              <a:gs pos="58250">
                <a:srgbClr val="4A9695"/>
              </a:gs>
              <a:gs pos="44500">
                <a:srgbClr val="599577"/>
              </a:gs>
              <a:gs pos="17000">
                <a:schemeClr val="accent3">
                  <a:lumMod val="75000"/>
                  <a:alpha val="23000"/>
                </a:schemeClr>
              </a:gs>
              <a:gs pos="72000">
                <a:srgbClr val="3A97B2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5000000" scaled="0"/>
          </a:gradFill>
        </p:spPr>
        <p:txBody>
          <a:bodyPr>
            <a:normAutofit lnSpcReduction="10000"/>
          </a:bodyPr>
          <a:lstStyle/>
          <a:p>
            <a:pPr marL="514350" lvl="0" indent="-514350">
              <a:buAutoNum type="arabicParenR"/>
            </a:pPr>
            <a:r>
              <a:rPr lang="da-DK" dirty="0">
                <a:solidFill>
                  <a:schemeClr val="bg1"/>
                </a:solidFill>
              </a:rPr>
              <a:t>Vi kan beslutte at fortsætte uændret. Pris: 490.000 kr./året. Så skal vi skaffe flere penge end nu. </a:t>
            </a:r>
            <a:r>
              <a:rPr lang="da-DK" i="1" dirty="0">
                <a:solidFill>
                  <a:schemeClr val="bg1"/>
                </a:solidFill>
              </a:rPr>
              <a:t>Spørgsmål: Vil menighederne betale? Vil dem, der allerede giver?</a:t>
            </a:r>
          </a:p>
          <a:p>
            <a:pPr marL="514350" lvl="0" indent="-514350">
              <a:buAutoNum type="arabicParenR"/>
            </a:pPr>
            <a:endParaRPr lang="da-DK" dirty="0">
              <a:solidFill>
                <a:schemeClr val="bg1"/>
              </a:solidFill>
            </a:endParaRPr>
          </a:p>
          <a:p>
            <a:pPr marL="514350" lvl="0" indent="-514350">
              <a:buAutoNum type="arabicParenR"/>
            </a:pPr>
            <a:r>
              <a:rPr lang="da-DK" dirty="0">
                <a:solidFill>
                  <a:schemeClr val="bg1"/>
                </a:solidFill>
              </a:rPr>
              <a:t>Vi kan vælge, at bladet skal blive til et rent web-magasin og ikke trykkes og udsendes. Pris: Min. 110.000 kr. til redaktør og redaktionssekretær. </a:t>
            </a:r>
            <a:r>
              <a:rPr lang="da-DK" i="1" dirty="0">
                <a:solidFill>
                  <a:schemeClr val="bg1"/>
                </a:solidFill>
              </a:rPr>
              <a:t>Spørgsmål: Besparelsen er stor, men vil giverne så fortsat betale? Og hvad med læsere uden computer?</a:t>
            </a:r>
            <a:r>
              <a:rPr lang="da-DK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79776" y="6453337"/>
            <a:ext cx="3464024" cy="268139"/>
          </a:xfrm>
        </p:spPr>
        <p:txBody>
          <a:bodyPr/>
          <a:lstStyle/>
          <a:p>
            <a:r>
              <a:rPr lang="da-DK" sz="2400" i="1" dirty="0">
                <a:solidFill>
                  <a:schemeClr val="accent3">
                    <a:lumMod val="50000"/>
                  </a:schemeClr>
                </a:solidFill>
              </a:rPr>
              <a:t>Landskonference 2 2017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997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Documents\Pictures\Logoarkiv\BiD\Baptist-logo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4365104"/>
            <a:ext cx="250698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Flere muligheder for fremtidens </a:t>
            </a:r>
            <a:r>
              <a:rPr lang="da-DK" dirty="0" err="1">
                <a:solidFill>
                  <a:schemeClr val="bg1"/>
                </a:solidFill>
              </a:rPr>
              <a:t>baptist.dk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609600" y="1600201"/>
            <a:ext cx="9590856" cy="4853136"/>
          </a:xfrm>
          <a:gradFill>
            <a:gsLst>
              <a:gs pos="58250">
                <a:srgbClr val="4A9695"/>
              </a:gs>
              <a:gs pos="44500">
                <a:srgbClr val="599577"/>
              </a:gs>
              <a:gs pos="17000">
                <a:schemeClr val="accent3">
                  <a:lumMod val="75000"/>
                  <a:alpha val="23000"/>
                </a:schemeClr>
              </a:gs>
              <a:gs pos="72000">
                <a:srgbClr val="3A97B2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5000000" scaled="0"/>
          </a:gra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a-DK" dirty="0">
                <a:solidFill>
                  <a:schemeClr val="bg1"/>
                </a:solidFill>
              </a:rPr>
              <a:t>3) Vi kan trykke som nu og sende bladene til menighederne.</a:t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Pris: 405.000 kr. </a:t>
            </a:r>
            <a:r>
              <a:rPr lang="da-DK" i="1" dirty="0">
                <a:solidFill>
                  <a:schemeClr val="bg1"/>
                </a:solidFill>
              </a:rPr>
              <a:t>Spørgsmål: Besparelsen er begrænset, og hvor mange læsere vil vi miste?</a:t>
            </a:r>
          </a:p>
          <a:p>
            <a:pPr marL="0" lvl="0" indent="0">
              <a:buNone/>
            </a:pPr>
            <a:endParaRPr lang="da-DK" sz="2200" dirty="0">
              <a:solidFill>
                <a:schemeClr val="bg1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79776" y="6453337"/>
            <a:ext cx="3464024" cy="268139"/>
          </a:xfrm>
        </p:spPr>
        <p:txBody>
          <a:bodyPr/>
          <a:lstStyle/>
          <a:p>
            <a:r>
              <a:rPr lang="da-DK" sz="2400" i="1" dirty="0">
                <a:solidFill>
                  <a:schemeClr val="accent3">
                    <a:lumMod val="50000"/>
                  </a:schemeClr>
                </a:solidFill>
              </a:rPr>
              <a:t>Landskonference 2 2017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5287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Documents\Pictures\Logoarkiv\BiD\Baptist-logo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4365104"/>
            <a:ext cx="250698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Flere muligheder for fremtidens </a:t>
            </a:r>
            <a:r>
              <a:rPr lang="da-DK" dirty="0" err="1">
                <a:solidFill>
                  <a:schemeClr val="bg1"/>
                </a:solidFill>
              </a:rPr>
              <a:t>baptist.dk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609600" y="1600201"/>
            <a:ext cx="9590856" cy="4853136"/>
          </a:xfrm>
          <a:gradFill>
            <a:gsLst>
              <a:gs pos="58250">
                <a:srgbClr val="4A9695"/>
              </a:gs>
              <a:gs pos="44500">
                <a:srgbClr val="599577"/>
              </a:gs>
              <a:gs pos="17000">
                <a:schemeClr val="accent3">
                  <a:lumMod val="75000"/>
                  <a:alpha val="23000"/>
                </a:schemeClr>
              </a:gs>
              <a:gs pos="72000">
                <a:srgbClr val="3A97B2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5000000" scaled="0"/>
          </a:gradFill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da-DK" dirty="0">
                <a:solidFill>
                  <a:schemeClr val="bg1"/>
                </a:solidFill>
              </a:rPr>
              <a:t>4) Vi kan bruge flere ressourcer på at lave et spændende webmagasin. Udvalgte artikler herfra kan udgives i fire årlige blade, som dels kan indeholde artikler fra web-magasinet og dels nye artikler, planlagt af en ny web-redaktion. De fire blade sendes fortsat ud med posten. Pris: 375.000 kr. Denne model kan sikkert realiseret fra 2019, og i 2018 udkommer </a:t>
            </a:r>
            <a:r>
              <a:rPr lang="da-DK" u="sng" dirty="0">
                <a:solidFill>
                  <a:schemeClr val="bg1"/>
                </a:solidFill>
                <a:hlinkClick r:id="rId4"/>
              </a:rPr>
              <a:t>baptist.dk</a:t>
            </a:r>
            <a:r>
              <a:rPr lang="da-DK" dirty="0">
                <a:solidFill>
                  <a:schemeClr val="bg1"/>
                </a:solidFill>
              </a:rPr>
              <a:t> som hidtil med f.eks. fem numre. </a:t>
            </a:r>
          </a:p>
          <a:p>
            <a:pPr marL="0" lvl="0" indent="0">
              <a:buNone/>
            </a:pPr>
            <a:r>
              <a:rPr lang="da-DK" i="1" dirty="0">
                <a:solidFill>
                  <a:schemeClr val="bg1"/>
                </a:solidFill>
              </a:rPr>
              <a:t>Spørgsmål: Kan vi sammensætte en web-redaktion med stærk repræsentation af unge. Og vil giverne fortsat betale for færre blade?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79776" y="6453337"/>
            <a:ext cx="3464024" cy="268139"/>
          </a:xfrm>
        </p:spPr>
        <p:txBody>
          <a:bodyPr/>
          <a:lstStyle/>
          <a:p>
            <a:r>
              <a:rPr lang="da-DK" sz="2400" i="1" dirty="0">
                <a:solidFill>
                  <a:schemeClr val="accent3">
                    <a:lumMod val="50000"/>
                  </a:schemeClr>
                </a:solidFill>
              </a:rPr>
              <a:t>Landskonference 2 2017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110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Documents\Pictures\Logoarkiv\BiD\Baptist-logo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4365104"/>
            <a:ext cx="250698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Hvordan kan vi skaffe flere penge?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gradFill>
            <a:gsLst>
              <a:gs pos="58250">
                <a:srgbClr val="4A9695"/>
              </a:gs>
              <a:gs pos="44500">
                <a:srgbClr val="599577"/>
              </a:gs>
              <a:gs pos="17000">
                <a:schemeClr val="accent3">
                  <a:lumMod val="75000"/>
                  <a:alpha val="23000"/>
                </a:schemeClr>
              </a:gs>
              <a:gs pos="72000">
                <a:srgbClr val="3A97B2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5000000" scaled="0"/>
          </a:gradFill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Flere menighedsabonnementer?</a:t>
            </a:r>
          </a:p>
          <a:p>
            <a:r>
              <a:rPr lang="da-DK" dirty="0">
                <a:solidFill>
                  <a:schemeClr val="bg1"/>
                </a:solidFill>
              </a:rPr>
              <a:t>De, der betaler, er dem, der glæder sig over </a:t>
            </a:r>
            <a:r>
              <a:rPr lang="da-DK" dirty="0" err="1">
                <a:solidFill>
                  <a:schemeClr val="bg1"/>
                </a:solidFill>
              </a:rPr>
              <a:t>baptist.dk</a:t>
            </a:r>
            <a:r>
              <a:rPr lang="da-DK" dirty="0">
                <a:solidFill>
                  <a:schemeClr val="bg1"/>
                </a:solidFill>
              </a:rPr>
              <a:t> og ser missionen i bladet. Vil de betale mere?</a:t>
            </a:r>
          </a:p>
          <a:p>
            <a:r>
              <a:rPr lang="da-DK" dirty="0">
                <a:solidFill>
                  <a:schemeClr val="bg1"/>
                </a:solidFill>
              </a:rPr>
              <a:t>Flere, der vil testamentere penge til </a:t>
            </a:r>
            <a:r>
              <a:rPr lang="da-DK" dirty="0" err="1">
                <a:solidFill>
                  <a:schemeClr val="bg1"/>
                </a:solidFill>
              </a:rPr>
              <a:t>baptist.dk</a:t>
            </a:r>
            <a:r>
              <a:rPr lang="da-DK" dirty="0">
                <a:solidFill>
                  <a:schemeClr val="bg1"/>
                </a:solidFill>
              </a:rPr>
              <a:t>?</a:t>
            </a:r>
          </a:p>
          <a:p>
            <a:r>
              <a:rPr lang="da-DK" dirty="0">
                <a:solidFill>
                  <a:schemeClr val="bg1"/>
                </a:solidFill>
              </a:rPr>
              <a:t>Hvordan kan vi få dem, der læser bladet digitalt, til at betale?</a:t>
            </a:r>
          </a:p>
          <a:p>
            <a:r>
              <a:rPr lang="da-DK" dirty="0">
                <a:solidFill>
                  <a:schemeClr val="bg1"/>
                </a:solidFill>
              </a:rPr>
              <a:t>Vi har 600.000 kr. stående til kommunikation. </a:t>
            </a: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    </a:t>
            </a:r>
            <a:r>
              <a:rPr lang="da-DK" i="1" dirty="0">
                <a:solidFill>
                  <a:schemeClr val="bg1"/>
                </a:solidFill>
              </a:rPr>
              <a:t>Skal vi bruge af dem?</a:t>
            </a:r>
          </a:p>
          <a:p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79776" y="6453337"/>
            <a:ext cx="3464024" cy="268139"/>
          </a:xfrm>
        </p:spPr>
        <p:txBody>
          <a:bodyPr/>
          <a:lstStyle/>
          <a:p>
            <a:r>
              <a:rPr lang="da-DK" sz="2400" i="1" dirty="0">
                <a:solidFill>
                  <a:schemeClr val="accent3">
                    <a:lumMod val="50000"/>
                  </a:schemeClr>
                </a:solidFill>
              </a:rPr>
              <a:t>Landskonference 2 2017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291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Documents\Pictures\Logoarkiv\BiD\Baptist-logo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4365104"/>
            <a:ext cx="250698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Fremtidens </a:t>
            </a:r>
            <a:r>
              <a:rPr lang="da-DK" dirty="0" err="1">
                <a:solidFill>
                  <a:schemeClr val="bg1"/>
                </a:solidFill>
              </a:rPr>
              <a:t>baptist.dk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>
                <a:solidFill>
                  <a:schemeClr val="bg1"/>
                </a:solidFill>
              </a:rPr>
              <a:t>baptist.dk</a:t>
            </a:r>
            <a:r>
              <a:rPr lang="da-DK" dirty="0">
                <a:solidFill>
                  <a:schemeClr val="bg1"/>
                </a:solidFill>
              </a:rPr>
              <a:t> som et postomdelt blad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79776" y="6453337"/>
            <a:ext cx="3464024" cy="268139"/>
          </a:xfrm>
        </p:spPr>
        <p:txBody>
          <a:bodyPr/>
          <a:lstStyle/>
          <a:p>
            <a:r>
              <a:rPr lang="da-DK" sz="2400" i="1" dirty="0">
                <a:solidFill>
                  <a:schemeClr val="accent3">
                    <a:lumMod val="50000"/>
                  </a:schemeClr>
                </a:solidFill>
              </a:rPr>
              <a:t>Landskonference 1- 2017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618" y="2276872"/>
            <a:ext cx="5946981" cy="446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2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Documents\Pictures\Logoarkiv\BiD\Baptist-logo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4365104"/>
            <a:ext cx="250698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Web-magasinet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387906"/>
            <a:ext cx="7581210" cy="4738257"/>
          </a:xfrm>
        </p:spPr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79776" y="6453337"/>
            <a:ext cx="3464024" cy="268139"/>
          </a:xfrm>
        </p:spPr>
        <p:txBody>
          <a:bodyPr/>
          <a:lstStyle/>
          <a:p>
            <a:r>
              <a:rPr lang="da-DK" sz="2400" i="1" dirty="0">
                <a:solidFill>
                  <a:schemeClr val="accent3">
                    <a:lumMod val="50000"/>
                  </a:schemeClr>
                </a:solidFill>
              </a:rPr>
              <a:t>Landskonference 2 2017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527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Documents\Pictures\Logoarkiv\BiD\Baptist-logo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4365104"/>
            <a:ext cx="250698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Facebook gør reklame for web-magasinet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79776" y="6453337"/>
            <a:ext cx="3464024" cy="268139"/>
          </a:xfrm>
        </p:spPr>
        <p:txBody>
          <a:bodyPr/>
          <a:lstStyle/>
          <a:p>
            <a:r>
              <a:rPr lang="da-DK" sz="2400" i="1" dirty="0">
                <a:solidFill>
                  <a:schemeClr val="accent3">
                    <a:lumMod val="50000"/>
                  </a:schemeClr>
                </a:solidFill>
              </a:rPr>
              <a:t>Landskonference 2 2017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7" r="9660" b="11092"/>
          <a:stretch/>
        </p:blipFill>
        <p:spPr>
          <a:xfrm>
            <a:off x="-456728" y="2401714"/>
            <a:ext cx="5656448" cy="4027999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0" r="19682"/>
          <a:stretch/>
        </p:blipFill>
        <p:spPr>
          <a:xfrm>
            <a:off x="3714616" y="1365971"/>
            <a:ext cx="6336704" cy="4721895"/>
          </a:xfrm>
          <a:prstGeom prst="rect">
            <a:avLst/>
          </a:prstGeom>
        </p:spPr>
      </p:pic>
      <p:sp>
        <p:nvSpPr>
          <p:cNvPr id="6" name="Opadbøjet pil 5"/>
          <p:cNvSpPr/>
          <p:nvPr/>
        </p:nvSpPr>
        <p:spPr>
          <a:xfrm rot="10800000">
            <a:off x="2495600" y="1532963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24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Documents\Pictures\Logoarkiv\BiD\Baptist-logo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4365104"/>
            <a:ext cx="250698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Økonomi i </a:t>
            </a:r>
            <a:r>
              <a:rPr lang="da-DK" dirty="0" err="1">
                <a:solidFill>
                  <a:schemeClr val="bg1"/>
                </a:solidFill>
              </a:rPr>
              <a:t>baptist.dk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541468" y="1383169"/>
            <a:ext cx="11387180" cy="4525963"/>
          </a:xfrm>
          <a:gradFill>
            <a:gsLst>
              <a:gs pos="58250">
                <a:srgbClr val="4A9695"/>
              </a:gs>
              <a:gs pos="44500">
                <a:srgbClr val="599577"/>
              </a:gs>
              <a:gs pos="17000">
                <a:schemeClr val="accent3">
                  <a:lumMod val="75000"/>
                  <a:alpha val="23000"/>
                </a:schemeClr>
              </a:gs>
              <a:gs pos="72000">
                <a:srgbClr val="3A97B2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5000000" scaled="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>
                <a:solidFill>
                  <a:schemeClr val="bg1"/>
                </a:solidFill>
              </a:rPr>
              <a:t>Udgifter</a:t>
            </a:r>
            <a:r>
              <a:rPr lang="da-DK" dirty="0">
                <a:solidFill>
                  <a:schemeClr val="bg1"/>
                </a:solidFill>
              </a:rPr>
              <a:t> i alt 2016: 			</a:t>
            </a:r>
            <a:r>
              <a:rPr lang="da-DK" b="1" dirty="0">
                <a:solidFill>
                  <a:schemeClr val="bg1"/>
                </a:solidFill>
              </a:rPr>
              <a:t>Indtægter</a:t>
            </a:r>
            <a:r>
              <a:rPr lang="da-DK" dirty="0">
                <a:solidFill>
                  <a:schemeClr val="bg1"/>
                </a:solidFill>
              </a:rPr>
              <a:t> i alt 2016</a:t>
            </a: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										418.677 kr.</a:t>
            </a: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						</a:t>
            </a:r>
            <a:r>
              <a:rPr lang="da-DK" u="sng" dirty="0">
                <a:solidFill>
                  <a:schemeClr val="bg1"/>
                </a:solidFill>
              </a:rPr>
              <a:t>+ offentligt bladtilskud  44.950 kr.</a:t>
            </a: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488.655 kr.									463.627 kr.														</a:t>
            </a: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Underskud i 2016      </a:t>
            </a:r>
            <a:r>
              <a:rPr lang="da-DK" dirty="0"/>
              <a:t>      </a:t>
            </a:r>
            <a:r>
              <a:rPr lang="da-DK" b="1" dirty="0">
                <a:solidFill>
                  <a:schemeClr val="bg1"/>
                </a:solidFill>
              </a:rPr>
              <a:t>25.028 kr.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79776" y="6453337"/>
            <a:ext cx="3464024" cy="268139"/>
          </a:xfrm>
        </p:spPr>
        <p:txBody>
          <a:bodyPr/>
          <a:lstStyle/>
          <a:p>
            <a:r>
              <a:rPr lang="da-DK" sz="2400" i="1" dirty="0">
                <a:solidFill>
                  <a:schemeClr val="accent3">
                    <a:lumMod val="50000"/>
                  </a:schemeClr>
                </a:solidFill>
              </a:rPr>
              <a:t>Landskonference 2 2017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715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Documents\Pictures\Logoarkiv\BiD\Baptist-logo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4365104"/>
            <a:ext cx="250698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Økonomi i </a:t>
            </a:r>
            <a:r>
              <a:rPr lang="da-DK" dirty="0" err="1">
                <a:solidFill>
                  <a:schemeClr val="bg1"/>
                </a:solidFill>
              </a:rPr>
              <a:t>baptist.dk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gradFill>
            <a:gsLst>
              <a:gs pos="58250">
                <a:srgbClr val="4A9695"/>
              </a:gs>
              <a:gs pos="44500">
                <a:srgbClr val="599577"/>
              </a:gs>
              <a:gs pos="17000">
                <a:schemeClr val="accent3">
                  <a:lumMod val="75000"/>
                  <a:alpha val="23000"/>
                </a:schemeClr>
              </a:gs>
              <a:gs pos="72000">
                <a:srgbClr val="3A97B2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5000000" scaled="0"/>
          </a:gradFill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Indtægter i alt </a:t>
            </a:r>
            <a:r>
              <a:rPr lang="mr-IN" dirty="0">
                <a:solidFill>
                  <a:schemeClr val="bg1"/>
                </a:solidFill>
              </a:rPr>
              <a:t>–</a:t>
            </a:r>
            <a:r>
              <a:rPr lang="da-DK" dirty="0">
                <a:solidFill>
                  <a:schemeClr val="bg1"/>
                </a:solidFill>
              </a:rPr>
              <a:t> svagt vigende, og vi har opbrugt opsparingen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79776" y="6453337"/>
            <a:ext cx="3464024" cy="268139"/>
          </a:xfrm>
        </p:spPr>
        <p:txBody>
          <a:bodyPr/>
          <a:lstStyle/>
          <a:p>
            <a:r>
              <a:rPr lang="da-DK" sz="2400" i="1" dirty="0">
                <a:solidFill>
                  <a:schemeClr val="accent3">
                    <a:lumMod val="50000"/>
                  </a:schemeClr>
                </a:solidFill>
              </a:rPr>
              <a:t>Landskonference 2 2017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da-DK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3F097C4-170D-4985-B902-BC81B97E8B6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270589" y="2205310"/>
          <a:ext cx="7102475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751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Documents\Pictures\Logoarkiv\BiD\Baptist-logo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4365104"/>
            <a:ext cx="250698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>
                <a:solidFill>
                  <a:schemeClr val="bg1"/>
                </a:solidFill>
              </a:rPr>
              <a:t>Kahoot</a:t>
            </a:r>
            <a:r>
              <a:rPr lang="da-DK" dirty="0">
                <a:solidFill>
                  <a:schemeClr val="bg1"/>
                </a:solidFill>
              </a:rPr>
              <a:t> fra LK1</a:t>
            </a:r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9" t="22780" r="46022" b="46374"/>
          <a:stretch/>
        </p:blipFill>
        <p:spPr>
          <a:xfrm>
            <a:off x="1847527" y="1417638"/>
            <a:ext cx="7673507" cy="4675658"/>
          </a:xfrm>
        </p:spPr>
      </p:pic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79776" y="6453337"/>
            <a:ext cx="3464024" cy="268139"/>
          </a:xfrm>
        </p:spPr>
        <p:txBody>
          <a:bodyPr/>
          <a:lstStyle/>
          <a:p>
            <a:r>
              <a:rPr lang="da-DK" sz="2400" i="1" dirty="0">
                <a:solidFill>
                  <a:schemeClr val="accent3">
                    <a:lumMod val="50000"/>
                  </a:schemeClr>
                </a:solidFill>
              </a:rPr>
              <a:t>Landskonference 2 2017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19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Documents\Pictures\Logoarkiv\BiD\Baptist-logo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4365104"/>
            <a:ext cx="250698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>
                <a:solidFill>
                  <a:schemeClr val="bg1"/>
                </a:solidFill>
              </a:rPr>
              <a:t>Kahoot</a:t>
            </a:r>
            <a:r>
              <a:rPr lang="da-DK" dirty="0">
                <a:solidFill>
                  <a:schemeClr val="bg1"/>
                </a:solidFill>
              </a:rPr>
              <a:t> fra LK1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79776" y="6453337"/>
            <a:ext cx="3464024" cy="268139"/>
          </a:xfrm>
        </p:spPr>
        <p:txBody>
          <a:bodyPr/>
          <a:lstStyle/>
          <a:p>
            <a:r>
              <a:rPr lang="da-DK" sz="2400" i="1" dirty="0">
                <a:solidFill>
                  <a:schemeClr val="accent3">
                    <a:lumMod val="50000"/>
                  </a:schemeClr>
                </a:solidFill>
              </a:rPr>
              <a:t>Landskonference 2 2017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4" t="29270" r="50995" b="41395"/>
          <a:stretch/>
        </p:blipFill>
        <p:spPr>
          <a:xfrm>
            <a:off x="1775520" y="1399342"/>
            <a:ext cx="7272808" cy="4497015"/>
          </a:xfrm>
        </p:spPr>
      </p:pic>
    </p:spTree>
    <p:extLst>
      <p:ext uri="{BB962C8B-B14F-4D97-AF65-F5344CB8AC3E}">
        <p14:creationId xmlns:p14="http://schemas.microsoft.com/office/powerpoint/2010/main" val="14705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Documents\Pictures\Logoarkiv\BiD\Baptist-logo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4365104"/>
            <a:ext cx="250698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>
                <a:solidFill>
                  <a:schemeClr val="bg1"/>
                </a:solidFill>
              </a:rPr>
              <a:t>Kahoot</a:t>
            </a:r>
            <a:r>
              <a:rPr lang="da-DK" dirty="0">
                <a:solidFill>
                  <a:schemeClr val="bg1"/>
                </a:solidFill>
              </a:rPr>
              <a:t> fra LK1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79776" y="6453337"/>
            <a:ext cx="3464024" cy="268139"/>
          </a:xfrm>
        </p:spPr>
        <p:txBody>
          <a:bodyPr/>
          <a:lstStyle/>
          <a:p>
            <a:r>
              <a:rPr lang="da-DK" sz="2400" i="1" dirty="0">
                <a:solidFill>
                  <a:schemeClr val="accent3">
                    <a:lumMod val="50000"/>
                  </a:schemeClr>
                </a:solidFill>
              </a:rPr>
              <a:t>Landskonference 2 2017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da-DK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7" t="30097" r="47017" b="37319"/>
          <a:stretch/>
        </p:blipFill>
        <p:spPr>
          <a:xfrm>
            <a:off x="1703512" y="1442030"/>
            <a:ext cx="7200800" cy="4700773"/>
          </a:xfrm>
        </p:spPr>
      </p:pic>
    </p:spTree>
    <p:extLst>
      <p:ext uri="{BB962C8B-B14F-4D97-AF65-F5344CB8AC3E}">
        <p14:creationId xmlns:p14="http://schemas.microsoft.com/office/powerpoint/2010/main" val="170014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3406</TotalTime>
  <Words>658</Words>
  <Application>Microsoft Office PowerPoint</Application>
  <PresentationFormat>Widescreen</PresentationFormat>
  <Paragraphs>99</Paragraphs>
  <Slides>19</Slides>
  <Notes>19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3" baseType="lpstr">
      <vt:lpstr>Arial</vt:lpstr>
      <vt:lpstr>Calibri</vt:lpstr>
      <vt:lpstr>Mangal</vt:lpstr>
      <vt:lpstr>Kontortema</vt:lpstr>
      <vt:lpstr>Dagsorden LK2-2017</vt:lpstr>
      <vt:lpstr>Fremtidens baptist.dk</vt:lpstr>
      <vt:lpstr>Web-magasinet</vt:lpstr>
      <vt:lpstr>Facebook gør reklame for web-magasinet</vt:lpstr>
      <vt:lpstr>Økonomi i baptist.dk</vt:lpstr>
      <vt:lpstr>Økonomi i baptist.dk</vt:lpstr>
      <vt:lpstr>Kahoot fra LK1</vt:lpstr>
      <vt:lpstr>Kahoot fra LK1</vt:lpstr>
      <vt:lpstr>Kahoot fra LK1</vt:lpstr>
      <vt:lpstr>Kahoot fra LK1</vt:lpstr>
      <vt:lpstr>Kahoot fra LK1</vt:lpstr>
      <vt:lpstr>Hvad vil vi med baptist.dk? Indhold</vt:lpstr>
      <vt:lpstr>Hvad vil vi med baptist.dk? Indhold</vt:lpstr>
      <vt:lpstr>Økonomi i det trykte blad!</vt:lpstr>
      <vt:lpstr>Hvad vil vi med baptist.dk?  Økonomi</vt:lpstr>
      <vt:lpstr>Flere muligheder for fremtidens baptist.dk</vt:lpstr>
      <vt:lpstr>Flere muligheder for fremtidens baptist.dk</vt:lpstr>
      <vt:lpstr>Flere muligheder for fremtidens baptist.dk</vt:lpstr>
      <vt:lpstr>Hvordan kan vi skaffe flere penge?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være med i BiD</dc:title>
  <dc:creator>Nils V. Glistrup</dc:creator>
  <cp:lastModifiedBy>Baptistkirken i Danmark</cp:lastModifiedBy>
  <cp:revision>74</cp:revision>
  <dcterms:created xsi:type="dcterms:W3CDTF">2017-02-22T10:56:42Z</dcterms:created>
  <dcterms:modified xsi:type="dcterms:W3CDTF">2017-11-23T10:53:13Z</dcterms:modified>
</cp:coreProperties>
</file>